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77" r:id="rId2"/>
    <p:sldId id="271" r:id="rId3"/>
    <p:sldId id="272" r:id="rId4"/>
    <p:sldId id="273" r:id="rId5"/>
    <p:sldId id="274" r:id="rId6"/>
    <p:sldId id="276" r:id="rId7"/>
    <p:sldId id="261" r:id="rId8"/>
    <p:sldId id="265" r:id="rId9"/>
    <p:sldId id="263" r:id="rId10"/>
    <p:sldId id="266" r:id="rId11"/>
    <p:sldId id="262" r:id="rId12"/>
    <p:sldId id="264" r:id="rId13"/>
    <p:sldId id="268" r:id="rId14"/>
    <p:sldId id="278" r:id="rId15"/>
    <p:sldId id="279" r:id="rId16"/>
    <p:sldId id="280" r:id="rId17"/>
  </p:sldIdLst>
  <p:sldSz cx="9144000" cy="6858000" type="screen4x3"/>
  <p:notesSz cx="6858000" cy="994568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008000"/>
    <a:srgbClr val="FFFF00"/>
    <a:srgbClr val="0000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5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2263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63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F05A-FEDC-4989-82E2-A0EF94F6C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9F9B-DD5F-4C55-B2DD-9F6FE8CD5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1442-91B1-4D6B-873A-10C4F4528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AE435-37EB-42AC-8D3F-A6C6ACE35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5904-BEB7-494D-A230-6E9D2D1A7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C39-BBE8-4773-B7EE-90A77468F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E5033-99CA-4F7C-8B90-D1CD32D69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39E8-5EC3-4752-A758-0BA2DD7E1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A1EA-11A3-46BF-96D0-91975C305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62AFE-29EF-43A0-94B3-1203EEFB2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35E16-7FD4-4CFE-94F6-7179DBF71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A0A7419C-5D20-4BAF-92A6-1B875556B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2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52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2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2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2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2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252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52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2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home.ru/image/13633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sunhome.ru/image/1474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home.ru/image/18026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hyperlink" Target="http://www.sunhome.ru/image/14052" TargetMode="Externa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image" Target="../media/image4.jpeg"/><Relationship Id="rId2" Type="http://schemas.openxmlformats.org/officeDocument/2006/relationships/slide" Target="slide3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image" Target="../media/image3.jpeg"/><Relationship Id="rId5" Type="http://schemas.openxmlformats.org/officeDocument/2006/relationships/slide" Target="slide11.xml"/><Relationship Id="rId15" Type="http://schemas.openxmlformats.org/officeDocument/2006/relationships/image" Target="../media/image6.jpeg"/><Relationship Id="rId10" Type="http://schemas.openxmlformats.org/officeDocument/2006/relationships/image" Target="../media/image2.jpeg"/><Relationship Id="rId4" Type="http://schemas.openxmlformats.org/officeDocument/2006/relationships/slide" Target="slide9.xml"/><Relationship Id="rId9" Type="http://schemas.openxmlformats.org/officeDocument/2006/relationships/image" Target="../media/image1.jpeg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home.ru/image/14179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home.ru/image/18997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unhome.ru/image/1997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sunhome.ru/image/1112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3886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8000" b="1" i="1" smtClean="0">
                <a:solidFill>
                  <a:srgbClr val="CC0000"/>
                </a:solidFill>
              </a:rPr>
              <a:t>Умножение многочленов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929063" y="5000625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Орехова М.В.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549275"/>
            <a:ext cx="8750300" cy="630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      </a:t>
            </a:r>
            <a:r>
              <a:rPr lang="ru-RU" sz="3600" b="1" smtClean="0">
                <a:solidFill>
                  <a:srgbClr val="FF0000"/>
                </a:solidFill>
              </a:rPr>
              <a:t>Пустыня умножения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                         ответы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/>
            <a:r>
              <a:rPr lang="ru-RU" smtClean="0"/>
              <a:t>(4a – 3)(2a + 5) = 8a</a:t>
            </a:r>
            <a:r>
              <a:rPr lang="ru-RU" baseline="30000" smtClean="0"/>
              <a:t>2</a:t>
            </a:r>
            <a:r>
              <a:rPr lang="ru-RU" smtClean="0"/>
              <a:t> –</a:t>
            </a:r>
            <a:r>
              <a:rPr lang="ru-RU" b="1" smtClean="0">
                <a:solidFill>
                  <a:srgbClr val="C00000"/>
                </a:solidFill>
              </a:rPr>
              <a:t>6а</a:t>
            </a:r>
            <a:r>
              <a:rPr lang="ru-RU" smtClean="0"/>
              <a:t> + 20a </a:t>
            </a:r>
            <a:r>
              <a:rPr lang="ru-RU" b="1" smtClean="0">
                <a:solidFill>
                  <a:srgbClr val="C00000"/>
                </a:solidFill>
              </a:rPr>
              <a:t>-</a:t>
            </a:r>
            <a:r>
              <a:rPr lang="ru-RU" smtClean="0"/>
              <a:t> 15 = 8a</a:t>
            </a:r>
            <a:r>
              <a:rPr lang="ru-RU" baseline="30000" smtClean="0"/>
              <a:t>2 </a:t>
            </a:r>
            <a:r>
              <a:rPr lang="ru-RU" b="1" smtClean="0">
                <a:solidFill>
                  <a:srgbClr val="C00000"/>
                </a:solidFill>
              </a:rPr>
              <a:t>+</a:t>
            </a:r>
            <a:r>
              <a:rPr lang="ru-RU" smtClean="0"/>
              <a:t> </a:t>
            </a:r>
            <a:r>
              <a:rPr lang="ru-RU" baseline="30000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+</a:t>
            </a:r>
            <a:r>
              <a:rPr lang="ru-RU" smtClean="0"/>
              <a:t> 14a – </a:t>
            </a:r>
            <a:r>
              <a:rPr lang="ru-RU" b="1" smtClean="0">
                <a:solidFill>
                  <a:srgbClr val="C00000"/>
                </a:solidFill>
              </a:rPr>
              <a:t>15</a:t>
            </a:r>
            <a:r>
              <a:rPr lang="ru-RU" smtClean="0"/>
              <a:t>, 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( 3x – 5)( 5x + 4) = 15x</a:t>
            </a:r>
            <a:r>
              <a:rPr lang="ru-RU" baseline="30000" smtClean="0"/>
              <a:t>2</a:t>
            </a:r>
            <a:r>
              <a:rPr lang="ru-RU" smtClean="0"/>
              <a:t> – </a:t>
            </a:r>
            <a:r>
              <a:rPr lang="ru-RU" b="1" smtClean="0">
                <a:solidFill>
                  <a:srgbClr val="C00000"/>
                </a:solidFill>
              </a:rPr>
              <a:t>25х</a:t>
            </a:r>
            <a:r>
              <a:rPr lang="ru-RU" smtClean="0"/>
              <a:t> + 12x </a:t>
            </a:r>
            <a:r>
              <a:rPr lang="ru-RU" b="1" smtClean="0">
                <a:solidFill>
                  <a:srgbClr val="C00000"/>
                </a:solidFill>
              </a:rPr>
              <a:t>- </a:t>
            </a:r>
            <a:r>
              <a:rPr lang="ru-RU" smtClean="0"/>
              <a:t>20 = </a:t>
            </a:r>
            <a:r>
              <a:rPr lang="en-US" smtClean="0"/>
              <a:t>=</a:t>
            </a:r>
            <a:r>
              <a:rPr lang="ru-RU" smtClean="0"/>
              <a:t>15x</a:t>
            </a:r>
            <a:r>
              <a:rPr lang="ru-RU" baseline="30000" smtClean="0"/>
              <a:t>2</a:t>
            </a:r>
            <a:r>
              <a:rPr lang="ru-RU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- </a:t>
            </a:r>
            <a:r>
              <a:rPr lang="ru-RU" smtClean="0"/>
              <a:t>13x </a:t>
            </a:r>
            <a:r>
              <a:rPr lang="ru-RU" b="1" smtClean="0">
                <a:solidFill>
                  <a:schemeClr val="tx2"/>
                </a:solidFill>
              </a:rPr>
              <a:t>–</a:t>
            </a:r>
            <a:r>
              <a:rPr lang="ru-RU" b="1" smtClean="0">
                <a:solidFill>
                  <a:srgbClr val="C00000"/>
                </a:solidFill>
              </a:rPr>
              <a:t> 20</a:t>
            </a:r>
            <a:r>
              <a:rPr lang="ru-RU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(2а – 4)(3a + 8) = 6a</a:t>
            </a:r>
            <a:r>
              <a:rPr lang="ru-RU" baseline="30000" smtClean="0"/>
              <a:t>2</a:t>
            </a:r>
            <a:r>
              <a:rPr lang="ru-RU" smtClean="0"/>
              <a:t> – </a:t>
            </a:r>
            <a:r>
              <a:rPr lang="ru-RU" b="1" smtClean="0">
                <a:solidFill>
                  <a:srgbClr val="C00000"/>
                </a:solidFill>
              </a:rPr>
              <a:t>12а</a:t>
            </a:r>
            <a:r>
              <a:rPr lang="ru-RU" smtClean="0"/>
              <a:t> + 16a </a:t>
            </a:r>
            <a:r>
              <a:rPr lang="ru-RU" b="1" smtClean="0">
                <a:solidFill>
                  <a:srgbClr val="C00000"/>
                </a:solidFill>
              </a:rPr>
              <a:t>-32</a:t>
            </a:r>
            <a:r>
              <a:rPr lang="ru-RU" smtClean="0"/>
              <a:t>= 6a</a:t>
            </a:r>
            <a:r>
              <a:rPr lang="ru-RU" baseline="30000" smtClean="0"/>
              <a:t>2</a:t>
            </a:r>
            <a:r>
              <a:rPr lang="ru-RU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+</a:t>
            </a:r>
            <a:r>
              <a:rPr lang="ru-RU" smtClean="0"/>
              <a:t> </a:t>
            </a:r>
            <a:r>
              <a:rPr lang="ru-RU" baseline="30000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+</a:t>
            </a:r>
            <a:r>
              <a:rPr lang="ru-RU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4a </a:t>
            </a:r>
            <a:r>
              <a:rPr lang="ru-RU" smtClean="0"/>
              <a:t>– </a:t>
            </a:r>
            <a:r>
              <a:rPr lang="ru-RU" b="1" smtClean="0">
                <a:solidFill>
                  <a:srgbClr val="C00000"/>
                </a:solidFill>
              </a:rPr>
              <a:t>32</a:t>
            </a:r>
            <a:r>
              <a:rPr lang="ru-RU" smtClean="0"/>
              <a:t> . </a:t>
            </a:r>
          </a:p>
          <a:p>
            <a:pPr eaLnBrk="1" hangingPunct="1">
              <a:lnSpc>
                <a:spcPct val="90000"/>
              </a:lnSpc>
            </a:pPr>
            <a:endParaRPr lang="ru-RU" b="1" smtClean="0"/>
          </a:p>
        </p:txBody>
      </p:sp>
      <p:sp>
        <p:nvSpPr>
          <p:cNvPr id="12291" name="Выгнутая вниз стрелка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43813" y="6126163"/>
            <a:ext cx="1216025" cy="731837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292" name="Picture 5" descr="Пустыня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428625"/>
            <a:ext cx="22145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25"/>
            <a:ext cx="8229600" cy="668338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C00000"/>
                </a:solidFill>
              </a:rPr>
              <a:t>   </a:t>
            </a:r>
            <a:r>
              <a:rPr lang="ru-RU" sz="4800" b="1" smtClean="0">
                <a:solidFill>
                  <a:srgbClr val="C00000"/>
                </a:solidFill>
              </a:rPr>
              <a:t>Лабиринт умножения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1785938"/>
            <a:ext cx="7643812" cy="4738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1 вариант</a:t>
            </a:r>
          </a:p>
          <a:p>
            <a:pPr eaLnBrk="1" hangingPunct="1"/>
            <a:r>
              <a:rPr lang="ru-RU" sz="3600" smtClean="0"/>
              <a:t>(2x + 4 )(3x – 3) – 6x</a:t>
            </a:r>
            <a:r>
              <a:rPr lang="ru-RU" sz="3600" baseline="30000" smtClean="0"/>
              <a:t>2</a:t>
            </a:r>
            <a:r>
              <a:rPr lang="ru-RU" sz="3600" smtClean="0"/>
              <a:t> = 0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2 вариант</a:t>
            </a:r>
          </a:p>
          <a:p>
            <a:pPr eaLnBrk="1" hangingPunct="1"/>
            <a:r>
              <a:rPr lang="ru-RU" sz="3600" smtClean="0"/>
              <a:t> ( x +4 )( 4x – 12) – 4x</a:t>
            </a:r>
            <a:r>
              <a:rPr lang="ru-RU" sz="3600" baseline="30000" smtClean="0"/>
              <a:t>2</a:t>
            </a:r>
            <a:r>
              <a:rPr lang="ru-RU" sz="3600" smtClean="0"/>
              <a:t> = 0 </a:t>
            </a:r>
          </a:p>
          <a:p>
            <a:pPr eaLnBrk="1" hangingPunct="1">
              <a:buFont typeface="Wingdings" pitchFamily="2" charset="2"/>
              <a:buNone/>
            </a:pPr>
            <a:endParaRPr lang="ru-RU" sz="3600" b="1" smtClean="0"/>
          </a:p>
        </p:txBody>
      </p:sp>
      <p:sp>
        <p:nvSpPr>
          <p:cNvPr id="13316" name="Выгнутая вниз стрелка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15188" y="5857875"/>
            <a:ext cx="1216025" cy="731838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86563" y="2500313"/>
            <a:ext cx="1833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Ответ:2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29438" y="4500563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Ответ:12</a:t>
            </a:r>
          </a:p>
        </p:txBody>
      </p:sp>
      <p:pic>
        <p:nvPicPr>
          <p:cNvPr id="13319" name="Picture 9" descr="C:\Documents and Settings\Андрей\Рабочий стол\лабиринт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428625"/>
            <a:ext cx="23574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7972425" cy="450850"/>
          </a:xfrm>
        </p:spPr>
        <p:txBody>
          <a:bodyPr/>
          <a:lstStyle/>
          <a:p>
            <a:pPr eaLnBrk="1" hangingPunct="1"/>
            <a:r>
              <a:rPr lang="ru-RU" sz="4800" b="1" smtClean="0"/>
              <a:t>       </a:t>
            </a:r>
            <a:r>
              <a:rPr lang="ru-RU" sz="4800" b="1" smtClean="0">
                <a:solidFill>
                  <a:srgbClr val="00B050"/>
                </a:solidFill>
              </a:rPr>
              <a:t>Остров ошибок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000125"/>
            <a:ext cx="9001125" cy="550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1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(2а – 1)(3а + 2) = 6а</a:t>
            </a:r>
            <a:r>
              <a:rPr lang="ru-RU" baseline="30000" smtClean="0"/>
              <a:t>2</a:t>
            </a:r>
            <a:r>
              <a:rPr lang="ru-RU" smtClean="0"/>
              <a:t> – 3а + 4а + 2=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= 6а</a:t>
            </a:r>
            <a:r>
              <a:rPr lang="ru-RU" baseline="30000" smtClean="0"/>
              <a:t>2</a:t>
            </a:r>
            <a:r>
              <a:rPr lang="ru-RU" smtClean="0"/>
              <a:t> + а + 12;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2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(3x – 2)(3x – 1) = 9x</a:t>
            </a:r>
            <a:r>
              <a:rPr lang="ru-RU" baseline="30000" smtClean="0"/>
              <a:t>2</a:t>
            </a:r>
            <a:r>
              <a:rPr lang="ru-RU" smtClean="0"/>
              <a:t> – 6x – 3x – 2=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= 9x</a:t>
            </a:r>
            <a:r>
              <a:rPr lang="ru-RU" baseline="30000" smtClean="0"/>
              <a:t>2</a:t>
            </a:r>
            <a:r>
              <a:rPr lang="ru-RU" smtClean="0"/>
              <a:t> – 9x –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3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(– 5x +1)(2x – 3) = -10x</a:t>
            </a:r>
            <a:r>
              <a:rPr lang="ru-RU" baseline="30000" smtClean="0"/>
              <a:t>2</a:t>
            </a:r>
            <a:r>
              <a:rPr lang="ru-RU" smtClean="0"/>
              <a:t> +2x +15 x – 3;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Дополнительно: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(2а – 5)(3 – 4а) = 6а – 15 – 8а + 20а = 18 а –15.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</p:txBody>
      </p:sp>
      <p:pic>
        <p:nvPicPr>
          <p:cNvPr id="14340" name="Picture 6" descr="Зажигай солнц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28625"/>
            <a:ext cx="2286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50850"/>
          </a:xfrm>
        </p:spPr>
        <p:txBody>
          <a:bodyPr/>
          <a:lstStyle/>
          <a:p>
            <a:pPr eaLnBrk="1" hangingPunct="1"/>
            <a:r>
              <a:rPr lang="ru-RU" sz="4800" b="1" smtClean="0"/>
              <a:t>Ответы: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8929688" cy="4741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1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(2а – 1)(3а + 2) = 6а</a:t>
            </a:r>
            <a:r>
              <a:rPr lang="ru-RU" sz="2800" baseline="30000" smtClean="0"/>
              <a:t>2</a:t>
            </a:r>
            <a:r>
              <a:rPr lang="ru-RU" sz="2800" smtClean="0"/>
              <a:t> – 3а + 4а </a:t>
            </a:r>
            <a:r>
              <a:rPr lang="ru-RU" sz="2800" b="1" smtClean="0">
                <a:solidFill>
                  <a:srgbClr val="FF0000"/>
                </a:solidFill>
              </a:rPr>
              <a:t>-</a:t>
            </a:r>
            <a:r>
              <a:rPr lang="ru-RU" sz="2800" smtClean="0"/>
              <a:t> 2=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= 6а</a:t>
            </a:r>
            <a:r>
              <a:rPr lang="ru-RU" sz="2800" baseline="30000" smtClean="0"/>
              <a:t>2</a:t>
            </a:r>
            <a:r>
              <a:rPr lang="ru-RU" sz="2800" smtClean="0"/>
              <a:t> + а </a:t>
            </a:r>
            <a:r>
              <a:rPr lang="ru-RU" sz="2800" b="1" smtClean="0">
                <a:solidFill>
                  <a:srgbClr val="FF0000"/>
                </a:solidFill>
              </a:rPr>
              <a:t>-</a:t>
            </a:r>
            <a:r>
              <a:rPr lang="ru-RU" sz="2800" smtClean="0"/>
              <a:t> </a:t>
            </a:r>
            <a:r>
              <a:rPr lang="ru-RU" sz="2800" b="1" smtClean="0">
                <a:solidFill>
                  <a:srgbClr val="FF0000"/>
                </a:solidFill>
              </a:rPr>
              <a:t>2</a:t>
            </a:r>
            <a:r>
              <a:rPr lang="ru-RU" sz="280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2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(3x – 2)(3x – 1) = 9x</a:t>
            </a:r>
            <a:r>
              <a:rPr lang="ru-RU" sz="2800" baseline="30000" smtClean="0"/>
              <a:t>2</a:t>
            </a:r>
            <a:r>
              <a:rPr lang="ru-RU" sz="2800" smtClean="0"/>
              <a:t> – 6x – 3x </a:t>
            </a:r>
            <a:r>
              <a:rPr lang="ru-RU" sz="2800" b="1" smtClean="0">
                <a:solidFill>
                  <a:srgbClr val="FF0000"/>
                </a:solidFill>
              </a:rPr>
              <a:t>+</a:t>
            </a:r>
            <a:r>
              <a:rPr lang="ru-RU" sz="2800" smtClean="0"/>
              <a:t> 2=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= 9x</a:t>
            </a:r>
            <a:r>
              <a:rPr lang="ru-RU" sz="2800" baseline="30000" smtClean="0"/>
              <a:t>2</a:t>
            </a:r>
            <a:r>
              <a:rPr lang="ru-RU" sz="2800" smtClean="0"/>
              <a:t> – 9x </a:t>
            </a:r>
            <a:r>
              <a:rPr lang="ru-RU" sz="2800" b="1" smtClean="0">
                <a:solidFill>
                  <a:srgbClr val="FF0000"/>
                </a:solidFill>
              </a:rPr>
              <a:t>+</a:t>
            </a:r>
            <a:r>
              <a:rPr lang="ru-RU" sz="2800" smtClean="0"/>
              <a:t> 2;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3 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(– 5x +1)(2x – 3) = -10x</a:t>
            </a:r>
            <a:r>
              <a:rPr lang="ru-RU" sz="2800" baseline="30000" smtClean="0"/>
              <a:t>2</a:t>
            </a:r>
            <a:r>
              <a:rPr lang="ru-RU" sz="2800" smtClean="0"/>
              <a:t> +2x +15 x – 3</a:t>
            </a:r>
            <a:r>
              <a:rPr lang="ru-RU" sz="2800" smtClean="0">
                <a:solidFill>
                  <a:srgbClr val="FF0000"/>
                </a:solidFill>
              </a:rPr>
              <a:t>= -10x</a:t>
            </a:r>
            <a:r>
              <a:rPr lang="ru-RU" sz="2800" baseline="30000" smtClean="0">
                <a:solidFill>
                  <a:srgbClr val="FF0000"/>
                </a:solidFill>
              </a:rPr>
              <a:t>2</a:t>
            </a:r>
            <a:r>
              <a:rPr lang="ru-RU" sz="2800" smtClean="0">
                <a:solidFill>
                  <a:srgbClr val="FF0000"/>
                </a:solidFill>
              </a:rPr>
              <a:t> +17x +3</a:t>
            </a:r>
            <a:r>
              <a:rPr lang="ru-RU" sz="2800" smtClean="0"/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Дополнительно: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(2а – 5)(3 – 4а) = 6а – 15 - 8а</a:t>
            </a:r>
            <a:r>
              <a:rPr lang="ru-RU" sz="2800" b="1" baseline="30000" smtClean="0">
                <a:solidFill>
                  <a:srgbClr val="FF0000"/>
                </a:solidFill>
              </a:rPr>
              <a:t>2</a:t>
            </a:r>
            <a:r>
              <a:rPr lang="ru-RU" sz="2800" smtClean="0"/>
              <a:t>+ 20а = </a:t>
            </a:r>
            <a:r>
              <a:rPr lang="ru-RU" sz="2800" b="1" smtClean="0">
                <a:solidFill>
                  <a:srgbClr val="FF0000"/>
                </a:solidFill>
              </a:rPr>
              <a:t>26</a:t>
            </a:r>
            <a:r>
              <a:rPr lang="ru-RU" sz="2800" smtClean="0"/>
              <a:t> а –15</a:t>
            </a:r>
            <a:r>
              <a:rPr lang="ru-RU" sz="2800" b="1" smtClean="0">
                <a:solidFill>
                  <a:srgbClr val="FF0000"/>
                </a:solidFill>
              </a:rPr>
              <a:t>- 8а</a:t>
            </a:r>
            <a:r>
              <a:rPr lang="ru-RU" sz="2800" b="1" baseline="30000" smtClean="0">
                <a:solidFill>
                  <a:srgbClr val="FF0000"/>
                </a:solidFill>
              </a:rPr>
              <a:t>2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15364" name="Выгнутая вниз стрелка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15188" y="5857875"/>
            <a:ext cx="1216025" cy="731838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5" name="Picture 10" descr="Остр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428625"/>
            <a:ext cx="25003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0"/>
            <a:ext cx="8677275" cy="4808538"/>
          </a:xfrm>
        </p:spPr>
        <p:txBody>
          <a:bodyPr/>
          <a:lstStyle/>
          <a:p>
            <a:pPr eaLnBrk="1" hangingPunct="1"/>
            <a:endParaRPr lang="ru-RU" sz="6000" b="1" smtClean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5" y="1397000"/>
          <a:ext cx="8358188" cy="5224272"/>
        </p:xfrm>
        <a:graphic>
          <a:graphicData uri="http://schemas.openxmlformats.org/drawingml/2006/table">
            <a:tbl>
              <a:tblPr/>
              <a:tblGrid>
                <a:gridCol w="4178300"/>
                <a:gridCol w="4179888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вариант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 вариант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(х+4)(х-5)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1.(х-4)( х+8)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( а+3)(а-3)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(х-5)(9-х)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(а-1)(а-3)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(2а-1)(3а+7)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(5у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+1)(3у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(3х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-1)(2х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+1)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(х+3)(х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-х-1)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(а+2)(а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-а -3)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-6(а+4)(а-1)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-8(у-1)(у+5)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 b (3 b+1)(2 b-5)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 5m(m-2)(m+3)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 (х+1)(х+2)(х+3)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 (а-1)(а-4)(а+5)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1563" y="571500"/>
            <a:ext cx="63579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  <a:latin typeface="Arial" charset="0"/>
                <a:cs typeface="Arial" charset="0"/>
              </a:rPr>
              <a:t>База оценок</a:t>
            </a:r>
            <a:endParaRPr lang="ru-RU" sz="3600" dirty="0">
              <a:solidFill>
                <a:schemeClr val="accent1">
                  <a:lumMod val="2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6423" name="Picture 4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357188"/>
            <a:ext cx="24288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428750"/>
            <a:ext cx="8677275" cy="4808538"/>
          </a:xfrm>
        </p:spPr>
        <p:txBody>
          <a:bodyPr/>
          <a:lstStyle/>
          <a:p>
            <a:pPr eaLnBrk="1" hangingPunct="1"/>
            <a:endParaRPr lang="ru-RU" sz="6000" b="1" smtClean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8" y="23813"/>
          <a:ext cx="9072594" cy="6912644"/>
        </p:xfrm>
        <a:graphic>
          <a:graphicData uri="http://schemas.openxmlformats.org/drawingml/2006/table">
            <a:tbl>
              <a:tblPr/>
              <a:tblGrid>
                <a:gridCol w="4572032"/>
                <a:gridCol w="4500562"/>
              </a:tblGrid>
              <a:tr h="59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вариант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 вариант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5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48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 (х+4)(х-5)=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–х-20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1.(х-4)( х+8)=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+4х-32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48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( а+3)(а-3)=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(х-5)(9-х)=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+14х-45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82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(а-1)(а-3)=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-4а+3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(2а-1)(3а+7)=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+11а-7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1090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(5у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+1)(3у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15у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-2у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(3х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-1)(2х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+1) =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582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(х+3)(х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-х-1)=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+2х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-4х-3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(а+2)(а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-а -3)=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-5а-6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548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-6(а+4)(а-1)=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-18а+24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-8(у-1)(у+5)=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-8у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-32у+40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96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 b(3 b+1)(2 b-5)=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6в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-13в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-5в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7.5m(m-2)(m+3)=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+5m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0m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1065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8.(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х+1)(х+2)(х+3)=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+6х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+11х+   +6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 (а-1)(а-4)(а+5)=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-21</a:t>
                      </a:r>
                      <a:r>
                        <a:rPr kumimoji="0" lang="ru-RU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+20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               СПАСИБО ЗА УРОК!</a:t>
            </a:r>
            <a:endParaRPr lang="ru-RU" dirty="0"/>
          </a:p>
        </p:txBody>
      </p:sp>
      <p:pic>
        <p:nvPicPr>
          <p:cNvPr id="4" name="Picture 4" descr="bd13747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63" y="3929063"/>
            <a:ext cx="2057400" cy="1724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61 0.26029 L 0.89392 0.5328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  </a:t>
            </a:r>
            <a:r>
              <a:rPr lang="ru-RU" sz="4800" b="1" smtClean="0"/>
              <a:t>Маршрут путешествия</a:t>
            </a:r>
          </a:p>
        </p:txBody>
      </p:sp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571472" y="2500306"/>
            <a:ext cx="1714481" cy="1143008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rgbClr val="FF0000"/>
                </a:solidFill>
                <a:latin typeface="Arial" charset="0"/>
                <a:cs typeface="Arial" charset="0"/>
              </a:rPr>
              <a:t>Лес </a:t>
            </a:r>
            <a:r>
              <a:rPr lang="ru-RU" sz="3200" dirty="0">
                <a:solidFill>
                  <a:schemeClr val="accent4">
                    <a:lumMod val="85000"/>
                    <a:lumOff val="15000"/>
                  </a:schemeClr>
                </a:solidFill>
                <a:latin typeface="Arial" charset="0"/>
                <a:cs typeface="Arial" charset="0"/>
                <a:hlinkClick r:id="rId2" action="ppaction://hlinksldjump"/>
              </a:rPr>
              <a:t>наук</a:t>
            </a:r>
            <a:endParaRPr lang="ru-RU" sz="3200" dirty="0">
              <a:solidFill>
                <a:schemeClr val="accent4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102" name="Стрелка вправо 7"/>
          <p:cNvSpPr>
            <a:spLocks noChangeArrowheads="1"/>
          </p:cNvSpPr>
          <p:nvPr/>
        </p:nvSpPr>
        <p:spPr bwMode="auto">
          <a:xfrm>
            <a:off x="2286000" y="3000375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Волна 8">
            <a:hlinkClick r:id="rId3" action="ppaction://hlinksldjump"/>
          </p:cNvPr>
          <p:cNvSpPr/>
          <p:nvPr/>
        </p:nvSpPr>
        <p:spPr bwMode="auto">
          <a:xfrm>
            <a:off x="3286116" y="2571744"/>
            <a:ext cx="1285884" cy="1143008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rial" charset="0"/>
                <a:cs typeface="Arial" charset="0"/>
                <a:hlinkClick r:id="rId3" action="ppaction://hlinksldjump"/>
              </a:rPr>
              <a:t>Река</a:t>
            </a:r>
            <a:r>
              <a:rPr lang="ru-RU" sz="1600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1600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Arial" charset="0"/>
                <a:cs typeface="Arial" charset="0"/>
                <a:hlinkClick r:id="rId3" action="ppaction://hlinksldjump"/>
              </a:rPr>
              <a:t>знаний</a:t>
            </a:r>
            <a:endParaRPr lang="ru-RU" sz="1600" dirty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4104" name="Стрелка вправо 9"/>
          <p:cNvSpPr>
            <a:spLocks noChangeArrowheads="1"/>
          </p:cNvSpPr>
          <p:nvPr/>
        </p:nvSpPr>
        <p:spPr bwMode="auto">
          <a:xfrm>
            <a:off x="4572000" y="307181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авильный пятиугольник 10">
            <a:hlinkClick r:id="rId4" action="ppaction://hlinksldjump"/>
          </p:cNvPr>
          <p:cNvSpPr/>
          <p:nvPr/>
        </p:nvSpPr>
        <p:spPr bwMode="auto">
          <a:xfrm>
            <a:off x="7286612" y="2143116"/>
            <a:ext cx="1857388" cy="1557342"/>
          </a:xfrm>
          <a:prstGeom prst="pentagon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 sz="1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1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Arial" charset="0"/>
                <a:cs typeface="Arial" charset="0"/>
                <a:hlinkClick r:id="rId4" action="ppaction://hlinksldjump"/>
              </a:rPr>
              <a:t>Пустыня</a:t>
            </a:r>
            <a:r>
              <a:rPr lang="ru-RU" sz="1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Arial" charset="0"/>
                <a:cs typeface="Arial" charset="0"/>
              </a:rPr>
              <a:t>  </a:t>
            </a:r>
            <a:r>
              <a:rPr lang="ru-RU" sz="1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Arial" charset="0"/>
                <a:cs typeface="Arial" charset="0"/>
                <a:hlinkClick r:id="rId4" action="ppaction://hlinksldjump"/>
              </a:rPr>
              <a:t>умножения</a:t>
            </a:r>
            <a:endParaRPr lang="ru-RU" sz="14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106" name="Стрелка вниз 11"/>
          <p:cNvSpPr>
            <a:spLocks noChangeArrowheads="1"/>
          </p:cNvSpPr>
          <p:nvPr/>
        </p:nvSpPr>
        <p:spPr bwMode="auto">
          <a:xfrm>
            <a:off x="7715250" y="3714750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Рамка 13">
            <a:hlinkClick r:id="rId5" action="ppaction://hlinksldjump"/>
          </p:cNvPr>
          <p:cNvSpPr/>
          <p:nvPr/>
        </p:nvSpPr>
        <p:spPr bwMode="auto">
          <a:xfrm>
            <a:off x="5214938" y="4714875"/>
            <a:ext cx="3571875" cy="914400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4857750"/>
            <a:ext cx="2468563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Arial" charset="0"/>
                <a:cs typeface="Arial" charset="0"/>
              </a:rPr>
              <a:t>Лабиринт умножения</a:t>
            </a:r>
          </a:p>
        </p:txBody>
      </p:sp>
      <p:sp>
        <p:nvSpPr>
          <p:cNvPr id="4109" name="Стрелка вправо 15"/>
          <p:cNvSpPr>
            <a:spLocks noChangeArrowheads="1"/>
          </p:cNvSpPr>
          <p:nvPr/>
        </p:nvSpPr>
        <p:spPr bwMode="auto">
          <a:xfrm rot="10800000">
            <a:off x="4227513" y="4741863"/>
            <a:ext cx="979487" cy="485775"/>
          </a:xfrm>
          <a:prstGeom prst="rightArrow">
            <a:avLst>
              <a:gd name="adj1" fmla="val 50000"/>
              <a:gd name="adj2" fmla="val 499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Равнобедренный треугольник 16">
            <a:hlinkClick r:id="rId6" action="ppaction://hlinksldjump"/>
          </p:cNvPr>
          <p:cNvSpPr/>
          <p:nvPr/>
        </p:nvSpPr>
        <p:spPr bwMode="auto">
          <a:xfrm>
            <a:off x="2428860" y="4214818"/>
            <a:ext cx="2203712" cy="1214446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dirty="0">
                <a:ln>
                  <a:solidFill>
                    <a:schemeClr val="accent3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Arial" charset="0"/>
                <a:cs typeface="Arial" charset="0"/>
                <a:hlinkClick r:id="rId6" action="ppaction://hlinksldjump"/>
              </a:rPr>
              <a:t>Остров</a:t>
            </a:r>
            <a:r>
              <a:rPr lang="ru-RU" dirty="0">
                <a:ln>
                  <a:solidFill>
                    <a:schemeClr val="accent3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ln>
                  <a:solidFill>
                    <a:schemeClr val="accent3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Arial" charset="0"/>
                <a:cs typeface="Arial" charset="0"/>
                <a:hlinkClick r:id="rId6" action="ppaction://hlinksldjump"/>
              </a:rPr>
              <a:t>ошибок</a:t>
            </a:r>
            <a:endParaRPr lang="ru-RU" dirty="0">
              <a:ln>
                <a:solidFill>
                  <a:schemeClr val="accent3">
                    <a:lumMod val="95000"/>
                  </a:schemeClr>
                </a:solidFill>
              </a:ln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111" name="Стрелка влево 17"/>
          <p:cNvSpPr>
            <a:spLocks noChangeArrowheads="1"/>
          </p:cNvSpPr>
          <p:nvPr/>
        </p:nvSpPr>
        <p:spPr bwMode="auto">
          <a:xfrm>
            <a:off x="1857375" y="4643438"/>
            <a:ext cx="977900" cy="484187"/>
          </a:xfrm>
          <a:prstGeom prst="lef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Солнце 19">
            <a:hlinkClick r:id="rId7" action="ppaction://hlinksldjump"/>
          </p:cNvPr>
          <p:cNvSpPr/>
          <p:nvPr/>
        </p:nvSpPr>
        <p:spPr bwMode="auto">
          <a:xfrm>
            <a:off x="0" y="3929066"/>
            <a:ext cx="2071670" cy="2571768"/>
          </a:xfrm>
          <a:prstGeom prst="sun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dirty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Arial" charset="0"/>
                <a:cs typeface="Arial" charset="0"/>
                <a:hlinkClick r:id="rId7" action="ppaction://hlinksldjump"/>
              </a:rPr>
              <a:t>База</a:t>
            </a:r>
            <a:r>
              <a:rPr lang="ru-RU" dirty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ln>
                  <a:solidFill>
                    <a:srgbClr val="FFC000"/>
                  </a:solidFill>
                </a:ln>
                <a:solidFill>
                  <a:srgbClr val="008000"/>
                </a:solidFill>
                <a:latin typeface="Arial" charset="0"/>
                <a:cs typeface="Arial" charset="0"/>
                <a:hlinkClick r:id="rId7" action="ppaction://hlinksldjump"/>
              </a:rPr>
              <a:t>оценок</a:t>
            </a:r>
            <a:endParaRPr lang="ru-RU" dirty="0">
              <a:ln>
                <a:solidFill>
                  <a:srgbClr val="FFC000"/>
                </a:solidFill>
              </a:ln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Хорда 20"/>
          <p:cNvSpPr/>
          <p:nvPr/>
        </p:nvSpPr>
        <p:spPr bwMode="auto">
          <a:xfrm rot="19469010">
            <a:off x="5391150" y="2482850"/>
            <a:ext cx="1420813" cy="1554163"/>
          </a:xfrm>
          <a:prstGeom prst="chord">
            <a:avLst>
              <a:gd name="adj1" fmla="val 20050921"/>
              <a:gd name="adj2" fmla="val 1495157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chemeClr val="accent3">
                    <a:lumMod val="95000"/>
                  </a:schemeClr>
                </a:solidFill>
                <a:latin typeface="Arial" charset="0"/>
                <a:cs typeface="Arial" charset="0"/>
                <a:hlinkClick r:id="rId8" action="ppaction://hlinksldjump"/>
              </a:rPr>
              <a:t>Исследовательская</a:t>
            </a:r>
            <a:r>
              <a:rPr lang="ru-RU" sz="1600" b="1" dirty="0">
                <a:solidFill>
                  <a:schemeClr val="accent3">
                    <a:lumMod val="9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1600" b="1" dirty="0">
                <a:solidFill>
                  <a:schemeClr val="accent3">
                    <a:lumMod val="95000"/>
                  </a:schemeClr>
                </a:solidFill>
                <a:latin typeface="Arial" charset="0"/>
                <a:cs typeface="Arial" charset="0"/>
                <a:hlinkClick r:id="rId8" action="ppaction://hlinksldjump"/>
              </a:rPr>
              <a:t>лаборатория</a:t>
            </a:r>
            <a:endParaRPr lang="ru-RU" sz="1600" b="1" dirty="0">
              <a:solidFill>
                <a:schemeClr val="accent3">
                  <a:lumMod val="9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114" name="Стрелка вправо 21"/>
          <p:cNvSpPr>
            <a:spLocks noChangeArrowheads="1"/>
          </p:cNvSpPr>
          <p:nvPr/>
        </p:nvSpPr>
        <p:spPr bwMode="auto">
          <a:xfrm>
            <a:off x="6500813" y="257175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Text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214938" y="5000625"/>
            <a:ext cx="364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4116" name="Picture 5" descr="C:\Documents and Settings\Андрей\Мои документы\Мои рисунки\пустыня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50" y="1500188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6" descr="C:\Documents and Settings\Андрей\Мои документы\Мои рисунки\лес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5" y="1785938"/>
            <a:ext cx="1285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20" descr="C:\Documents and Settings\Андрей\Мои документы\Мои рисунки\рек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43313" y="1857375"/>
            <a:ext cx="9286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5" descr="C:\Documents and Settings\Андрей\Рабочий стол\лаборатория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0688" y="164306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8" descr="Лабиринт фото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15063" y="5643563"/>
            <a:ext cx="13573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21" descr="C:\Documents and Settings\Андрей\Мои документы\Мои рисунки\остров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14625" y="5429250"/>
            <a:ext cx="1643063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27" descr="school-children_6-150x15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5661025"/>
            <a:ext cx="1187450" cy="119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06362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FF0000"/>
                </a:solidFill>
              </a:rPr>
              <a:t>              Лес наук</a:t>
            </a:r>
          </a:p>
        </p:txBody>
      </p:sp>
      <p:sp>
        <p:nvSpPr>
          <p:cNvPr id="5123" name="Содержимое 7"/>
          <p:cNvSpPr>
            <a:spLocks noGrp="1"/>
          </p:cNvSpPr>
          <p:nvPr>
            <p:ph idx="1"/>
          </p:nvPr>
        </p:nvSpPr>
        <p:spPr>
          <a:xfrm>
            <a:off x="285750" y="2500313"/>
            <a:ext cx="822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1.Представить многочлен в стандартном виде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 x</a:t>
            </a:r>
            <a:r>
              <a:rPr lang="ru-RU" baseline="30000" smtClean="0"/>
              <a:t>2</a:t>
            </a:r>
            <a:r>
              <a:rPr lang="ru-RU" smtClean="0"/>
              <a:t>y + yxy=</a:t>
            </a:r>
          </a:p>
          <a:p>
            <a:pPr eaLnBrk="1" hangingPunct="1"/>
            <a:r>
              <a:rPr lang="ru-RU" smtClean="0"/>
              <a:t>11a</a:t>
            </a:r>
            <a:r>
              <a:rPr lang="ru-RU" baseline="30000" smtClean="0"/>
              <a:t>5</a:t>
            </a:r>
            <a:r>
              <a:rPr lang="ru-RU" smtClean="0"/>
              <a:t> - 8a</a:t>
            </a:r>
            <a:r>
              <a:rPr lang="ru-RU" baseline="30000" smtClean="0"/>
              <a:t>5</a:t>
            </a:r>
            <a:r>
              <a:rPr lang="ru-RU" smtClean="0"/>
              <a:t> + 3a</a:t>
            </a:r>
            <a:r>
              <a:rPr lang="ru-RU" baseline="30000" smtClean="0"/>
              <a:t>5</a:t>
            </a:r>
            <a:r>
              <a:rPr lang="ru-RU" smtClean="0"/>
              <a:t> + b=</a:t>
            </a:r>
          </a:p>
          <a:p>
            <a:pPr eaLnBrk="1" hangingPunct="1"/>
            <a:r>
              <a:rPr lang="ru-RU" smtClean="0"/>
              <a:t>3t</a:t>
            </a:r>
            <a:r>
              <a:rPr lang="ru-RU" baseline="30000" smtClean="0"/>
              <a:t>2</a:t>
            </a:r>
            <a:r>
              <a:rPr lang="ru-RU" smtClean="0"/>
              <a:t> - 4m – 6m – 3t</a:t>
            </a:r>
            <a:r>
              <a:rPr lang="ru-RU" baseline="30000" smtClean="0"/>
              <a:t>2</a:t>
            </a:r>
            <a:r>
              <a:rPr lang="ru-RU" smtClean="0"/>
              <a:t> + 7c=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14625" y="3643313"/>
            <a:ext cx="1928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x</a:t>
            </a:r>
            <a:r>
              <a:rPr lang="ru-RU" sz="3200" baseline="30000"/>
              <a:t>2</a:t>
            </a:r>
            <a:r>
              <a:rPr lang="ru-RU" sz="3200"/>
              <a:t>y + y</a:t>
            </a:r>
            <a:r>
              <a:rPr lang="ru-RU" sz="3200" baseline="30000"/>
              <a:t>2</a:t>
            </a:r>
            <a:r>
              <a:rPr lang="ru-RU" sz="3200"/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29125" y="4286250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6a</a:t>
            </a:r>
            <a:r>
              <a:rPr lang="ru-RU" sz="2800" baseline="30000"/>
              <a:t>5</a:t>
            </a:r>
            <a:r>
              <a:rPr lang="ru-RU" sz="2800"/>
              <a:t> + b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7429500" y="642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57813" y="4786313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– 10m + 7c</a:t>
            </a:r>
          </a:p>
        </p:txBody>
      </p:sp>
      <p:pic>
        <p:nvPicPr>
          <p:cNvPr id="5128" name="Рисунок 7" descr="Зи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0"/>
            <a:ext cx="38576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214313" y="1428750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2800">
                <a:cs typeface="Times New Roman" pitchFamily="18" charset="0"/>
              </a:rPr>
              <a:t>2. Вместо * поставьте такой одночлен, чтобы  получился многочлен 5-ой    степени </a:t>
            </a:r>
            <a:endParaRPr lang="ru-RU" sz="2800"/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643063" y="2643188"/>
            <a:ext cx="75009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800">
                <a:cs typeface="Times New Roman" pitchFamily="18" charset="0"/>
              </a:rPr>
              <a:t>x</a:t>
            </a:r>
            <a:r>
              <a:rPr lang="en-US" sz="2800" baseline="30000">
                <a:cs typeface="Times New Roman" pitchFamily="18" charset="0"/>
              </a:rPr>
              <a:t>4</a:t>
            </a:r>
            <a:r>
              <a:rPr lang="en-US" sz="2800">
                <a:cs typeface="Times New Roman" pitchFamily="18" charset="0"/>
              </a:rPr>
              <a:t> + 2x</a:t>
            </a:r>
            <a:r>
              <a:rPr lang="en-US" sz="2800" baseline="30000">
                <a:cs typeface="Times New Roman" pitchFamily="18" charset="0"/>
              </a:rPr>
              <a:t>3</a:t>
            </a:r>
            <a:r>
              <a:rPr lang="en-US" sz="2800">
                <a:cs typeface="Times New Roman" pitchFamily="18" charset="0"/>
              </a:rPr>
              <a:t> - x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 + *</a:t>
            </a:r>
            <a:endParaRPr lang="ru-RU" sz="2800">
              <a:cs typeface="Times New Roman" pitchFamily="18" charset="0"/>
            </a:endParaRPr>
          </a:p>
          <a:p>
            <a:pPr algn="l"/>
            <a:endParaRPr lang="ru-RU" sz="2800">
              <a:cs typeface="Times New Roman" pitchFamily="18" charset="0"/>
            </a:endParaRPr>
          </a:p>
          <a:p>
            <a:pPr algn="l" eaLnBrk="0" hangingPunct="0"/>
            <a:r>
              <a:rPr lang="en-US" sz="2800">
                <a:cs typeface="Times New Roman" pitchFamily="18" charset="0"/>
              </a:rPr>
              <a:t>x</a:t>
            </a:r>
            <a:r>
              <a:rPr lang="en-US" sz="2800" baseline="30000">
                <a:cs typeface="Times New Roman" pitchFamily="18" charset="0"/>
              </a:rPr>
              <a:t>6 </a:t>
            </a:r>
            <a:r>
              <a:rPr lang="en-US" sz="2800">
                <a:cs typeface="Times New Roman" pitchFamily="18" charset="0"/>
              </a:rPr>
              <a:t>– 3x</a:t>
            </a:r>
            <a:r>
              <a:rPr lang="en-US" sz="2800" baseline="30000">
                <a:cs typeface="Times New Roman" pitchFamily="18" charset="0"/>
              </a:rPr>
              <a:t>5</a:t>
            </a:r>
            <a:r>
              <a:rPr lang="en-US" sz="2800">
                <a:cs typeface="Times New Roman" pitchFamily="18" charset="0"/>
              </a:rPr>
              <a:t> + 5x + *</a:t>
            </a:r>
            <a:endParaRPr lang="ru-RU" sz="2800">
              <a:cs typeface="Times New Roman" pitchFamily="18" charset="0"/>
            </a:endParaRPr>
          </a:p>
          <a:p>
            <a:pPr algn="l" eaLnBrk="0" hangingPunct="0"/>
            <a:endParaRPr lang="ru-RU" sz="2800">
              <a:cs typeface="Times New Roman" pitchFamily="18" charset="0"/>
            </a:endParaRPr>
          </a:p>
          <a:p>
            <a:pPr algn="l" eaLnBrk="0" hangingPunct="0"/>
            <a:r>
              <a:rPr lang="en-US" sz="2800">
                <a:cs typeface="Times New Roman" pitchFamily="18" charset="0"/>
              </a:rPr>
              <a:t>3x</a:t>
            </a:r>
            <a:r>
              <a:rPr lang="en-US" sz="2800" baseline="30000">
                <a:cs typeface="Times New Roman" pitchFamily="18" charset="0"/>
              </a:rPr>
              <a:t>5</a:t>
            </a:r>
            <a:r>
              <a:rPr lang="en-US" sz="2800">
                <a:cs typeface="Times New Roman" pitchFamily="18" charset="0"/>
              </a:rPr>
              <a:t> + 2x – 11 + *</a:t>
            </a:r>
            <a:endParaRPr lang="ru-RU" sz="2800">
              <a:cs typeface="Times New Roman" pitchFamily="18" charset="0"/>
            </a:endParaRPr>
          </a:p>
          <a:p>
            <a:pPr algn="l" eaLnBrk="0" hangingPunct="0"/>
            <a:endParaRPr lang="ru-RU" sz="2800">
              <a:cs typeface="Times New Roman" pitchFamily="18" charset="0"/>
            </a:endParaRPr>
          </a:p>
          <a:p>
            <a:pPr algn="l" eaLnBrk="0" hangingPunct="0"/>
            <a:r>
              <a:rPr lang="en-US" sz="2800">
                <a:cs typeface="Times New Roman" pitchFamily="18" charset="0"/>
              </a:rPr>
              <a:t>a</a:t>
            </a:r>
            <a:r>
              <a:rPr lang="en-US" sz="2800" baseline="30000">
                <a:cs typeface="Times New Roman" pitchFamily="18" charset="0"/>
              </a:rPr>
              <a:t>3</a:t>
            </a:r>
            <a:r>
              <a:rPr lang="en-US" sz="2800">
                <a:cs typeface="Times New Roman" pitchFamily="18" charset="0"/>
              </a:rPr>
              <a:t>b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 + ab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 + a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b + * </a:t>
            </a:r>
            <a:endParaRPr lang="en-US" sz="2800"/>
          </a:p>
        </p:txBody>
      </p:sp>
      <p:sp>
        <p:nvSpPr>
          <p:cNvPr id="6148" name="Прямоугольник 14"/>
          <p:cNvSpPr>
            <a:spLocks noChangeArrowheads="1"/>
          </p:cNvSpPr>
          <p:nvPr/>
        </p:nvSpPr>
        <p:spPr bwMode="auto">
          <a:xfrm>
            <a:off x="3286125" y="642938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Лес наук</a:t>
            </a:r>
            <a:endParaRPr lang="ru-RU" sz="3600"/>
          </a:p>
        </p:txBody>
      </p:sp>
      <p:pic>
        <p:nvPicPr>
          <p:cNvPr id="6149" name="Picture 6" descr="C:\Documents and Settings\Андрей\Мои документы\Мои рисунки\ле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2428875"/>
            <a:ext cx="3714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371600"/>
          </a:xfrm>
        </p:spPr>
        <p:txBody>
          <a:bodyPr/>
          <a:lstStyle/>
          <a:p>
            <a:pPr eaLnBrk="1" hangingPunct="1"/>
            <a:r>
              <a:rPr lang="ru-RU" sz="4800" smtClean="0"/>
              <a:t>              </a:t>
            </a:r>
            <a:br>
              <a:rPr lang="ru-RU" sz="4800" smtClean="0"/>
            </a:br>
            <a:r>
              <a:rPr lang="ru-RU" sz="4800" smtClean="0"/>
              <a:t>           </a:t>
            </a:r>
            <a:br>
              <a:rPr lang="ru-RU" sz="4800" smtClean="0"/>
            </a:br>
            <a:r>
              <a:rPr lang="ru-RU" sz="4800" smtClean="0"/>
              <a:t>              </a:t>
            </a:r>
            <a:r>
              <a:rPr lang="ru-RU" sz="4800" smtClean="0">
                <a:solidFill>
                  <a:srgbClr val="FF0000"/>
                </a:solidFill>
              </a:rPr>
              <a:t>Лес наук</a:t>
            </a:r>
            <a:br>
              <a:rPr lang="ru-RU" sz="4800" smtClean="0">
                <a:solidFill>
                  <a:srgbClr val="FF0000"/>
                </a:solidFill>
              </a:rPr>
            </a:br>
            <a:r>
              <a:rPr lang="ru-RU" sz="4800" smtClean="0"/>
              <a:t>       </a:t>
            </a:r>
            <a:br>
              <a:rPr lang="ru-RU" sz="4800" smtClean="0"/>
            </a:br>
            <a:endParaRPr lang="ru-RU" sz="4800" b="1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785813" y="2286000"/>
            <a:ext cx="5429250" cy="4357688"/>
          </a:xfrm>
        </p:spPr>
        <p:txBody>
          <a:bodyPr/>
          <a:lstStyle/>
          <a:p>
            <a:pPr eaLnBrk="1" hangingPunct="1"/>
            <a:r>
              <a:rPr lang="ru-RU" sz="2800" smtClean="0"/>
              <a:t>- </a:t>
            </a:r>
            <a:r>
              <a:rPr lang="en-US" sz="2800" smtClean="0"/>
              <a:t>x</a:t>
            </a:r>
            <a:r>
              <a:rPr lang="ru-RU" sz="2800" smtClean="0"/>
              <a:t>(-</a:t>
            </a:r>
            <a:r>
              <a:rPr lang="en-US" sz="2800" smtClean="0"/>
              <a:t>y</a:t>
            </a:r>
            <a:r>
              <a:rPr lang="ru-RU" sz="2800" smtClean="0"/>
              <a:t>+2-3</a:t>
            </a:r>
            <a:r>
              <a:rPr lang="en-US" sz="2800" smtClean="0"/>
              <a:t>x</a:t>
            </a:r>
            <a:r>
              <a:rPr lang="ru-RU" sz="2800" smtClean="0"/>
              <a:t>)=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en-US" sz="2800" smtClean="0"/>
              <a:t>-4x</a:t>
            </a:r>
            <a:r>
              <a:rPr lang="en-US" sz="2800" baseline="30000" smtClean="0"/>
              <a:t>3</a:t>
            </a:r>
            <a:r>
              <a:rPr lang="en-US" sz="2800" smtClean="0"/>
              <a:t>(x</a:t>
            </a:r>
            <a:r>
              <a:rPr lang="en-US" sz="2800" baseline="30000" smtClean="0"/>
              <a:t>2</a:t>
            </a:r>
            <a:r>
              <a:rPr lang="en-US" sz="2800" smtClean="0"/>
              <a:t>-a)</a:t>
            </a:r>
            <a:r>
              <a:rPr lang="ru-RU" sz="2800" smtClean="0"/>
              <a:t>=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en-US" sz="2800" smtClean="0"/>
              <a:t>(m</a:t>
            </a:r>
            <a:r>
              <a:rPr lang="en-US" sz="2800" baseline="30000" smtClean="0"/>
              <a:t>5</a:t>
            </a:r>
            <a:r>
              <a:rPr lang="en-US" sz="2800" smtClean="0"/>
              <a:t>-m</a:t>
            </a:r>
            <a:r>
              <a:rPr lang="en-US" sz="2800" baseline="30000" smtClean="0"/>
              <a:t>3</a:t>
            </a:r>
            <a:r>
              <a:rPr lang="en-US" sz="2800" smtClean="0"/>
              <a:t>-1)2m</a:t>
            </a:r>
            <a:r>
              <a:rPr lang="en-US" sz="2800" baseline="30000" smtClean="0"/>
              <a:t>4</a:t>
            </a:r>
            <a:r>
              <a:rPr lang="ru-RU" sz="2800" baseline="30000" smtClean="0"/>
              <a:t> </a:t>
            </a:r>
            <a:r>
              <a:rPr lang="ru-RU" sz="2800" smtClean="0"/>
              <a:t> =</a:t>
            </a:r>
            <a:endParaRPr lang="ru-RU" sz="2800" baseline="30000" smtClean="0"/>
          </a:p>
          <a:p>
            <a:pPr eaLnBrk="1" hangingPunct="1"/>
            <a:endParaRPr lang="ru-RU" sz="2800" smtClean="0"/>
          </a:p>
          <a:p>
            <a:pPr eaLnBrk="1" hangingPunct="1"/>
            <a:r>
              <a:rPr lang="en-US" sz="2800" smtClean="0"/>
              <a:t>-3z(-5z</a:t>
            </a:r>
            <a:r>
              <a:rPr lang="en-US" sz="2800" baseline="30000" smtClean="0"/>
              <a:t>3</a:t>
            </a:r>
            <a:r>
              <a:rPr lang="en-US" sz="2800" smtClean="0"/>
              <a:t>+2z</a:t>
            </a:r>
            <a:r>
              <a:rPr lang="en-US" sz="2800" baseline="30000" smtClean="0"/>
              <a:t>2</a:t>
            </a:r>
            <a:r>
              <a:rPr lang="en-US" sz="2800" smtClean="0"/>
              <a:t>-z+1)</a:t>
            </a:r>
            <a:r>
              <a:rPr lang="ru-RU" sz="2800" smtClean="0"/>
              <a:t>=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800" b="1" smtClean="0">
              <a:solidFill>
                <a:srgbClr val="0000FF"/>
              </a:solidFill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857500" y="3214688"/>
            <a:ext cx="2214563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5400" b="1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 rot="10800000" flipV="1">
            <a:off x="1285875" y="1504950"/>
            <a:ext cx="5429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3200">
                <a:cs typeface="Times New Roman" pitchFamily="18" charset="0"/>
              </a:rPr>
              <a:t>3.Умножить:</a:t>
            </a:r>
            <a:endParaRPr lang="ru-RU" sz="3200"/>
          </a:p>
        </p:txBody>
      </p:sp>
      <p:sp>
        <p:nvSpPr>
          <p:cNvPr id="7174" name="Выгнутая вниз стрелка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15188" y="5357813"/>
            <a:ext cx="1216025" cy="731837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8" y="2286000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</a:t>
            </a:r>
            <a:r>
              <a:rPr lang="en-US" sz="2800"/>
              <a:t>xy-</a:t>
            </a:r>
            <a:r>
              <a:rPr lang="ru-RU" sz="2800"/>
              <a:t>2</a:t>
            </a:r>
            <a:r>
              <a:rPr lang="en-US" sz="2800"/>
              <a:t>x+</a:t>
            </a:r>
            <a:r>
              <a:rPr lang="ru-RU" sz="2800"/>
              <a:t>3</a:t>
            </a:r>
            <a:r>
              <a:rPr lang="en-US" sz="2800"/>
              <a:t>x</a:t>
            </a:r>
            <a:r>
              <a:rPr lang="en-US" sz="2800" baseline="30000"/>
              <a:t>2</a:t>
            </a:r>
            <a:endParaRPr lang="ru-RU" sz="2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6063" y="3286125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-4x</a:t>
            </a:r>
            <a:r>
              <a:rPr lang="en-US" sz="2800" baseline="30000"/>
              <a:t>5 </a:t>
            </a:r>
            <a:r>
              <a:rPr lang="en-US" sz="2800"/>
              <a:t> +4x</a:t>
            </a:r>
            <a:r>
              <a:rPr lang="en-US" sz="2800" baseline="30000"/>
              <a:t>3</a:t>
            </a:r>
            <a:r>
              <a:rPr lang="en-US" sz="2800"/>
              <a:t>a</a:t>
            </a:r>
            <a:endParaRPr lang="ru-RU" sz="2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86188" y="4357688"/>
            <a:ext cx="2324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2m</a:t>
            </a:r>
            <a:r>
              <a:rPr lang="en-US" sz="2800" baseline="30000"/>
              <a:t>9</a:t>
            </a:r>
            <a:r>
              <a:rPr lang="en-US" sz="2800"/>
              <a:t>-2m</a:t>
            </a:r>
            <a:r>
              <a:rPr lang="en-US" sz="2800" baseline="30000"/>
              <a:t>7</a:t>
            </a:r>
            <a:r>
              <a:rPr lang="en-US" sz="2800"/>
              <a:t>-2m</a:t>
            </a:r>
            <a:r>
              <a:rPr lang="en-US" sz="2800" baseline="30000"/>
              <a:t>4</a:t>
            </a:r>
            <a:endParaRPr lang="ru-RU" sz="28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00500" y="5357813"/>
            <a:ext cx="275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15z</a:t>
            </a:r>
            <a:r>
              <a:rPr lang="en-US" sz="2800" baseline="30000"/>
              <a:t>4</a:t>
            </a:r>
            <a:r>
              <a:rPr lang="en-US" sz="2800"/>
              <a:t>-6z</a:t>
            </a:r>
            <a:r>
              <a:rPr lang="en-US" sz="2800" baseline="30000"/>
              <a:t>3</a:t>
            </a:r>
            <a:r>
              <a:rPr lang="en-US" sz="2800"/>
              <a:t>+3z</a:t>
            </a:r>
            <a:r>
              <a:rPr lang="en-US" sz="2800" baseline="30000"/>
              <a:t>2</a:t>
            </a:r>
            <a:r>
              <a:rPr lang="en-US" sz="2800"/>
              <a:t>-3z</a:t>
            </a:r>
            <a:endParaRPr lang="ru-RU" sz="2800"/>
          </a:p>
        </p:txBody>
      </p:sp>
      <p:pic>
        <p:nvPicPr>
          <p:cNvPr id="7179" name="Picture 12" descr="Зимний лес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428625"/>
            <a:ext cx="278606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2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42938"/>
            <a:ext cx="8229600" cy="9525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                      </a:t>
            </a:r>
            <a:r>
              <a:rPr lang="ru-RU" sz="4000" b="1" smtClean="0">
                <a:solidFill>
                  <a:srgbClr val="FF0000"/>
                </a:solidFill>
              </a:rPr>
              <a:t>Река знаний</a:t>
            </a:r>
            <a:r>
              <a:rPr lang="ru-RU" sz="4000" smtClean="0">
                <a:solidFill>
                  <a:srgbClr val="002060"/>
                </a:solidFill>
              </a:rPr>
              <a:t/>
            </a:r>
            <a:br>
              <a:rPr lang="ru-RU" sz="4000" smtClean="0">
                <a:solidFill>
                  <a:srgbClr val="002060"/>
                </a:solidFill>
              </a:rPr>
            </a:br>
            <a:endParaRPr lang="ru-RU" sz="4000" b="1" smtClean="0">
              <a:solidFill>
                <a:srgbClr val="0000FF"/>
              </a:solidFill>
            </a:endParaRPr>
          </a:p>
        </p:txBody>
      </p:sp>
      <p:graphicFrame>
        <p:nvGraphicFramePr>
          <p:cNvPr id="8204" name="Group 12"/>
          <p:cNvGraphicFramePr>
            <a:graphicFrameLocks noGrp="1"/>
          </p:cNvGraphicFramePr>
          <p:nvPr/>
        </p:nvGraphicFramePr>
        <p:xfrm>
          <a:off x="785813" y="1928813"/>
          <a:ext cx="8143875" cy="4146042"/>
        </p:xfrm>
        <a:graphic>
          <a:graphicData uri="http://schemas.openxmlformats.org/drawingml/2006/table">
            <a:tbl>
              <a:tblPr/>
              <a:tblGrid>
                <a:gridCol w="8143875"/>
              </a:tblGrid>
              <a:tr h="166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Выполнить умножение: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а) (b +10)( b- 4)=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б) (y + 6)( y- 10)=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в) (а – 3)( а + 8 )=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675" marR="66675" marT="66675" marB="666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71938" y="2643188"/>
            <a:ext cx="2643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b</a:t>
            </a:r>
            <a:r>
              <a:rPr lang="ru-RU" sz="3200" baseline="30000"/>
              <a:t>2</a:t>
            </a:r>
            <a:r>
              <a:rPr lang="ru-RU" sz="3200"/>
              <a:t> +6b - 40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3375" y="4000500"/>
            <a:ext cx="2249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y</a:t>
            </a:r>
            <a:r>
              <a:rPr lang="ru-RU" sz="3200" baseline="30000"/>
              <a:t>2</a:t>
            </a:r>
            <a:r>
              <a:rPr lang="ru-RU" sz="3200"/>
              <a:t> – 4y - 60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43375" y="5429250"/>
            <a:ext cx="2284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а</a:t>
            </a:r>
            <a:r>
              <a:rPr lang="ru-RU" sz="3200" baseline="30000"/>
              <a:t>2</a:t>
            </a:r>
            <a:r>
              <a:rPr lang="ru-RU" sz="3200"/>
              <a:t> +5а – 24</a:t>
            </a:r>
          </a:p>
        </p:txBody>
      </p:sp>
      <p:sp>
        <p:nvSpPr>
          <p:cNvPr id="8202" name="Выгнутая вниз стрелка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72375" y="5572125"/>
            <a:ext cx="1216025" cy="731838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203" name="Picture 12" descr="Горная река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428625"/>
            <a:ext cx="26431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utoUpdateAnimBg="0"/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715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5">
                    <a:lumMod val="25000"/>
                  </a:schemeClr>
                </a:solidFill>
              </a:rPr>
              <a:t>Исследовательская лаборатория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85750" y="1643063"/>
            <a:ext cx="885825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2000" b="1">
                <a:cs typeface="Times New Roman" pitchFamily="18" charset="0"/>
              </a:rPr>
              <a:t>Задание творческого характера.</a:t>
            </a:r>
            <a:r>
              <a:rPr lang="ru-RU" sz="2000">
                <a:cs typeface="Times New Roman" pitchFamily="18" charset="0"/>
              </a:rPr>
              <a:t> Расставьте в выражении</a:t>
            </a:r>
          </a:p>
          <a:p>
            <a:pPr algn="l"/>
            <a:endParaRPr lang="ru-RU" sz="2000">
              <a:cs typeface="Times New Roman" pitchFamily="18" charset="0"/>
            </a:endParaRPr>
          </a:p>
          <a:p>
            <a:pPr algn="l"/>
            <a:r>
              <a:rPr lang="ru-RU" sz="3600" b="1">
                <a:cs typeface="Times New Roman" pitchFamily="18" charset="0"/>
              </a:rPr>
              <a:t>                     2x -3x -5  </a:t>
            </a:r>
          </a:p>
          <a:p>
            <a:pPr algn="l"/>
            <a:r>
              <a:rPr lang="ru-RU" sz="3600" b="1">
                <a:cs typeface="Times New Roman" pitchFamily="18" charset="0"/>
              </a:rPr>
              <a:t> </a:t>
            </a:r>
            <a:r>
              <a:rPr lang="ru-RU" sz="2000" b="1">
                <a:cs typeface="Times New Roman" pitchFamily="18" charset="0"/>
              </a:rPr>
              <a:t>скобки</a:t>
            </a:r>
            <a:r>
              <a:rPr lang="ru-RU" sz="2000">
                <a:cs typeface="Times New Roman" pitchFamily="18" charset="0"/>
              </a:rPr>
              <a:t> так, чтобы получилось: </a:t>
            </a:r>
          </a:p>
          <a:p>
            <a:pPr algn="l"/>
            <a:endParaRPr lang="ru-RU" sz="2000">
              <a:cs typeface="Times New Roman" pitchFamily="18" charset="0"/>
            </a:endParaRPr>
          </a:p>
          <a:p>
            <a:pPr algn="l"/>
            <a:r>
              <a:rPr lang="ru-RU" sz="2000"/>
              <a:t>         а) </a:t>
            </a:r>
            <a:r>
              <a:rPr lang="ru-RU" sz="2000" b="1"/>
              <a:t>15-х</a:t>
            </a:r>
          </a:p>
          <a:p>
            <a:pPr algn="l"/>
            <a:endParaRPr lang="ru-RU" sz="2000"/>
          </a:p>
          <a:p>
            <a:pPr algn="l"/>
            <a:r>
              <a:rPr lang="ru-RU" sz="2000"/>
              <a:t>                        б)  </a:t>
            </a:r>
            <a:r>
              <a:rPr lang="ru-RU" sz="2000" b="1"/>
              <a:t>-4х-10</a:t>
            </a:r>
          </a:p>
          <a:p>
            <a:pPr algn="l"/>
            <a:endParaRPr lang="ru-RU" sz="2000"/>
          </a:p>
          <a:p>
            <a:pPr algn="l"/>
            <a:r>
              <a:rPr lang="ru-RU" sz="2000"/>
              <a:t>                                            в)  </a:t>
            </a:r>
            <a:r>
              <a:rPr lang="ru-RU" sz="2000" b="1"/>
              <a:t>5-х</a:t>
            </a:r>
          </a:p>
          <a:p>
            <a:pPr algn="l"/>
            <a:endParaRPr lang="ru-RU" sz="2000"/>
          </a:p>
          <a:p>
            <a:pPr algn="l"/>
            <a:r>
              <a:rPr lang="ru-RU" sz="2000"/>
              <a:t>                                                            г) </a:t>
            </a:r>
            <a:r>
              <a:rPr lang="ru-RU" sz="2000" b="1"/>
              <a:t>2x</a:t>
            </a:r>
            <a:r>
              <a:rPr lang="ru-RU" sz="2000" b="1" baseline="30000"/>
              <a:t>2</a:t>
            </a:r>
            <a:r>
              <a:rPr lang="ru-RU" sz="2000" b="1"/>
              <a:t>- 13x +15</a:t>
            </a:r>
            <a:r>
              <a:rPr lang="ru-RU" sz="2000"/>
              <a:t>. </a:t>
            </a:r>
          </a:p>
        </p:txBody>
      </p:sp>
      <p:pic>
        <p:nvPicPr>
          <p:cNvPr id="9220" name="Picture 5" descr="Дом на холм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4667250"/>
            <a:ext cx="235743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928688"/>
            <a:ext cx="8229600" cy="523875"/>
          </a:xfrm>
        </p:spPr>
        <p:txBody>
          <a:bodyPr/>
          <a:lstStyle/>
          <a:p>
            <a:pPr eaLnBrk="1" hangingPunct="1"/>
            <a:r>
              <a:rPr lang="ru-RU" sz="4800" b="1" smtClean="0"/>
              <a:t>Ответы: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1714500"/>
            <a:ext cx="4643438" cy="43195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а) 2x – 3(x -5 );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б) 2(x -3x -5);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в) 2x – (3x -5);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г) (2x -3)(x -5).</a:t>
            </a:r>
            <a:endParaRPr lang="ru-RU" sz="2800" b="1" smtClean="0"/>
          </a:p>
        </p:txBody>
      </p:sp>
      <p:sp>
        <p:nvSpPr>
          <p:cNvPr id="10244" name="Выгнутая вниз стрелка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43688" y="4786313"/>
            <a:ext cx="1216025" cy="731837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0245" name="Picture 5" descr="C:\Documents and Settings\Андрей\Рабочий стол\лаборатор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571500"/>
            <a:ext cx="3143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ru-RU" sz="4800" b="1" smtClean="0"/>
              <a:t>  </a:t>
            </a:r>
            <a:r>
              <a:rPr lang="ru-RU" sz="4800" b="1" smtClean="0">
                <a:solidFill>
                  <a:srgbClr val="FFC000"/>
                </a:solidFill>
              </a:rPr>
              <a:t>Пустыня умножения</a:t>
            </a:r>
          </a:p>
        </p:txBody>
      </p:sp>
      <p:sp>
        <p:nvSpPr>
          <p:cNvPr id="11267" name="Содержимое 6"/>
          <p:cNvSpPr>
            <a:spLocks noGrp="1"/>
          </p:cNvSpPr>
          <p:nvPr>
            <p:ph idx="1"/>
          </p:nvPr>
        </p:nvSpPr>
        <p:spPr>
          <a:xfrm>
            <a:off x="428625" y="2500313"/>
            <a:ext cx="8229600" cy="3886200"/>
          </a:xfrm>
        </p:spPr>
        <p:txBody>
          <a:bodyPr/>
          <a:lstStyle/>
          <a:p>
            <a:pPr eaLnBrk="1" hangingPunct="1"/>
            <a:r>
              <a:rPr lang="ru-RU" smtClean="0"/>
              <a:t>(4a – 3)(2a + 5) = 8a</a:t>
            </a:r>
            <a:r>
              <a:rPr lang="ru-RU" baseline="30000" smtClean="0"/>
              <a:t>2</a:t>
            </a:r>
            <a:r>
              <a:rPr lang="ru-RU" smtClean="0"/>
              <a:t> – … + 20a … 15 = 8a</a:t>
            </a:r>
            <a:r>
              <a:rPr lang="ru-RU" baseline="30000" smtClean="0"/>
              <a:t>2</a:t>
            </a:r>
            <a:r>
              <a:rPr lang="ru-RU" smtClean="0"/>
              <a:t> … 14a – … , </a:t>
            </a:r>
          </a:p>
          <a:p>
            <a:pPr eaLnBrk="1" hangingPunct="1"/>
            <a:r>
              <a:rPr lang="ru-RU" smtClean="0"/>
              <a:t>( 3x – 5)( 5x + 4) = 15x</a:t>
            </a:r>
            <a:r>
              <a:rPr lang="ru-RU" baseline="30000" smtClean="0"/>
              <a:t>2</a:t>
            </a:r>
            <a:r>
              <a:rPr lang="ru-RU" smtClean="0"/>
              <a:t> – … + 12x … 20 = 15x</a:t>
            </a:r>
            <a:r>
              <a:rPr lang="ru-RU" baseline="30000" smtClean="0"/>
              <a:t>2</a:t>
            </a:r>
            <a:r>
              <a:rPr lang="ru-RU" smtClean="0"/>
              <a:t> … 13x – … . </a:t>
            </a:r>
          </a:p>
          <a:p>
            <a:pPr eaLnBrk="1" hangingPunct="1"/>
            <a:r>
              <a:rPr lang="ru-RU" smtClean="0"/>
              <a:t>(2а – 4)(3a + 8) = 6a</a:t>
            </a:r>
            <a:r>
              <a:rPr lang="ru-RU" baseline="30000" smtClean="0"/>
              <a:t>2</a:t>
            </a:r>
            <a:r>
              <a:rPr lang="ru-RU" smtClean="0"/>
              <a:t> – … + 16a … </a:t>
            </a:r>
            <a:r>
              <a:rPr lang="en-US" smtClean="0"/>
              <a:t>32</a:t>
            </a:r>
            <a:r>
              <a:rPr lang="ru-RU" smtClean="0"/>
              <a:t> = 6a</a:t>
            </a:r>
            <a:r>
              <a:rPr lang="ru-RU" baseline="30000" smtClean="0"/>
              <a:t>2</a:t>
            </a:r>
            <a:r>
              <a:rPr lang="ru-RU" smtClean="0"/>
              <a:t> … 4a – … .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1268" name="Picture 5" descr="Путешествие пустын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28625"/>
            <a:ext cx="2571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Пиксел">
  <a:themeElements>
    <a:clrScheme name="1_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948</TotalTime>
  <Words>933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Franklin Gothic Medium</vt:lpstr>
      <vt:lpstr>Franklin Gothic Book</vt:lpstr>
      <vt:lpstr>Wingdings</vt:lpstr>
      <vt:lpstr>Calibri</vt:lpstr>
      <vt:lpstr>Arial Black</vt:lpstr>
      <vt:lpstr>Times New Roman</vt:lpstr>
      <vt:lpstr>1_Пиксел</vt:lpstr>
      <vt:lpstr>Слайд 1</vt:lpstr>
      <vt:lpstr>  Маршрут путешествия</vt:lpstr>
      <vt:lpstr>              Лес наук</vt:lpstr>
      <vt:lpstr>Слайд 4</vt:lpstr>
      <vt:lpstr>                                         Лес наук         </vt:lpstr>
      <vt:lpstr>                      Река знаний </vt:lpstr>
      <vt:lpstr>  Исследовательская лаборатория</vt:lpstr>
      <vt:lpstr>Ответы:</vt:lpstr>
      <vt:lpstr>  Пустыня умножения</vt:lpstr>
      <vt:lpstr>Слайд 10</vt:lpstr>
      <vt:lpstr>   Лабиринт умножения</vt:lpstr>
      <vt:lpstr>       Остров ошибок</vt:lpstr>
      <vt:lpstr>Ответы:</vt:lpstr>
      <vt:lpstr>Слайд 14</vt:lpstr>
      <vt:lpstr>Слайд 15</vt:lpstr>
      <vt:lpstr>              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карточек</dc:title>
  <dc:creator>Stinger</dc:creator>
  <cp:lastModifiedBy>Дарёна</cp:lastModifiedBy>
  <cp:revision>71</cp:revision>
  <dcterms:created xsi:type="dcterms:W3CDTF">2007-02-02T02:00:46Z</dcterms:created>
  <dcterms:modified xsi:type="dcterms:W3CDTF">2012-01-07T19:43:28Z</dcterms:modified>
</cp:coreProperties>
</file>