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94" r:id="rId2"/>
    <p:sldId id="295" r:id="rId3"/>
    <p:sldId id="297" r:id="rId4"/>
    <p:sldId id="298" r:id="rId5"/>
    <p:sldId id="271" r:id="rId6"/>
    <p:sldId id="257" r:id="rId7"/>
    <p:sldId id="258" r:id="rId8"/>
    <p:sldId id="260" r:id="rId9"/>
    <p:sldId id="261" r:id="rId10"/>
    <p:sldId id="262" r:id="rId11"/>
    <p:sldId id="259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6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5ECA"/>
    <a:srgbClr val="663300"/>
    <a:srgbClr val="FF00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19" autoAdjust="0"/>
    <p:restoredTop sz="93465" autoAdjust="0"/>
  </p:normalViewPr>
  <p:slideViewPr>
    <p:cSldViewPr>
      <p:cViewPr varScale="1">
        <p:scale>
          <a:sx n="67" d="100"/>
          <a:sy n="67" d="100"/>
        </p:scale>
        <p:origin x="-9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7E7B2D-CE73-4D78-9159-CBD2AEA060E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15ED4D0-DBD6-489E-8A81-28D15ECEDDBA}">
      <dgm:prSet custT="1"/>
      <dgm:spPr/>
      <dgm:t>
        <a:bodyPr/>
        <a:lstStyle/>
        <a:p>
          <a:pPr rtl="0"/>
          <a:r>
            <a:rPr lang="en-US" sz="9600" b="1" dirty="0" smtClean="0">
              <a:solidFill>
                <a:srgbClr val="002060"/>
              </a:solidFill>
            </a:rPr>
            <a:t>THE END!!!</a:t>
          </a:r>
          <a:endParaRPr lang="ru-RU" sz="9600" b="1" dirty="0">
            <a:solidFill>
              <a:srgbClr val="002060"/>
            </a:solidFill>
          </a:endParaRPr>
        </a:p>
      </dgm:t>
    </dgm:pt>
    <dgm:pt modelId="{048D13D3-40BC-41C2-91BA-57C4C368D5FA}" type="parTrans" cxnId="{13724196-CD0D-45CC-BAE5-BC3AF053DC93}">
      <dgm:prSet/>
      <dgm:spPr/>
      <dgm:t>
        <a:bodyPr/>
        <a:lstStyle/>
        <a:p>
          <a:endParaRPr lang="ru-RU"/>
        </a:p>
      </dgm:t>
    </dgm:pt>
    <dgm:pt modelId="{7052B6C1-519C-4AAE-98EB-D4618E4777F4}" type="sibTrans" cxnId="{13724196-CD0D-45CC-BAE5-BC3AF053DC93}">
      <dgm:prSet/>
      <dgm:spPr/>
      <dgm:t>
        <a:bodyPr/>
        <a:lstStyle/>
        <a:p>
          <a:endParaRPr lang="ru-RU"/>
        </a:p>
      </dgm:t>
    </dgm:pt>
    <dgm:pt modelId="{A75D5F6E-0FDD-453F-B516-99E57A9A9171}" type="pres">
      <dgm:prSet presAssocID="{F77E7B2D-CE73-4D78-9159-CBD2AEA060E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F1A0B9-38B2-4997-BE85-5B6DB0032399}" type="pres">
      <dgm:prSet presAssocID="{915ED4D0-DBD6-489E-8A81-28D15ECEDDBA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7AEA10A6-6B4D-4296-8A93-8ADBCDBF3491}" type="presOf" srcId="{915ED4D0-DBD6-489E-8A81-28D15ECEDDBA}" destId="{9BF1A0B9-38B2-4997-BE85-5B6DB0032399}" srcOrd="0" destOrd="0" presId="urn:microsoft.com/office/officeart/2005/8/layout/venn1"/>
    <dgm:cxn modelId="{3CCADEAA-8F10-4F1B-BCE8-7757BB9F11FD}" type="presOf" srcId="{F77E7B2D-CE73-4D78-9159-CBD2AEA060E5}" destId="{A75D5F6E-0FDD-453F-B516-99E57A9A9171}" srcOrd="0" destOrd="0" presId="urn:microsoft.com/office/officeart/2005/8/layout/venn1"/>
    <dgm:cxn modelId="{13724196-CD0D-45CC-BAE5-BC3AF053DC93}" srcId="{F77E7B2D-CE73-4D78-9159-CBD2AEA060E5}" destId="{915ED4D0-DBD6-489E-8A81-28D15ECEDDBA}" srcOrd="0" destOrd="0" parTransId="{048D13D3-40BC-41C2-91BA-57C4C368D5FA}" sibTransId="{7052B6C1-519C-4AAE-98EB-D4618E4777F4}"/>
    <dgm:cxn modelId="{7209CB14-DD41-4EFA-9ADF-829B5626FF1D}" type="presParOf" srcId="{A75D5F6E-0FDD-453F-B516-99E57A9A9171}" destId="{9BF1A0B9-38B2-4997-BE85-5B6DB003239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F1A0B9-38B2-4997-BE85-5B6DB0032399}">
      <dsp:nvSpPr>
        <dsp:cNvPr id="0" name=""/>
        <dsp:cNvSpPr/>
      </dsp:nvSpPr>
      <dsp:spPr>
        <a:xfrm>
          <a:off x="0" y="250048"/>
          <a:ext cx="5857884" cy="58578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67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600" b="1" kern="1200" dirty="0" smtClean="0">
              <a:solidFill>
                <a:srgbClr val="002060"/>
              </a:solidFill>
            </a:rPr>
            <a:t>THE END!!!</a:t>
          </a:r>
          <a:endParaRPr lang="ru-RU" sz="9600" b="1" kern="1200" dirty="0">
            <a:solidFill>
              <a:srgbClr val="002060"/>
            </a:solidFill>
          </a:endParaRPr>
        </a:p>
      </dsp:txBody>
      <dsp:txXfrm>
        <a:off x="0" y="250048"/>
        <a:ext cx="5857884" cy="5857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FFC3354-8892-49A7-A572-C4F021DCC66A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80AEDF-41BB-4B8D-A7E0-DFF1FC2A6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F75DCE-3E09-41AC-AFEA-08E5107ACC75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82C13-87E7-42DC-BB93-30840AA4F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86AD9-9970-41F6-8B97-F83AF1551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F51C-6364-46FC-955D-8432D3E06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EC465-D36B-488C-8885-FFDD83A5C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D4CCA-E565-480A-9942-009CEEF47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705AC-543C-4964-A0F4-CE7CB9DD8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21E11-21CC-4E5E-815B-CEB95F32E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875F5-50B5-4DFB-8086-D6FCB90AE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C3190-8A4E-4031-9032-DD5823CA6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A926D-5A41-4A98-9CAA-D63E69DC2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519F1-34E2-45F3-B76A-455D52E74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744DDA-74BB-4343-ACEF-A7B2D5067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 Unicode MS" pitchFamily="34" charset="-128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slide" Target="slid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slide" Target="slid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slide" Target="slid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26.xml"/><Relationship Id="rId18" Type="http://schemas.openxmlformats.org/officeDocument/2006/relationships/slide" Target="slide34.xml"/><Relationship Id="rId26" Type="http://schemas.openxmlformats.org/officeDocument/2006/relationships/slide" Target="slide41.xml"/><Relationship Id="rId3" Type="http://schemas.openxmlformats.org/officeDocument/2006/relationships/slide" Target="slide14.xml"/><Relationship Id="rId21" Type="http://schemas.openxmlformats.org/officeDocument/2006/relationships/slide" Target="slide31.xml"/><Relationship Id="rId34" Type="http://schemas.openxmlformats.org/officeDocument/2006/relationships/slide" Target="slide24.xml"/><Relationship Id="rId7" Type="http://schemas.openxmlformats.org/officeDocument/2006/relationships/slide" Target="slide19.xml"/><Relationship Id="rId12" Type="http://schemas.openxmlformats.org/officeDocument/2006/relationships/slide" Target="slide25.xml"/><Relationship Id="rId17" Type="http://schemas.openxmlformats.org/officeDocument/2006/relationships/slide" Target="slide35.xml"/><Relationship Id="rId25" Type="http://schemas.openxmlformats.org/officeDocument/2006/relationships/slide" Target="slide40.xml"/><Relationship Id="rId33" Type="http://schemas.openxmlformats.org/officeDocument/2006/relationships/slide" Target="slide18.xml"/><Relationship Id="rId2" Type="http://schemas.openxmlformats.org/officeDocument/2006/relationships/slide" Target="slide13.xml"/><Relationship Id="rId16" Type="http://schemas.openxmlformats.org/officeDocument/2006/relationships/slide" Target="slide29.xml"/><Relationship Id="rId20" Type="http://schemas.openxmlformats.org/officeDocument/2006/relationships/slide" Target="slide32.xml"/><Relationship Id="rId29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23.xml"/><Relationship Id="rId24" Type="http://schemas.openxmlformats.org/officeDocument/2006/relationships/slide" Target="slide39.xml"/><Relationship Id="rId32" Type="http://schemas.openxmlformats.org/officeDocument/2006/relationships/slide" Target="slide11.xml"/><Relationship Id="rId37" Type="http://schemas.openxmlformats.org/officeDocument/2006/relationships/slide" Target="slide12.xml"/><Relationship Id="rId5" Type="http://schemas.openxmlformats.org/officeDocument/2006/relationships/slide" Target="slide16.xml"/><Relationship Id="rId15" Type="http://schemas.openxmlformats.org/officeDocument/2006/relationships/slide" Target="slide28.xml"/><Relationship Id="rId23" Type="http://schemas.openxmlformats.org/officeDocument/2006/relationships/slide" Target="slide38.xml"/><Relationship Id="rId28" Type="http://schemas.openxmlformats.org/officeDocument/2006/relationships/slide" Target="slide7.xml"/><Relationship Id="rId36" Type="http://schemas.openxmlformats.org/officeDocument/2006/relationships/slide" Target="slide36.xml"/><Relationship Id="rId10" Type="http://schemas.openxmlformats.org/officeDocument/2006/relationships/slide" Target="slide22.xml"/><Relationship Id="rId19" Type="http://schemas.openxmlformats.org/officeDocument/2006/relationships/slide" Target="slide33.xml"/><Relationship Id="rId31" Type="http://schemas.openxmlformats.org/officeDocument/2006/relationships/slide" Target="slide10.xml"/><Relationship Id="rId4" Type="http://schemas.openxmlformats.org/officeDocument/2006/relationships/slide" Target="slide15.xml"/><Relationship Id="rId9" Type="http://schemas.openxmlformats.org/officeDocument/2006/relationships/slide" Target="slide21.xml"/><Relationship Id="rId14" Type="http://schemas.openxmlformats.org/officeDocument/2006/relationships/slide" Target="slide27.xml"/><Relationship Id="rId22" Type="http://schemas.openxmlformats.org/officeDocument/2006/relationships/slide" Target="slide37.xml"/><Relationship Id="rId27" Type="http://schemas.openxmlformats.org/officeDocument/2006/relationships/slide" Target="slide6.xml"/><Relationship Id="rId30" Type="http://schemas.openxmlformats.org/officeDocument/2006/relationships/slide" Target="slide9.xml"/><Relationship Id="rId35" Type="http://schemas.openxmlformats.org/officeDocument/2006/relationships/slide" Target="slide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1214438" y="714375"/>
            <a:ext cx="62865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5800" indent="-685800">
              <a:defRPr/>
            </a:pPr>
            <a:endParaRPr lang="ru-RU" sz="2000" dirty="0"/>
          </a:p>
          <a:p>
            <a:pPr marL="685800" indent="-685800">
              <a:defRPr/>
            </a:pPr>
            <a:endParaRPr lang="ru-RU" sz="2000" b="1" dirty="0"/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000" b="1" dirty="0"/>
              <a:t>Развитие языковой культуры речи и социокультурной компетенции,              активизация познавательного интереса к предмету.</a:t>
            </a:r>
            <a:r>
              <a:rPr lang="en-US" sz="2000" b="1" dirty="0"/>
              <a:t>   </a:t>
            </a:r>
            <a:r>
              <a:rPr lang="ru-RU" sz="2000" b="1" dirty="0"/>
              <a:t>  </a:t>
            </a:r>
            <a:endParaRPr lang="en-US" sz="2000" b="1" dirty="0"/>
          </a:p>
          <a:p>
            <a:pPr algn="just">
              <a:buFont typeface="Wingdings" pitchFamily="2" charset="2"/>
              <a:buChar char="Ø"/>
              <a:defRPr/>
            </a:pPr>
            <a:endParaRPr lang="ru-RU" sz="2000" b="1" dirty="0"/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000" b="1" dirty="0"/>
              <a:t>Углубление языковых знаний.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en-US" sz="2000" b="1" dirty="0"/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dirty="0"/>
              <a:t>Развитие логического, абстрактного мышления, памяти, внимания, сообразительности.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000" b="1" dirty="0"/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dirty="0"/>
              <a:t>Расширение кругозора учащихся.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000" b="1" dirty="0"/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dirty="0"/>
              <a:t>Использование разнообразных видов деятельности учащихся во внеурочное время.</a:t>
            </a:r>
          </a:p>
          <a:p>
            <a:pPr marL="685800" indent="-685800">
              <a:buFont typeface="Wingdings" pitchFamily="2" charset="2"/>
              <a:buChar char="Ø"/>
              <a:defRPr/>
            </a:pP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214290"/>
            <a:ext cx="404514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Цель игры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8" descr="P10209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214313" y="142875"/>
            <a:ext cx="935037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5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0" y="3146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69" name="AutoShape 2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165850"/>
            <a:ext cx="792163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Прямоугольник 6"/>
          <p:cNvSpPr>
            <a:spLocks noChangeArrowheads="1"/>
          </p:cNvSpPr>
          <p:nvPr/>
        </p:nvSpPr>
        <p:spPr bwMode="auto">
          <a:xfrm>
            <a:off x="142875" y="0"/>
            <a:ext cx="885825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5400" b="1"/>
              <a:t>     </a:t>
            </a:r>
            <a:r>
              <a:rPr lang="en-US" sz="6000" b="1">
                <a:solidFill>
                  <a:schemeClr val="bg1"/>
                </a:solidFill>
              </a:rPr>
              <a:t>What is the      national emblem               of  England  from   the    time of    the Wars              of the       Roses?</a:t>
            </a:r>
            <a:endParaRPr lang="ru-RU" sz="60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6286500" y="5857875"/>
            <a:ext cx="2357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Arial" charset="0"/>
                <a:cs typeface="Arial" charset="0"/>
              </a:rPr>
              <a:t>A RED ROSE</a:t>
            </a:r>
            <a:endParaRPr lang="ru-RU" sz="2400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7" descr="P10209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0" y="0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6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2292" name="AutoShape 2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165850"/>
            <a:ext cx="792163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Прямоугольник 5"/>
          <p:cNvSpPr>
            <a:spLocks noChangeArrowheads="1"/>
          </p:cNvSpPr>
          <p:nvPr/>
        </p:nvSpPr>
        <p:spPr bwMode="auto">
          <a:xfrm>
            <a:off x="0" y="0"/>
            <a:ext cx="84296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</a:rPr>
              <a:t>       What           is          the        national            emblem of             the </a:t>
            </a:r>
          </a:p>
          <a:p>
            <a:pPr algn="ctr"/>
            <a:r>
              <a:rPr lang="en-US" sz="6000" b="1">
                <a:solidFill>
                  <a:schemeClr val="bg1"/>
                </a:solidFill>
              </a:rPr>
              <a:t> Ireland? </a:t>
            </a:r>
            <a:endParaRPr lang="ru-RU" sz="6000" b="1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9313" y="5786438"/>
            <a:ext cx="22145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+mj-lt"/>
              </a:rPr>
              <a:t>SHAMROCK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7" descr="P10209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142875" y="142875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7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3316" name="AutoShape 2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165850"/>
            <a:ext cx="792163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Прямоугольник 13"/>
          <p:cNvSpPr>
            <a:spLocks noChangeArrowheads="1"/>
          </p:cNvSpPr>
          <p:nvPr/>
        </p:nvSpPr>
        <p:spPr bwMode="auto">
          <a:xfrm>
            <a:off x="285750" y="0"/>
            <a:ext cx="60007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charset="0"/>
              </a:rPr>
              <a:t>What kind of        state is Great                 Britain?</a:t>
            </a:r>
            <a:endParaRPr lang="ru-RU" sz="5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19" name="Rectangle 17"/>
          <p:cNvSpPr>
            <a:spLocks noChangeArrowheads="1"/>
          </p:cNvSpPr>
          <p:nvPr/>
        </p:nvSpPr>
        <p:spPr bwMode="auto">
          <a:xfrm>
            <a:off x="4643438" y="5429250"/>
            <a:ext cx="4286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rial" charset="0"/>
              </a:rPr>
              <a:t>PARLIAMENTARY MONARCHY</a:t>
            </a:r>
            <a:endParaRPr lang="ru-RU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8" descr="P10209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57188" y="0"/>
            <a:ext cx="9501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214313" y="285750"/>
            <a:ext cx="935037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8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4340" name="AutoShape 4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214313" y="6143625"/>
            <a:ext cx="792163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Text Box 54"/>
          <p:cNvSpPr txBox="1">
            <a:spLocks noChangeArrowheads="1"/>
          </p:cNvSpPr>
          <p:nvPr/>
        </p:nvSpPr>
        <p:spPr bwMode="auto">
          <a:xfrm>
            <a:off x="285750" y="0"/>
            <a:ext cx="657225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charset="0"/>
              </a:rPr>
              <a:t>What are two oldest   universities </a:t>
            </a:r>
          </a:p>
          <a:p>
            <a:pPr algn="ctr"/>
            <a:r>
              <a:rPr lang="en-US" sz="5400" b="1">
                <a:solidFill>
                  <a:schemeClr val="bg1"/>
                </a:solidFill>
                <a:latin typeface="Arial" charset="0"/>
              </a:rPr>
              <a:t>In</a:t>
            </a:r>
          </a:p>
          <a:p>
            <a:pPr algn="ctr"/>
            <a:r>
              <a:rPr lang="en-US" sz="5400" b="1">
                <a:solidFill>
                  <a:schemeClr val="bg1"/>
                </a:solidFill>
                <a:latin typeface="Arial" charset="0"/>
              </a:rPr>
              <a:t>    England?</a:t>
            </a:r>
            <a:endParaRPr lang="ru-RU" sz="54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4000500" y="5500688"/>
            <a:ext cx="4643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j-lt"/>
              </a:rPr>
              <a:t>OXFORD, CAMBRIDGE</a:t>
            </a:r>
            <a:r>
              <a:rPr lang="ru-RU" sz="2400" b="1" dirty="0">
                <a:latin typeface="+mj-lt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8" descr="P10209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0" y="0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9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5364" name="AutoShape 3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54763"/>
            <a:ext cx="792163" cy="503237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Прямоугольник 16"/>
          <p:cNvSpPr>
            <a:spLocks noChangeArrowheads="1"/>
          </p:cNvSpPr>
          <p:nvPr/>
        </p:nvSpPr>
        <p:spPr bwMode="auto">
          <a:xfrm>
            <a:off x="357188" y="0"/>
            <a:ext cx="8177212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Miss     Marple          is the     character       of the books      written      by….</a:t>
            </a:r>
            <a:endParaRPr lang="ru-RU" sz="5400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5786438" y="5643563"/>
            <a:ext cx="2500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+mj-lt"/>
              </a:rPr>
              <a:t>A. CHRISTIE </a:t>
            </a:r>
            <a:endParaRPr lang="ru-RU" sz="2800" b="1" i="1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7" descr="P10209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875" y="-214313"/>
            <a:ext cx="9286875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Oval 2"/>
          <p:cNvSpPr>
            <a:spLocks noChangeArrowheads="1"/>
          </p:cNvSpPr>
          <p:nvPr/>
        </p:nvSpPr>
        <p:spPr bwMode="auto">
          <a:xfrm>
            <a:off x="0" y="0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10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6388" name="AutoShape 3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165850"/>
            <a:ext cx="792163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Прямоугольник 20"/>
          <p:cNvSpPr>
            <a:spLocks noChangeArrowheads="1"/>
          </p:cNvSpPr>
          <p:nvPr/>
        </p:nvSpPr>
        <p:spPr bwMode="auto">
          <a:xfrm>
            <a:off x="1071563" y="0"/>
            <a:ext cx="756126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latin typeface="Times New Roman" pitchFamily="18" charset="0"/>
            </a:endParaRPr>
          </a:p>
          <a:p>
            <a:pPr algn="ctr"/>
            <a:endParaRPr lang="ru-RU" sz="4000" b="1" i="1">
              <a:latin typeface="Times New Roman" pitchFamily="18" charset="0"/>
            </a:endParaRPr>
          </a:p>
          <a:p>
            <a:pPr algn="ctr"/>
            <a:r>
              <a:rPr lang="en-US" sz="6000" b="1">
                <a:solidFill>
                  <a:schemeClr val="bg1"/>
                </a:solidFill>
              </a:rPr>
              <a:t>.</a:t>
            </a:r>
            <a:endParaRPr lang="ru-RU" sz="6000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5429250"/>
            <a:ext cx="271462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j-lt"/>
              </a:rPr>
              <a:t>A. CONAN DOYLE </a:t>
            </a:r>
            <a:endParaRPr lang="ru-RU" sz="2800" b="1" dirty="0">
              <a:latin typeface="+mj-lt"/>
            </a:endParaRPr>
          </a:p>
        </p:txBody>
      </p:sp>
      <p:sp>
        <p:nvSpPr>
          <p:cNvPr id="16391" name="TextBox 9"/>
          <p:cNvSpPr txBox="1">
            <a:spLocks noChangeArrowheads="1"/>
          </p:cNvSpPr>
          <p:nvPr/>
        </p:nvSpPr>
        <p:spPr bwMode="auto">
          <a:xfrm>
            <a:off x="357188" y="-142875"/>
            <a:ext cx="84296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</a:rPr>
              <a:t> Sherlock    Holmes     is the character       of the books written        by… </a:t>
            </a:r>
            <a:endParaRPr lang="ru-RU" sz="6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9" descr="P10209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0" y="0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11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7412" name="AutoShape 3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165850"/>
            <a:ext cx="792163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Text Box 42"/>
          <p:cNvSpPr txBox="1">
            <a:spLocks noChangeArrowheads="1"/>
          </p:cNvSpPr>
          <p:nvPr/>
        </p:nvSpPr>
        <p:spPr bwMode="auto">
          <a:xfrm>
            <a:off x="1979613" y="5445125"/>
            <a:ext cx="420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 i="1">
              <a:latin typeface="Times New Roman" pitchFamily="18" charset="0"/>
            </a:endParaRPr>
          </a:p>
        </p:txBody>
      </p:sp>
      <p:sp>
        <p:nvSpPr>
          <p:cNvPr id="16397" name="Прямоугольник 17"/>
          <p:cNvSpPr>
            <a:spLocks noChangeArrowheads="1"/>
          </p:cNvSpPr>
          <p:nvPr/>
        </p:nvSpPr>
        <p:spPr bwMode="auto">
          <a:xfrm>
            <a:off x="0" y="0"/>
            <a:ext cx="9144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+mj-lt"/>
              </a:rPr>
              <a:t>Say in Russian: </a:t>
            </a:r>
          </a:p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+mj-lt"/>
              </a:rPr>
              <a:t>            Little         Red</a:t>
            </a:r>
          </a:p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+mj-lt"/>
              </a:rPr>
              <a:t>             Riding         Hood</a:t>
            </a:r>
            <a:endParaRPr lang="ru-RU" sz="6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4000500" y="2071688"/>
            <a:ext cx="184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29063" y="5572125"/>
            <a:ext cx="4000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+mj-lt"/>
              </a:rPr>
              <a:t>КРАСНАЯ ШАПОЧКА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7" descr="P10209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0" y="0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12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8436" name="AutoShape 3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165850"/>
            <a:ext cx="792163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Прямоугольник 12"/>
          <p:cNvSpPr>
            <a:spLocks noChangeArrowheads="1"/>
          </p:cNvSpPr>
          <p:nvPr/>
        </p:nvSpPr>
        <p:spPr bwMode="auto">
          <a:xfrm>
            <a:off x="785813" y="0"/>
            <a:ext cx="8358187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The   Statue of       Liberty was given   </a:t>
            </a:r>
          </a:p>
          <a:p>
            <a:r>
              <a:rPr lang="en-US" sz="5400">
                <a:solidFill>
                  <a:schemeClr val="bg1"/>
                </a:solidFill>
              </a:rPr>
              <a:t> </a:t>
            </a:r>
            <a:r>
              <a:rPr lang="en-US" sz="5400" b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to  the USA by … . </a:t>
            </a:r>
            <a:endParaRPr lang="ru-RU" sz="5400" b="1" i="1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4857750" y="5500688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/>
              <a:t> </a:t>
            </a:r>
            <a:r>
              <a:rPr lang="en-US" sz="2400" dirty="0"/>
              <a:t> </a:t>
            </a:r>
            <a:r>
              <a:rPr lang="en-US" sz="2800" b="1" dirty="0">
                <a:latin typeface="+mj-lt"/>
              </a:rPr>
              <a:t> FRANCE </a:t>
            </a:r>
            <a:endParaRPr lang="ru-RU" sz="2800" b="1" i="1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0" descr="iCA6W2REV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32647">
            <a:off x="1262063" y="3344863"/>
            <a:ext cx="2427287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214313" y="0"/>
            <a:ext cx="935037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13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9460" name="AutoShape 2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6143625"/>
            <a:ext cx="792163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Прямоугольник 36"/>
          <p:cNvSpPr>
            <a:spLocks noChangeArrowheads="1"/>
          </p:cNvSpPr>
          <p:nvPr/>
        </p:nvSpPr>
        <p:spPr bwMode="auto">
          <a:xfrm>
            <a:off x="827088" y="0"/>
            <a:ext cx="7643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i="1">
                <a:latin typeface="Arial" charset="0"/>
              </a:rPr>
              <a:t>The riddle:</a:t>
            </a:r>
            <a:endParaRPr lang="ru-RU" sz="5400" i="1">
              <a:latin typeface="Arial" charset="0"/>
            </a:endParaRPr>
          </a:p>
        </p:txBody>
      </p:sp>
      <p:sp>
        <p:nvSpPr>
          <p:cNvPr id="19463" name="Rectangle 10"/>
          <p:cNvSpPr>
            <a:spLocks noChangeArrowheads="1"/>
          </p:cNvSpPr>
          <p:nvPr/>
        </p:nvSpPr>
        <p:spPr bwMode="auto">
          <a:xfrm>
            <a:off x="3929063" y="5143500"/>
            <a:ext cx="4575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A CLOCK </a:t>
            </a:r>
            <a:endParaRPr lang="ru-RU" sz="2800" b="1"/>
          </a:p>
        </p:txBody>
      </p:sp>
      <p:sp>
        <p:nvSpPr>
          <p:cNvPr id="2" name="Прямоугольник 9"/>
          <p:cNvSpPr>
            <a:spLocks noChangeArrowheads="1"/>
          </p:cNvSpPr>
          <p:nvPr/>
        </p:nvSpPr>
        <p:spPr bwMode="auto">
          <a:xfrm>
            <a:off x="500063" y="928688"/>
            <a:ext cx="778668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/>
              <a:t>“I can tell you all the day: time to sleep and time to play”.</a:t>
            </a:r>
            <a:endParaRPr lang="ru-RU" sz="5400" b="1"/>
          </a:p>
        </p:txBody>
      </p:sp>
      <p:pic>
        <p:nvPicPr>
          <p:cNvPr id="19464" name="Рисунок 8" descr="aa960211fda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753700">
            <a:off x="320675" y="3579813"/>
            <a:ext cx="169545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Рисунок 9" descr="P102090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155096">
            <a:off x="1955800" y="4640263"/>
            <a:ext cx="1739900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1" descr="iCA6W2REV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58530">
            <a:off x="1501775" y="2917825"/>
            <a:ext cx="25019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214313" y="214313"/>
            <a:ext cx="935037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14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20484" name="AutoShape 2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2438" y="6072188"/>
            <a:ext cx="792162" cy="503237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6084888" y="5300663"/>
            <a:ext cx="847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latin typeface="+mn-lt"/>
              </a:rPr>
              <a:t>“T”</a:t>
            </a:r>
            <a:r>
              <a:rPr lang="ru-RU" sz="2400" b="1">
                <a:latin typeface="+mn-lt"/>
              </a:rPr>
              <a:t> </a:t>
            </a:r>
            <a:endParaRPr lang="ru-RU" sz="2400" b="1" dirty="0">
              <a:latin typeface="+mn-lt"/>
            </a:endParaRPr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4000500" y="928688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3286125" y="214313"/>
            <a:ext cx="3929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i="1">
                <a:latin typeface="Arial" charset="0"/>
              </a:rPr>
              <a:t>The riddle:</a:t>
            </a:r>
            <a:endParaRPr lang="ru-RU" sz="2800" i="1">
              <a:latin typeface="Arial" charset="0"/>
            </a:endParaRPr>
          </a:p>
        </p:txBody>
      </p:sp>
      <p:sp>
        <p:nvSpPr>
          <p:cNvPr id="20488" name="TextBox 9"/>
          <p:cNvSpPr txBox="1">
            <a:spLocks noChangeArrowheads="1"/>
          </p:cNvSpPr>
          <p:nvPr/>
        </p:nvSpPr>
        <p:spPr bwMode="auto">
          <a:xfrm>
            <a:off x="1428750" y="1928813"/>
            <a:ext cx="7572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/>
              <a:t>What letter is a drink?</a:t>
            </a:r>
            <a:endParaRPr lang="ru-RU" sz="5400" b="1"/>
          </a:p>
        </p:txBody>
      </p:sp>
      <p:pic>
        <p:nvPicPr>
          <p:cNvPr id="20489" name="Рисунок 10" descr="aa960211fda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013321">
            <a:off x="460375" y="3586163"/>
            <a:ext cx="2039938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Рисунок 13" descr="P102090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832169">
            <a:off x="2173288" y="4397375"/>
            <a:ext cx="19748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323850" y="228600"/>
            <a:ext cx="7488238" cy="622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i="1"/>
              <a:t>Правила игры</a:t>
            </a:r>
            <a:endParaRPr lang="ru-RU" sz="2400" i="1"/>
          </a:p>
          <a:p>
            <a:pPr algn="ctr"/>
            <a:r>
              <a:rPr lang="ru-RU" b="1"/>
              <a:t>Ваша задача увеличить свой стартовый капитал за счет решения задач.</a:t>
            </a:r>
          </a:p>
          <a:p>
            <a:pPr algn="ctr"/>
            <a:endParaRPr lang="ru-RU"/>
          </a:p>
          <a:p>
            <a:pPr algn="ctr"/>
            <a:r>
              <a:rPr lang="ru-RU" b="1"/>
              <a:t>Стартовый капитал каждой фирмы – 20 баллов.</a:t>
            </a:r>
            <a:endParaRPr lang="ru-RU"/>
          </a:p>
          <a:p>
            <a:pPr algn="ctr"/>
            <a:r>
              <a:rPr lang="ru-RU" b="1"/>
              <a:t>Командам предлагается по очереди выбирать себе задания, каждое задание имеет определенную стоимость.</a:t>
            </a:r>
          </a:p>
          <a:p>
            <a:pPr algn="ctr"/>
            <a:endParaRPr lang="ru-RU"/>
          </a:p>
          <a:p>
            <a:pPr algn="ctr"/>
            <a:r>
              <a:rPr lang="ru-RU" b="1"/>
              <a:t>Если команда дает правильный ответ, то ее капитал увеличивается на стоимость задания. </a:t>
            </a:r>
          </a:p>
          <a:p>
            <a:pPr algn="ctr"/>
            <a:r>
              <a:rPr lang="ru-RU" b="1"/>
              <a:t>Если команда дает неправильный ответ, то:</a:t>
            </a:r>
          </a:p>
          <a:p>
            <a:pPr algn="ctr"/>
            <a:endParaRPr lang="ru-RU"/>
          </a:p>
          <a:p>
            <a:pPr algn="ctr"/>
            <a:r>
              <a:rPr lang="ru-RU" b="1"/>
              <a:t>а) капитал уменьшается на 100% стоимости задания, если другая команда дает правильный ответ;</a:t>
            </a:r>
          </a:p>
          <a:p>
            <a:pPr algn="ctr"/>
            <a:endParaRPr lang="ru-RU"/>
          </a:p>
          <a:p>
            <a:pPr algn="ctr"/>
            <a:r>
              <a:rPr lang="ru-RU" b="1"/>
              <a:t>б) капитал уменьшится на 50%, если и другая команда не сможет дать правильный ответ.</a:t>
            </a:r>
          </a:p>
          <a:p>
            <a:pPr algn="ctr"/>
            <a:endParaRPr lang="ru-RU"/>
          </a:p>
          <a:p>
            <a:pPr algn="ctr"/>
            <a:r>
              <a:rPr lang="ru-RU" b="1"/>
              <a:t>Игра считается оконченной, если  закончились все задания. </a:t>
            </a:r>
            <a:endParaRPr lang="ru-RU"/>
          </a:p>
          <a:p>
            <a:pPr algn="ctr"/>
            <a:r>
              <a:rPr lang="ru-RU" b="1"/>
              <a:t>Победителем считается та команда, в чьем банке будет накоплен больший капитал по окончании игры. </a:t>
            </a:r>
            <a:endParaRPr lang="ru-RU"/>
          </a:p>
          <a:p>
            <a:pPr algn="ctr" eaLnBrk="0" hangingPunct="0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0" descr="iCA6W2REV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946414">
            <a:off x="1214438" y="2943225"/>
            <a:ext cx="2500312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357188" y="285750"/>
            <a:ext cx="935037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Times New Roman" pitchFamily="18" charset="0"/>
              </a:rPr>
              <a:t>1</a:t>
            </a:r>
            <a:r>
              <a:rPr lang="ru-RU" sz="2800" b="1">
                <a:latin typeface="Times New Roman" pitchFamily="18" charset="0"/>
              </a:rPr>
              <a:t>5.</a:t>
            </a:r>
          </a:p>
        </p:txBody>
      </p:sp>
      <p:sp>
        <p:nvSpPr>
          <p:cNvPr id="21508" name="AutoShape 2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2438" y="6143625"/>
            <a:ext cx="792162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6804025" y="5419725"/>
            <a:ext cx="144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A BIKE </a:t>
            </a:r>
            <a:endParaRPr lang="ru-RU" sz="2800" b="1" i="1">
              <a:latin typeface="Arial" charset="0"/>
            </a:endParaRP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4357688" y="8572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1928813" y="214313"/>
            <a:ext cx="57435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i="1">
                <a:latin typeface="Arial" charset="0"/>
              </a:rPr>
              <a:t>The riddle:</a:t>
            </a:r>
            <a:r>
              <a:rPr lang="en-US" sz="1000" i="1">
                <a:latin typeface="Arial" charset="0"/>
              </a:rPr>
              <a:t>:</a:t>
            </a:r>
            <a:endParaRPr lang="ru-RU" sz="1000" i="1">
              <a:latin typeface="Arial" charset="0"/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1285875" y="1143000"/>
            <a:ext cx="7000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4800" b="1" dirty="0">
                <a:latin typeface="+mn-lt"/>
                <a:ea typeface="Times New Roman" pitchFamily="18" charset="0"/>
                <a:cs typeface="Times New Roman" pitchFamily="18" charset="0"/>
              </a:rPr>
              <a:t>“When I ride, I’m all right. When I stop, I flop”.</a:t>
            </a:r>
            <a:endParaRPr lang="en-US" sz="4800" b="1" dirty="0">
              <a:latin typeface="+mn-lt"/>
            </a:endParaRPr>
          </a:p>
        </p:txBody>
      </p:sp>
      <p:pic>
        <p:nvPicPr>
          <p:cNvPr id="21513" name="Рисунок 9" descr="aa960211fda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706537">
            <a:off x="396875" y="3463925"/>
            <a:ext cx="2019300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Рисунок 11" descr="P102090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66051">
            <a:off x="1773238" y="4433888"/>
            <a:ext cx="19748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0" descr="iCA6W2REV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987002">
            <a:off x="869950" y="3248025"/>
            <a:ext cx="264318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Oval 2"/>
          <p:cNvSpPr>
            <a:spLocks noChangeArrowheads="1"/>
          </p:cNvSpPr>
          <p:nvPr/>
        </p:nvSpPr>
        <p:spPr bwMode="auto">
          <a:xfrm>
            <a:off x="428625" y="285750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1</a:t>
            </a:r>
            <a:r>
              <a:rPr lang="ru-RU" sz="2800" b="1" dirty="0">
                <a:latin typeface="Times New Roman" pitchFamily="18" charset="0"/>
              </a:rPr>
              <a:t>6.</a:t>
            </a:r>
          </a:p>
        </p:txBody>
      </p:sp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827088" y="1125538"/>
            <a:ext cx="78486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/>
              <a:t>If you lose it once, you can never find it again.</a:t>
            </a:r>
            <a:endParaRPr lang="ru-RU" sz="5400" b="1" i="1">
              <a:latin typeface="Arial" charset="0"/>
            </a:endParaRPr>
          </a:p>
        </p:txBody>
      </p:sp>
      <p:sp>
        <p:nvSpPr>
          <p:cNvPr id="22533" name="AutoShape 3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6143625"/>
            <a:ext cx="792163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Rectangle 10"/>
          <p:cNvSpPr>
            <a:spLocks noChangeArrowheads="1"/>
          </p:cNvSpPr>
          <p:nvPr/>
        </p:nvSpPr>
        <p:spPr bwMode="auto">
          <a:xfrm>
            <a:off x="6084888" y="5203825"/>
            <a:ext cx="1042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charset="0"/>
              </a:rPr>
              <a:t>TIME</a:t>
            </a:r>
            <a:endParaRPr lang="ru-RU" sz="2800" b="1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7438" y="214313"/>
            <a:ext cx="521493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i="1" dirty="0">
                <a:latin typeface="+mn-lt"/>
              </a:rPr>
              <a:t>The riddle:</a:t>
            </a:r>
            <a:r>
              <a:rPr lang="en-US" sz="800" i="1" dirty="0">
                <a:latin typeface="Arial" charset="0"/>
              </a:rPr>
              <a:t>::</a:t>
            </a:r>
            <a:endParaRPr lang="ru-RU" sz="800" i="1" dirty="0">
              <a:latin typeface="Arial" charset="0"/>
            </a:endParaRPr>
          </a:p>
        </p:txBody>
      </p:sp>
      <p:pic>
        <p:nvPicPr>
          <p:cNvPr id="22536" name="Рисунок 8" descr="aa960211fda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763218">
            <a:off x="295275" y="3859213"/>
            <a:ext cx="16065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Рисунок 9" descr="P102090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191724">
            <a:off x="1965325" y="4354513"/>
            <a:ext cx="1946275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1" descr="iCA6W2REV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716781">
            <a:off x="1143000" y="3071813"/>
            <a:ext cx="2571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Oval 2"/>
          <p:cNvSpPr>
            <a:spLocks noChangeArrowheads="1"/>
          </p:cNvSpPr>
          <p:nvPr/>
        </p:nvSpPr>
        <p:spPr bwMode="auto">
          <a:xfrm>
            <a:off x="500063" y="428625"/>
            <a:ext cx="935037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Times New Roman" pitchFamily="18" charset="0"/>
              </a:rPr>
              <a:t>1</a:t>
            </a:r>
            <a:r>
              <a:rPr lang="ru-RU" sz="2800" b="1">
                <a:latin typeface="Times New Roman" pitchFamily="18" charset="0"/>
              </a:rPr>
              <a:t>7.</a:t>
            </a:r>
          </a:p>
        </p:txBody>
      </p:sp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971550" y="1643063"/>
            <a:ext cx="77041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/>
              <a:t>What is white outside and yellow inside? </a:t>
            </a:r>
            <a:endParaRPr lang="ru-RU" sz="4800" b="1" i="1">
              <a:latin typeface="Times New Roman" pitchFamily="18" charset="0"/>
            </a:endParaRPr>
          </a:p>
        </p:txBody>
      </p:sp>
      <p:sp>
        <p:nvSpPr>
          <p:cNvPr id="23557" name="AutoShape 2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6143625"/>
            <a:ext cx="792163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8" name="Text Box 32"/>
          <p:cNvSpPr txBox="1">
            <a:spLocks noChangeArrowheads="1"/>
          </p:cNvSpPr>
          <p:nvPr/>
        </p:nvSpPr>
        <p:spPr bwMode="auto">
          <a:xfrm>
            <a:off x="8243888" y="54451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800" b="1" i="1">
              <a:latin typeface="Times New Roman" pitchFamily="18" charset="0"/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6443663" y="4916488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charset="0"/>
              </a:rPr>
              <a:t>AN EGG</a:t>
            </a:r>
            <a:endParaRPr lang="ru-RU" sz="2800" b="1">
              <a:latin typeface="Arial" charset="0"/>
            </a:endParaRP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4572000" y="928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2714625" y="285750"/>
            <a:ext cx="5072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i="1"/>
              <a:t>The riddle:</a:t>
            </a:r>
            <a:endParaRPr lang="ru-RU" sz="5400" i="1"/>
          </a:p>
        </p:txBody>
      </p:sp>
      <p:pic>
        <p:nvPicPr>
          <p:cNvPr id="23562" name="Рисунок 10" descr="aa960211fda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609503">
            <a:off x="238125" y="3859213"/>
            <a:ext cx="1857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Рисунок 12" descr="P102090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332919">
            <a:off x="2228850" y="4294188"/>
            <a:ext cx="158115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9" descr="iCA6W2REV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167145">
            <a:off x="1057275" y="3294063"/>
            <a:ext cx="2928938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500063" y="357188"/>
            <a:ext cx="935037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Times New Roman" pitchFamily="18" charset="0"/>
              </a:rPr>
              <a:t>1</a:t>
            </a:r>
            <a:r>
              <a:rPr lang="ru-RU" sz="2800" b="1">
                <a:latin typeface="Times New Roman" pitchFamily="18" charset="0"/>
              </a:rPr>
              <a:t>8.</a:t>
            </a:r>
          </a:p>
        </p:txBody>
      </p:sp>
      <p:sp>
        <p:nvSpPr>
          <p:cNvPr id="24580" name="AutoShape 2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2438" y="6143625"/>
            <a:ext cx="792162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Прямоугольник 48"/>
          <p:cNvSpPr>
            <a:spLocks noChangeArrowheads="1"/>
          </p:cNvSpPr>
          <p:nvPr/>
        </p:nvSpPr>
        <p:spPr bwMode="auto">
          <a:xfrm>
            <a:off x="1619250" y="1500188"/>
            <a:ext cx="6985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/>
              <a:t>In what month do people talk the least?</a:t>
            </a:r>
            <a:endParaRPr lang="ru-RU" sz="5400" b="1"/>
          </a:p>
          <a:p>
            <a:pPr algn="ctr"/>
            <a:endParaRPr lang="ru-RU" sz="3600" b="1" i="1">
              <a:latin typeface="Times New Roman" pitchFamily="18" charset="0"/>
            </a:endParaRPr>
          </a:p>
        </p:txBody>
      </p:sp>
      <p:sp>
        <p:nvSpPr>
          <p:cNvPr id="24582" name="Прямоугольник 7"/>
          <p:cNvSpPr>
            <a:spLocks noChangeArrowheads="1"/>
          </p:cNvSpPr>
          <p:nvPr/>
        </p:nvSpPr>
        <p:spPr bwMode="auto">
          <a:xfrm>
            <a:off x="2643188" y="357188"/>
            <a:ext cx="542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i="1"/>
              <a:t>The riddle:</a:t>
            </a:r>
            <a:endParaRPr lang="ru-RU" sz="5400" i="1"/>
          </a:p>
        </p:txBody>
      </p:sp>
      <p:sp>
        <p:nvSpPr>
          <p:cNvPr id="24584" name="TextBox 8"/>
          <p:cNvSpPr txBox="1">
            <a:spLocks noChangeArrowheads="1"/>
          </p:cNvSpPr>
          <p:nvPr/>
        </p:nvSpPr>
        <p:spPr bwMode="auto">
          <a:xfrm>
            <a:off x="6000750" y="5572125"/>
            <a:ext cx="210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February</a:t>
            </a:r>
            <a:endParaRPr lang="ru-RU" sz="2800" b="1"/>
          </a:p>
        </p:txBody>
      </p:sp>
      <p:pic>
        <p:nvPicPr>
          <p:cNvPr id="2" name="Рисунок 8" descr="aa960211fda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006269">
            <a:off x="334963" y="4098925"/>
            <a:ext cx="16732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Рисунок 10" descr="P102090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145212">
            <a:off x="2357438" y="4122738"/>
            <a:ext cx="18573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8" descr="iCA6W2REV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942584">
            <a:off x="1101725" y="2995613"/>
            <a:ext cx="2532063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428625" y="428625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Times New Roman" pitchFamily="18" charset="0"/>
              </a:rPr>
              <a:t>19</a:t>
            </a:r>
            <a:r>
              <a:rPr lang="ru-RU" sz="2800" b="1">
                <a:latin typeface="Times New Roman" pitchFamily="18" charset="0"/>
              </a:rPr>
              <a:t>.</a:t>
            </a:r>
          </a:p>
        </p:txBody>
      </p:sp>
      <p:sp>
        <p:nvSpPr>
          <p:cNvPr id="25604" name="AutoShape 3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6143625"/>
            <a:ext cx="792163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Прямоугольник 5"/>
          <p:cNvSpPr>
            <a:spLocks noChangeArrowheads="1"/>
          </p:cNvSpPr>
          <p:nvPr/>
        </p:nvSpPr>
        <p:spPr bwMode="auto">
          <a:xfrm>
            <a:off x="900113" y="1557338"/>
            <a:ext cx="75549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/>
              <a:t>What box walks and talks?</a:t>
            </a:r>
            <a:endParaRPr lang="ru-RU" sz="5400" b="1"/>
          </a:p>
          <a:p>
            <a:pPr algn="ctr"/>
            <a:endParaRPr lang="ru-RU" sz="3600" b="1" i="1">
              <a:latin typeface="Times New Roman" pitchFamily="18" charset="0"/>
            </a:endParaRP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2500313" y="285750"/>
            <a:ext cx="4143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i="1"/>
              <a:t>The riddle:</a:t>
            </a:r>
            <a:endParaRPr lang="ru-RU" sz="5400" i="1"/>
          </a:p>
          <a:p>
            <a:endParaRPr lang="ru-RU"/>
          </a:p>
        </p:txBody>
      </p:sp>
      <p:sp>
        <p:nvSpPr>
          <p:cNvPr id="25607" name="Rectangle 21"/>
          <p:cNvSpPr>
            <a:spLocks noChangeArrowheads="1"/>
          </p:cNvSpPr>
          <p:nvPr/>
        </p:nvSpPr>
        <p:spPr bwMode="auto">
          <a:xfrm rot="10800000" flipV="1">
            <a:off x="5572125" y="5399088"/>
            <a:ext cx="2786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800" b="1">
                <a:ea typeface="Arial Unicode MS" pitchFamily="34" charset="-128"/>
                <a:cs typeface="Arial Unicode MS" pitchFamily="34" charset="-128"/>
              </a:rPr>
              <a:t>CHATTERBOX</a:t>
            </a:r>
          </a:p>
        </p:txBody>
      </p:sp>
      <p:pic>
        <p:nvPicPr>
          <p:cNvPr id="25608" name="Рисунок 7" descr="aa960211fda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752198">
            <a:off x="257175" y="3976688"/>
            <a:ext cx="1905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Рисунок 9" descr="P102090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414500">
            <a:off x="2317750" y="3829050"/>
            <a:ext cx="2109788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9" descr="iCA6W2REV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74453">
            <a:off x="915988" y="2770188"/>
            <a:ext cx="3055937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357188" y="285750"/>
            <a:ext cx="935037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</a:rPr>
              <a:t>20.</a:t>
            </a:r>
          </a:p>
        </p:txBody>
      </p:sp>
      <p:sp>
        <p:nvSpPr>
          <p:cNvPr id="2662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15313" y="6143625"/>
            <a:ext cx="792162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Прямоугольник 31"/>
          <p:cNvSpPr>
            <a:spLocks noChangeArrowheads="1"/>
          </p:cNvSpPr>
          <p:nvPr/>
        </p:nvSpPr>
        <p:spPr bwMode="auto">
          <a:xfrm>
            <a:off x="1187450" y="1285875"/>
            <a:ext cx="73453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/>
              <a:t>What teaches without talking? </a:t>
            </a:r>
            <a:endParaRPr lang="ru-RU" sz="5400" b="1" i="1">
              <a:latin typeface="Times New Roman" pitchFamily="18" charset="0"/>
            </a:endParaRPr>
          </a:p>
        </p:txBody>
      </p:sp>
      <p:sp>
        <p:nvSpPr>
          <p:cNvPr id="26631" name="Rectangle 18"/>
          <p:cNvSpPr>
            <a:spLocks noChangeArrowheads="1"/>
          </p:cNvSpPr>
          <p:nvPr/>
        </p:nvSpPr>
        <p:spPr bwMode="auto">
          <a:xfrm>
            <a:off x="6502400" y="5372100"/>
            <a:ext cx="1563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A BOOK</a:t>
            </a:r>
            <a:endParaRPr lang="ru-RU" sz="2800" b="1" i="1">
              <a:latin typeface="Arial" charset="0"/>
            </a:endParaRPr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3000375" y="142875"/>
            <a:ext cx="385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i="1"/>
              <a:t>The riddle:</a:t>
            </a:r>
            <a:endParaRPr lang="ru-RU" sz="5400" i="1"/>
          </a:p>
        </p:txBody>
      </p:sp>
      <p:pic>
        <p:nvPicPr>
          <p:cNvPr id="26632" name="Рисунок 8" descr="aa960211fda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237663">
            <a:off x="458788" y="3708400"/>
            <a:ext cx="178593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Рисунок 10" descr="P102090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686686">
            <a:off x="2098675" y="4040188"/>
            <a:ext cx="18002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9" descr="iCA6W2REV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969355">
            <a:off x="511175" y="3452813"/>
            <a:ext cx="22860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500063" y="500063"/>
            <a:ext cx="935037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</a:rPr>
              <a:t>21.</a:t>
            </a:r>
          </a:p>
        </p:txBody>
      </p:sp>
      <p:sp>
        <p:nvSpPr>
          <p:cNvPr id="27652" name="AutoShape 2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6143625"/>
            <a:ext cx="792163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Прямоугольник 14"/>
          <p:cNvSpPr>
            <a:spLocks noChangeArrowheads="1"/>
          </p:cNvSpPr>
          <p:nvPr/>
        </p:nvSpPr>
        <p:spPr bwMode="auto">
          <a:xfrm>
            <a:off x="1187450" y="1196975"/>
            <a:ext cx="756126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/>
              <a:t>What runs around town all day and lies under the bed at night with its tongue hanging out?</a:t>
            </a:r>
            <a:r>
              <a:rPr lang="en-US" sz="4800"/>
              <a:t/>
            </a:r>
            <a:br>
              <a:rPr lang="en-US" sz="4800"/>
            </a:br>
            <a:endParaRPr lang="ru-RU" sz="4800" b="1" i="1">
              <a:latin typeface="Times New Roman" pitchFamily="18" charset="0"/>
            </a:endParaRPr>
          </a:p>
        </p:txBody>
      </p:sp>
      <p:sp>
        <p:nvSpPr>
          <p:cNvPr id="27655" name="Rectangle 16"/>
          <p:cNvSpPr>
            <a:spLocks noChangeArrowheads="1"/>
          </p:cNvSpPr>
          <p:nvPr/>
        </p:nvSpPr>
        <p:spPr bwMode="auto">
          <a:xfrm>
            <a:off x="6732588" y="5229225"/>
            <a:ext cx="2236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YOUR SHOES</a:t>
            </a:r>
            <a:endParaRPr lang="ru-RU" sz="2400" b="1" i="1">
              <a:latin typeface="Arial" charset="0"/>
            </a:endParaRPr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2571750" y="357188"/>
            <a:ext cx="4143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i="1"/>
              <a:t>The riddle:</a:t>
            </a:r>
            <a:endParaRPr lang="ru-RU" sz="5400" i="1"/>
          </a:p>
        </p:txBody>
      </p:sp>
      <p:pic>
        <p:nvPicPr>
          <p:cNvPr id="27656" name="Рисунок 8" descr="aa960211fda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612704">
            <a:off x="201613" y="4295775"/>
            <a:ext cx="1714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10" descr="P102090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803560">
            <a:off x="1493838" y="4630738"/>
            <a:ext cx="168116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0" descr="iCA6W2REV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883776">
            <a:off x="1109663" y="4314825"/>
            <a:ext cx="1571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571500" y="285750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dirty="0">
                <a:latin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28676" name="AutoShape 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6143625"/>
            <a:ext cx="792163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7" name="Text Box 32"/>
          <p:cNvSpPr txBox="1">
            <a:spLocks noChangeArrowheads="1"/>
          </p:cNvSpPr>
          <p:nvPr/>
        </p:nvSpPr>
        <p:spPr bwMode="auto">
          <a:xfrm>
            <a:off x="500063" y="1071563"/>
            <a:ext cx="817562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/>
              <a:t>What was given to you, belongs to you exclusively and yet is used more by    your friends than by yourself?</a:t>
            </a:r>
            <a:br>
              <a:rPr lang="en-US" sz="5400" b="1"/>
            </a:br>
            <a:endParaRPr lang="ru-RU" sz="5400" b="1" i="1">
              <a:latin typeface="Times New Roman" pitchFamily="18" charset="0"/>
            </a:endParaRPr>
          </a:p>
        </p:txBody>
      </p:sp>
      <p:sp>
        <p:nvSpPr>
          <p:cNvPr id="28678" name="Text Box 36"/>
          <p:cNvSpPr txBox="1">
            <a:spLocks noChangeArrowheads="1"/>
          </p:cNvSpPr>
          <p:nvPr/>
        </p:nvSpPr>
        <p:spPr bwMode="auto">
          <a:xfrm>
            <a:off x="8243888" y="54451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800" b="1" i="1">
              <a:latin typeface="Times New Roman" pitchFamily="18" charset="0"/>
            </a:endParaRPr>
          </a:p>
        </p:txBody>
      </p:sp>
      <p:sp>
        <p:nvSpPr>
          <p:cNvPr id="28680" name="Rectangle 16"/>
          <p:cNvSpPr>
            <a:spLocks noChangeArrowheads="1"/>
          </p:cNvSpPr>
          <p:nvPr/>
        </p:nvSpPr>
        <p:spPr bwMode="auto">
          <a:xfrm rot="10800000" flipV="1">
            <a:off x="5572125" y="5572125"/>
            <a:ext cx="23574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YOUR NAME</a:t>
            </a:r>
            <a:r>
              <a:rPr lang="en-US"/>
              <a:t/>
            </a:r>
            <a:br>
              <a:rPr lang="en-US"/>
            </a:br>
            <a:endParaRPr lang="ru-RU" b="1" i="1">
              <a:latin typeface="Arial" charset="0"/>
            </a:endParaRP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 flipH="1">
            <a:off x="2714625" y="142875"/>
            <a:ext cx="385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 i="1"/>
              <a:t>The riddle</a:t>
            </a:r>
            <a:endParaRPr lang="ru-RU" sz="5400" i="1"/>
          </a:p>
        </p:txBody>
      </p:sp>
      <p:pic>
        <p:nvPicPr>
          <p:cNvPr id="28681" name="Рисунок 9" descr="aa960211fda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989072">
            <a:off x="276225" y="4565650"/>
            <a:ext cx="13573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Рисунок 11" descr="P102090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743258">
            <a:off x="1474788" y="4926013"/>
            <a:ext cx="13382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0" descr="iCA6W2REV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58959">
            <a:off x="403225" y="3189288"/>
            <a:ext cx="26400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Oval 2"/>
          <p:cNvSpPr>
            <a:spLocks noChangeArrowheads="1"/>
          </p:cNvSpPr>
          <p:nvPr/>
        </p:nvSpPr>
        <p:spPr bwMode="auto">
          <a:xfrm>
            <a:off x="428625" y="428625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>
                <a:latin typeface="Times New Roman" pitchFamily="18" charset="0"/>
              </a:rPr>
              <a:t>2</a:t>
            </a:r>
            <a:r>
              <a:rPr lang="en-US" sz="2800" b="1">
                <a:latin typeface="Times New Roman" pitchFamily="18" charset="0"/>
              </a:rPr>
              <a:t>3</a:t>
            </a:r>
            <a:r>
              <a:rPr lang="ru-RU" sz="2800" b="1">
                <a:latin typeface="Times New Roman" pitchFamily="18" charset="0"/>
              </a:rPr>
              <a:t>.</a:t>
            </a:r>
          </a:p>
        </p:txBody>
      </p:sp>
      <p:sp>
        <p:nvSpPr>
          <p:cNvPr id="29700" name="AutoShape 2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2438" y="6143625"/>
            <a:ext cx="792162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1" name="Text Box 33"/>
          <p:cNvSpPr txBox="1">
            <a:spLocks noChangeArrowheads="1"/>
          </p:cNvSpPr>
          <p:nvPr/>
        </p:nvSpPr>
        <p:spPr bwMode="auto">
          <a:xfrm>
            <a:off x="8243888" y="54451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800" b="1" i="1">
              <a:latin typeface="Times New Roman" pitchFamily="18" charset="0"/>
            </a:endParaRPr>
          </a:p>
        </p:txBody>
      </p:sp>
      <p:sp>
        <p:nvSpPr>
          <p:cNvPr id="29702" name="Прямоугольник 9"/>
          <p:cNvSpPr>
            <a:spLocks noChangeArrowheads="1"/>
          </p:cNvSpPr>
          <p:nvPr/>
        </p:nvSpPr>
        <p:spPr bwMode="auto">
          <a:xfrm>
            <a:off x="900113" y="1341438"/>
            <a:ext cx="755967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/>
              <a:t>What is white when it's dirty and black when it's clean?</a:t>
            </a:r>
            <a:endParaRPr lang="ru-RU" sz="5400" b="1" i="1">
              <a:latin typeface="Times New Roman" pitchFamily="18" charset="0"/>
            </a:endParaRPr>
          </a:p>
        </p:txBody>
      </p:sp>
      <p:sp>
        <p:nvSpPr>
          <p:cNvPr id="29704" name="Rectangle 16"/>
          <p:cNvSpPr>
            <a:spLocks noChangeArrowheads="1"/>
          </p:cNvSpPr>
          <p:nvPr/>
        </p:nvSpPr>
        <p:spPr bwMode="auto">
          <a:xfrm>
            <a:off x="5357813" y="5699125"/>
            <a:ext cx="3500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A BLACKBOARD</a:t>
            </a:r>
            <a:endParaRPr lang="ru-RU" sz="2800" b="1" i="1">
              <a:latin typeface="Arial" charset="0"/>
            </a:endParaRP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2571750" y="285750"/>
            <a:ext cx="4929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i="1"/>
              <a:t>The riddle:</a:t>
            </a:r>
            <a:endParaRPr lang="ru-RU" sz="5400" i="1"/>
          </a:p>
        </p:txBody>
      </p:sp>
      <p:pic>
        <p:nvPicPr>
          <p:cNvPr id="29705" name="Рисунок 9" descr="aa960211fda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164278">
            <a:off x="360363" y="4378325"/>
            <a:ext cx="157003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Рисунок 11" descr="P102090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953035">
            <a:off x="1689100" y="4157663"/>
            <a:ext cx="196056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9" descr="iCA6W2REV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5320">
            <a:off x="938213" y="4306888"/>
            <a:ext cx="1989137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Oval 2"/>
          <p:cNvSpPr>
            <a:spLocks noChangeArrowheads="1"/>
          </p:cNvSpPr>
          <p:nvPr/>
        </p:nvSpPr>
        <p:spPr bwMode="auto">
          <a:xfrm>
            <a:off x="357188" y="285750"/>
            <a:ext cx="935037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24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0724" name="AutoShape 3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2438" y="6143625"/>
            <a:ext cx="792162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5" name="Прямоугольник 10"/>
          <p:cNvSpPr>
            <a:spLocks noChangeArrowheads="1"/>
          </p:cNvSpPr>
          <p:nvPr/>
        </p:nvSpPr>
        <p:spPr bwMode="auto">
          <a:xfrm>
            <a:off x="827088" y="928688"/>
            <a:ext cx="78486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/>
              <a:t>The doors are open in the morning but shut at night. If you look into them, you'll see yourself inside.</a:t>
            </a:r>
            <a:endParaRPr lang="ru-RU" sz="5400" b="1" i="1">
              <a:latin typeface="Times New Roman" pitchFamily="18" charset="0"/>
            </a:endParaRPr>
          </a:p>
        </p:txBody>
      </p:sp>
      <p:sp>
        <p:nvSpPr>
          <p:cNvPr id="30727" name="Rectangle 14"/>
          <p:cNvSpPr>
            <a:spLocks noChangeArrowheads="1"/>
          </p:cNvSpPr>
          <p:nvPr/>
        </p:nvSpPr>
        <p:spPr bwMode="auto">
          <a:xfrm rot="10800000" flipV="1">
            <a:off x="4356100" y="5489575"/>
            <a:ext cx="45370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EYES</a:t>
            </a:r>
            <a:endParaRPr lang="ru-RU" sz="2800" b="1" i="1">
              <a:latin typeface="Arial" charset="0"/>
            </a:endParaRP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2928938" y="142875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i="1"/>
              <a:t>The riddle:</a:t>
            </a:r>
            <a:endParaRPr lang="ru-RU" sz="5400" i="1"/>
          </a:p>
        </p:txBody>
      </p:sp>
      <p:pic>
        <p:nvPicPr>
          <p:cNvPr id="30728" name="Рисунок 8" descr="aa960211fda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110356">
            <a:off x="284163" y="4705350"/>
            <a:ext cx="12858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Рисунок 10" descr="P102090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683771">
            <a:off x="1851025" y="4783138"/>
            <a:ext cx="1441450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photo_verybig_60389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857500" y="-357188"/>
            <a:ext cx="12715875" cy="721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-1071563" y="0"/>
            <a:ext cx="6215063" cy="5357813"/>
          </a:xfrm>
        </p:spPr>
        <p:txBody>
          <a:bodyPr/>
          <a:lstStyle/>
          <a:p>
            <a:pPr>
              <a:defRPr/>
            </a:pPr>
            <a:r>
              <a:rPr lang="en-US" sz="8800" b="1" dirty="0" smtClean="0">
                <a:solidFill>
                  <a:srgbClr val="002060"/>
                </a:solidFill>
                <a:latin typeface="+mn-lt"/>
              </a:rPr>
              <a:t>YOUR OWN    GAME</a:t>
            </a:r>
            <a:endParaRPr lang="ru-RU" sz="8800" b="1" dirty="0" smtClean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7" descr="photos0-800x6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325738">
            <a:off x="273050" y="3057525"/>
            <a:ext cx="2170113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8" descr="1ea1ad70dbe1b40e772e18e2e0a881f1_h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32816">
            <a:off x="2182813" y="3771900"/>
            <a:ext cx="2143125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500063" y="357188"/>
            <a:ext cx="935037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25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1749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1838" y="6354763"/>
            <a:ext cx="792162" cy="503237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Прямоугольник 8"/>
          <p:cNvSpPr>
            <a:spLocks noChangeArrowheads="1"/>
          </p:cNvSpPr>
          <p:nvPr/>
        </p:nvSpPr>
        <p:spPr bwMode="auto">
          <a:xfrm>
            <a:off x="1547813" y="1341438"/>
            <a:ext cx="72723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/>
              <a:t>A bargain is a bargain</a:t>
            </a:r>
            <a:endParaRPr lang="ru-RU" sz="4800" b="1" i="1">
              <a:latin typeface="Times New Roman" pitchFamily="18" charset="0"/>
            </a:endParaRPr>
          </a:p>
        </p:txBody>
      </p:sp>
      <p:sp>
        <p:nvSpPr>
          <p:cNvPr id="31751" name="Rectangle 13"/>
          <p:cNvSpPr>
            <a:spLocks noChangeArrowheads="1"/>
          </p:cNvSpPr>
          <p:nvPr/>
        </p:nvSpPr>
        <p:spPr bwMode="auto">
          <a:xfrm>
            <a:off x="4572000" y="5229225"/>
            <a:ext cx="39290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УГОВОР ДОРОЖЕ ДЕНЕГ</a:t>
            </a:r>
            <a:endParaRPr lang="ru-RU" b="1" i="1">
              <a:latin typeface="Arial" charset="0"/>
            </a:endParaRPr>
          </a:p>
        </p:txBody>
      </p:sp>
      <p:pic>
        <p:nvPicPr>
          <p:cNvPr id="31752" name="Рисунок 9" descr="iCA9AO9GI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5" y="4673600"/>
            <a:ext cx="2030413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0" descr="photos0-800x6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313771">
            <a:off x="295275" y="3127375"/>
            <a:ext cx="22161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9" descr="1ea1ad70dbe1b40e772e18e2e0a881f1_h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746421">
            <a:off x="1760538" y="3884613"/>
            <a:ext cx="1947862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214313" y="285750"/>
            <a:ext cx="935037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26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900113" y="1268413"/>
            <a:ext cx="707231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/>
              <a:t>A bird in the hand is worth two in the bush</a:t>
            </a:r>
            <a:endParaRPr lang="ru-RU" sz="5400" b="1" i="1">
              <a:latin typeface="Times New Roman" pitchFamily="18" charset="0"/>
            </a:endParaRPr>
          </a:p>
        </p:txBody>
      </p:sp>
      <p:sp>
        <p:nvSpPr>
          <p:cNvPr id="32774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6354763"/>
            <a:ext cx="792163" cy="503237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4429125" y="4500563"/>
            <a:ext cx="457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ЛУЧШЕ СИНИЦА В РУКАХ</a:t>
            </a:r>
            <a:r>
              <a:rPr lang="en-US" sz="2800" b="1"/>
              <a:t>, </a:t>
            </a:r>
            <a:r>
              <a:rPr lang="ru-RU" sz="2800" b="1"/>
              <a:t>ЧЕМ ЖУРАВЛЬ В НЕБЕ</a:t>
            </a:r>
          </a:p>
        </p:txBody>
      </p:sp>
      <p:pic>
        <p:nvPicPr>
          <p:cNvPr id="32776" name="Рисунок 8" descr="0b08e53331c7a95fbf7a0deb35507f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8" y="4643438"/>
            <a:ext cx="17145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0" descr="photos0-800x6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288760">
            <a:off x="282575" y="2798763"/>
            <a:ext cx="2397125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Рисунок 9" descr="1ea1ad70dbe1b40e772e18e2e0a881f1_h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289933">
            <a:off x="2001838" y="3811588"/>
            <a:ext cx="25288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0" y="0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27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3797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6143625"/>
            <a:ext cx="792163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827088" y="719138"/>
            <a:ext cx="74898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5400" b="1"/>
              <a:t>A cat in gloves catches no mice </a:t>
            </a:r>
            <a:endParaRPr lang="ru-RU" sz="48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799" name="Rectangle 10"/>
          <p:cNvSpPr>
            <a:spLocks noChangeArrowheads="1"/>
          </p:cNvSpPr>
          <p:nvPr/>
        </p:nvSpPr>
        <p:spPr bwMode="auto">
          <a:xfrm>
            <a:off x="5219700" y="4714875"/>
            <a:ext cx="33845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БЕЗ ТРУДА НЕ ВЫТАЩИШЬ И РЫБКИ ИЗ ПРУДА</a:t>
            </a:r>
            <a:endParaRPr lang="ru-RU" sz="2800" b="1" i="1">
              <a:latin typeface="Arial" charset="0"/>
            </a:endParaRPr>
          </a:p>
        </p:txBody>
      </p:sp>
      <p:pic>
        <p:nvPicPr>
          <p:cNvPr id="33800" name="Рисунок 8" descr="iCA9AO9GI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4500563"/>
            <a:ext cx="19081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9" descr="photos0-800x6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241972">
            <a:off x="339725" y="2559050"/>
            <a:ext cx="2630488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285750" y="357188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28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4820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143625"/>
            <a:ext cx="792163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827088" y="714375"/>
            <a:ext cx="77152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5400" b="1"/>
              <a:t>A friend in need is a friend indeed</a:t>
            </a:r>
            <a:endParaRPr lang="ru-RU" sz="36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799" name="Rectangle 12"/>
          <p:cNvSpPr>
            <a:spLocks noChangeArrowheads="1"/>
          </p:cNvSpPr>
          <p:nvPr/>
        </p:nvSpPr>
        <p:spPr bwMode="auto">
          <a:xfrm>
            <a:off x="4572000" y="4786313"/>
            <a:ext cx="35718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latin typeface="+mn-lt"/>
                <a:ea typeface="Calibri" pitchFamily="34" charset="0"/>
                <a:cs typeface="Times New Roman" pitchFamily="18" charset="0"/>
              </a:rPr>
              <a:t>ДРУЗЬЯ ПОЗНАЮТСЯ В БЕДЕ</a:t>
            </a:r>
            <a:endParaRPr lang="en-US" sz="2800" b="1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4823" name="Рисунок 7" descr="1ea1ad70dbe1b40e772e18e2e0a881f1_h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726841">
            <a:off x="2317750" y="3636963"/>
            <a:ext cx="2630488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Рисунок 8" descr="0b08e53331c7a95fbf7a0deb35507f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3" y="4500563"/>
            <a:ext cx="18573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9" descr="photos0-800x6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239578">
            <a:off x="390525" y="2601913"/>
            <a:ext cx="2692400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428625" y="357188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29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5844" name="AutoShape 2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215063"/>
            <a:ext cx="792163" cy="503237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5" name="Text Box 22"/>
          <p:cNvSpPr txBox="1">
            <a:spLocks noChangeArrowheads="1"/>
          </p:cNvSpPr>
          <p:nvPr/>
        </p:nvSpPr>
        <p:spPr bwMode="auto">
          <a:xfrm>
            <a:off x="1331913" y="214313"/>
            <a:ext cx="70008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/>
              <a:t>Don't look a gift horse in the mouth </a:t>
            </a:r>
            <a:endParaRPr lang="ru-RU" sz="6000" b="1" i="1">
              <a:latin typeface="Times New Roman" pitchFamily="18" charset="0"/>
            </a:endParaRPr>
          </a:p>
        </p:txBody>
      </p:sp>
      <p:sp>
        <p:nvSpPr>
          <p:cNvPr id="35847" name="Прямоугольник 7"/>
          <p:cNvSpPr>
            <a:spLocks noChangeArrowheads="1"/>
          </p:cNvSpPr>
          <p:nvPr/>
        </p:nvSpPr>
        <p:spPr bwMode="auto">
          <a:xfrm>
            <a:off x="5143500" y="4643438"/>
            <a:ext cx="3857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ДАРЕНОМУ КОНЮ В ЗУБЫ НЕ СМОТРЯТ</a:t>
            </a:r>
          </a:p>
        </p:txBody>
      </p:sp>
      <p:pic>
        <p:nvPicPr>
          <p:cNvPr id="2" name="Рисунок 7" descr="0b08e53331c7a95fbf7a0deb35507f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75" y="4714875"/>
            <a:ext cx="2000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Рисунок 8" descr="1ea1ad70dbe1b40e772e18e2e0a881f1_h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414986">
            <a:off x="2517775" y="3914775"/>
            <a:ext cx="24987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9" descr="photos0-800x6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135602">
            <a:off x="328613" y="2384425"/>
            <a:ext cx="2735262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428625" y="285750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30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6868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2438" y="6143625"/>
            <a:ext cx="792162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9" name="Text Box 28"/>
          <p:cNvSpPr txBox="1">
            <a:spLocks noChangeArrowheads="1"/>
          </p:cNvSpPr>
          <p:nvPr/>
        </p:nvSpPr>
        <p:spPr bwMode="auto">
          <a:xfrm>
            <a:off x="684213" y="428625"/>
            <a:ext cx="80645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/>
              <a:t>Don’t try to teach your Grandma to suck eggs</a:t>
            </a:r>
            <a:endParaRPr lang="ru-RU" sz="5400" b="1" i="1">
              <a:latin typeface="Times New Roman" pitchFamily="18" charset="0"/>
            </a:endParaRPr>
          </a:p>
        </p:txBody>
      </p:sp>
      <p:sp>
        <p:nvSpPr>
          <p:cNvPr id="36871" name="TextBox 6"/>
          <p:cNvSpPr txBox="1">
            <a:spLocks noChangeArrowheads="1"/>
          </p:cNvSpPr>
          <p:nvPr/>
        </p:nvSpPr>
        <p:spPr bwMode="auto">
          <a:xfrm>
            <a:off x="5072063" y="4786313"/>
            <a:ext cx="3786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НЕ УЧИ УЧЕНОГО</a:t>
            </a:r>
          </a:p>
        </p:txBody>
      </p:sp>
      <p:pic>
        <p:nvPicPr>
          <p:cNvPr id="2" name="Рисунок 7" descr="0b08e53331c7a95fbf7a0deb35507f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4429125"/>
            <a:ext cx="17859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Рисунок 8" descr="1ea1ad70dbe1b40e772e18e2e0a881f1_h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389096">
            <a:off x="1982788" y="3956050"/>
            <a:ext cx="255428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9" descr="photos0-800x6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242547">
            <a:off x="385763" y="2336800"/>
            <a:ext cx="2547937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357188" y="285750"/>
            <a:ext cx="935037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31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7892" name="AutoShape 1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072188"/>
            <a:ext cx="792163" cy="503237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3" name="Text Box 21"/>
          <p:cNvSpPr txBox="1">
            <a:spLocks noChangeArrowheads="1"/>
          </p:cNvSpPr>
          <p:nvPr/>
        </p:nvSpPr>
        <p:spPr bwMode="auto">
          <a:xfrm>
            <a:off x="611188" y="214313"/>
            <a:ext cx="82089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/>
              <a:t>There's no use crying over spilt milk</a:t>
            </a:r>
            <a:endParaRPr lang="ru-RU" sz="5400" b="1" i="1">
              <a:latin typeface="Times New Roman" pitchFamily="18" charset="0"/>
            </a:endParaRPr>
          </a:p>
        </p:txBody>
      </p:sp>
      <p:sp>
        <p:nvSpPr>
          <p:cNvPr id="37895" name="Rectangle 10"/>
          <p:cNvSpPr>
            <a:spLocks noChangeArrowheads="1"/>
          </p:cNvSpPr>
          <p:nvPr/>
        </p:nvSpPr>
        <p:spPr bwMode="auto">
          <a:xfrm>
            <a:off x="5000625" y="4572000"/>
            <a:ext cx="3857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СЛЕЗАМИ ГОРЮ НЕ ПОМОЖЕШЬ</a:t>
            </a:r>
            <a:endParaRPr lang="ru-RU" sz="2800" b="1" i="1">
              <a:latin typeface="Arial" charset="0"/>
            </a:endParaRPr>
          </a:p>
        </p:txBody>
      </p:sp>
      <p:pic>
        <p:nvPicPr>
          <p:cNvPr id="2" name="Рисунок 7" descr="0b08e53331c7a95fbf7a0deb35507f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" y="4214813"/>
            <a:ext cx="235743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Рисунок 8" descr="1ea1ad70dbe1b40e772e18e2e0a881f1_h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439837">
            <a:off x="2479675" y="3808413"/>
            <a:ext cx="208915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9" descr="photos0-800x6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145343">
            <a:off x="355600" y="2168525"/>
            <a:ext cx="31400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214313" y="142875"/>
            <a:ext cx="935037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32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8916" name="Text Box 9"/>
          <p:cNvSpPr txBox="1">
            <a:spLocks noChangeArrowheads="1"/>
          </p:cNvSpPr>
          <p:nvPr/>
        </p:nvSpPr>
        <p:spPr bwMode="auto">
          <a:xfrm>
            <a:off x="0" y="857250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</a:rPr>
              <a:t>   </a:t>
            </a:r>
            <a:r>
              <a:rPr lang="en-US" sz="5400" b="1"/>
              <a:t>Never judge a book by its cover 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38917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15313" y="6143625"/>
            <a:ext cx="792162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9" name="Rectangle 10"/>
          <p:cNvSpPr>
            <a:spLocks noChangeArrowheads="1"/>
          </p:cNvSpPr>
          <p:nvPr/>
        </p:nvSpPr>
        <p:spPr bwMode="auto">
          <a:xfrm>
            <a:off x="4932363" y="4357688"/>
            <a:ext cx="40322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ВСТРЕЧАЮТ ПО ОДЕЖКЕ, ПРОВОЖАЮТ ПО УМУ</a:t>
            </a:r>
            <a:endParaRPr lang="ru-RU" sz="2800" b="1" i="1">
              <a:latin typeface="Arial" charset="0"/>
            </a:endParaRPr>
          </a:p>
        </p:txBody>
      </p:sp>
      <p:pic>
        <p:nvPicPr>
          <p:cNvPr id="2" name="Рисунок 7" descr="0b08e53331c7a95fbf7a0deb35507f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4429125"/>
            <a:ext cx="18573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Рисунок 8" descr="1ea1ad70dbe1b40e772e18e2e0a881f1_h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209540">
            <a:off x="2122488" y="4181475"/>
            <a:ext cx="24066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9" descr="photos0-800x6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835963">
            <a:off x="341313" y="2047875"/>
            <a:ext cx="28940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142875" y="142875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33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9940" name="AutoShape 2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2438" y="6143625"/>
            <a:ext cx="792162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1" name="Rectangle 10"/>
          <p:cNvSpPr>
            <a:spLocks noChangeArrowheads="1"/>
          </p:cNvSpPr>
          <p:nvPr/>
        </p:nvSpPr>
        <p:spPr bwMode="auto">
          <a:xfrm>
            <a:off x="755650" y="642938"/>
            <a:ext cx="82089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 </a:t>
            </a:r>
            <a:r>
              <a:rPr lang="en-US" sz="5400" b="1"/>
              <a:t>Forbidden fruit is sweet </a:t>
            </a:r>
            <a:endParaRPr lang="ru-RU" sz="5400" b="1" i="1">
              <a:latin typeface="Arial" charset="0"/>
            </a:endParaRPr>
          </a:p>
        </p:txBody>
      </p:sp>
      <p:sp>
        <p:nvSpPr>
          <p:cNvPr id="39943" name="Rectangle 11"/>
          <p:cNvSpPr>
            <a:spLocks noChangeArrowheads="1"/>
          </p:cNvSpPr>
          <p:nvPr/>
        </p:nvSpPr>
        <p:spPr bwMode="auto">
          <a:xfrm>
            <a:off x="5148263" y="4797425"/>
            <a:ext cx="36718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ЗАПРЕТНЫЙ ПЛОД СЛАДОК</a:t>
            </a:r>
            <a:br>
              <a:rPr lang="ru-RU" sz="2800" b="1"/>
            </a:br>
            <a:endParaRPr lang="ru-RU" sz="2800" b="1" i="1">
              <a:latin typeface="Arial" charset="0"/>
            </a:endParaRPr>
          </a:p>
        </p:txBody>
      </p:sp>
      <p:pic>
        <p:nvPicPr>
          <p:cNvPr id="2" name="Рисунок 7" descr="0b08e53331c7a95fbf7a0deb35507f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4214813"/>
            <a:ext cx="22860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Рисунок 8" descr="1ea1ad70dbe1b40e772e18e2e0a881f1_h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259011">
            <a:off x="2276475" y="3684588"/>
            <a:ext cx="2733675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10" descr="photos0-800x6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550257">
            <a:off x="557213" y="2271713"/>
            <a:ext cx="2466975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285750" y="285750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Times New Roman" pitchFamily="18" charset="0"/>
              </a:rPr>
              <a:t>34</a:t>
            </a:r>
            <a:r>
              <a:rPr lang="ru-RU" sz="2800" b="1">
                <a:latin typeface="Times New Roman" pitchFamily="18" charset="0"/>
              </a:rPr>
              <a:t>.</a:t>
            </a:r>
          </a:p>
        </p:txBody>
      </p:sp>
      <p:sp>
        <p:nvSpPr>
          <p:cNvPr id="40964" name="AutoShape 1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6072188"/>
            <a:ext cx="792163" cy="503237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5" name="Text Box 20"/>
          <p:cNvSpPr txBox="1">
            <a:spLocks noChangeArrowheads="1"/>
          </p:cNvSpPr>
          <p:nvPr/>
        </p:nvSpPr>
        <p:spPr bwMode="auto">
          <a:xfrm>
            <a:off x="1071563" y="2205038"/>
            <a:ext cx="6643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 i="1">
              <a:latin typeface="Times New Roman" pitchFamily="18" charset="0"/>
            </a:endParaRPr>
          </a:p>
        </p:txBody>
      </p:sp>
      <p:sp>
        <p:nvSpPr>
          <p:cNvPr id="40966" name="Rectangle 10"/>
          <p:cNvSpPr>
            <a:spLocks noChangeArrowheads="1"/>
          </p:cNvSpPr>
          <p:nvPr/>
        </p:nvSpPr>
        <p:spPr bwMode="auto">
          <a:xfrm>
            <a:off x="1042988" y="1052513"/>
            <a:ext cx="70564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/>
              <a:t>Many  good cows has a bad calf</a:t>
            </a:r>
            <a:endParaRPr lang="ru-RU" sz="5400" b="1" i="1">
              <a:latin typeface="Arial" charset="0"/>
            </a:endParaRPr>
          </a:p>
        </p:txBody>
      </p:sp>
      <p:sp>
        <p:nvSpPr>
          <p:cNvPr id="40968" name="Rectangle 11"/>
          <p:cNvSpPr>
            <a:spLocks noChangeArrowheads="1"/>
          </p:cNvSpPr>
          <p:nvPr/>
        </p:nvSpPr>
        <p:spPr bwMode="auto">
          <a:xfrm>
            <a:off x="4714875" y="5084763"/>
            <a:ext cx="36433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В СЕМЬЕ НЕ БЕЗ УРОДА</a:t>
            </a:r>
            <a:endParaRPr lang="ru-RU" sz="2800" b="1" i="1">
              <a:latin typeface="Arial" charset="0"/>
            </a:endParaRPr>
          </a:p>
        </p:txBody>
      </p:sp>
      <p:pic>
        <p:nvPicPr>
          <p:cNvPr id="2" name="Рисунок 8" descr="0b08e53331c7a95fbf7a0deb35507f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3" y="4000500"/>
            <a:ext cx="22145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Рисунок 9" descr="1ea1ad70dbe1b40e772e18e2e0a881f1_h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24358">
            <a:off x="2351088" y="3986213"/>
            <a:ext cx="2322512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142875" y="285750"/>
            <a:ext cx="9001125" cy="867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/>
              <a:t>THE RULES OF THE GAME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sz="2400" b="1" dirty="0"/>
              <a:t>Your task is to increase your initial capital solving the problems.</a:t>
            </a:r>
          </a:p>
          <a:p>
            <a:pPr algn="ctr">
              <a:defRPr/>
            </a:pPr>
            <a:r>
              <a:rPr lang="en-US" sz="2400" b="1" dirty="0"/>
              <a:t>The initial capital of every firm is – 20 points.</a:t>
            </a:r>
          </a:p>
          <a:p>
            <a:pPr algn="ctr">
              <a:defRPr/>
            </a:pPr>
            <a:r>
              <a:rPr lang="en-US" sz="2400" b="1" dirty="0"/>
              <a:t>The teams choose the task one after another. Every task has its own price.</a:t>
            </a:r>
          </a:p>
          <a:p>
            <a:pPr algn="ctr">
              <a:defRPr/>
            </a:pPr>
            <a:r>
              <a:rPr lang="en-US" sz="2400" b="1" dirty="0"/>
              <a:t>If the team gives the right answer, its capital will increase by the price of the task.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sz="2400" b="1" dirty="0"/>
              <a:t>If the team gives the wrong answer: </a:t>
            </a:r>
          </a:p>
          <a:p>
            <a:pPr algn="ctr">
              <a:defRPr/>
            </a:pPr>
            <a:r>
              <a:rPr lang="en-US" sz="2400" b="1" dirty="0"/>
              <a:t>a) The capital will decrease for 100%, if the other team gives right answer. </a:t>
            </a:r>
          </a:p>
          <a:p>
            <a:pPr algn="ctr">
              <a:defRPr/>
            </a:pPr>
            <a:r>
              <a:rPr lang="en-US" sz="2400" b="1" dirty="0"/>
              <a:t>b) The capital will decrease for 50%, if the other team can’t give the right answer. </a:t>
            </a:r>
          </a:p>
          <a:p>
            <a:pPr algn="ctr">
              <a:defRPr/>
            </a:pPr>
            <a:r>
              <a:rPr lang="en-US" sz="2400" b="1" dirty="0"/>
              <a:t>The game  will be finished if all the tasks are over.</a:t>
            </a:r>
          </a:p>
          <a:p>
            <a:pPr algn="ctr">
              <a:defRPr/>
            </a:pPr>
            <a:r>
              <a:rPr lang="en-US" sz="2400" b="1" dirty="0"/>
              <a:t>The more money you have, the more chances you have to become the winner.  </a:t>
            </a:r>
          </a:p>
          <a:p>
            <a:pPr marL="342900" indent="-342900" algn="ctr">
              <a:buFontTx/>
              <a:buAutoNum type="alphaUcParenR"/>
              <a:defRPr/>
            </a:pPr>
            <a:endParaRPr lang="en-US" sz="2400" b="1" dirty="0"/>
          </a:p>
          <a:p>
            <a:pPr marL="342900" indent="-342900" algn="ctr">
              <a:buFontTx/>
              <a:buAutoNum type="alphaUcParenR"/>
              <a:defRPr/>
            </a:pPr>
            <a:endParaRPr lang="en-US" dirty="0"/>
          </a:p>
          <a:p>
            <a:pPr marL="342900" indent="-342900" algn="ctr">
              <a:buFontTx/>
              <a:buAutoNum type="alphaUcParenR"/>
              <a:defRPr/>
            </a:pPr>
            <a:endParaRPr lang="en-US" dirty="0"/>
          </a:p>
          <a:p>
            <a:pPr marL="342900" indent="-342900" algn="ctr">
              <a:buFontTx/>
              <a:buAutoNum type="alphaUcParenR"/>
              <a:defRPr/>
            </a:pPr>
            <a:endParaRPr lang="en-US" dirty="0"/>
          </a:p>
          <a:p>
            <a:pPr marL="342900" indent="-342900" algn="ctr">
              <a:buFontTx/>
              <a:buAutoNum type="alphaUcParenR"/>
              <a:defRPr/>
            </a:pPr>
            <a:endParaRPr lang="en-US" dirty="0"/>
          </a:p>
          <a:p>
            <a:pPr marL="342900" indent="-342900" algn="ctr">
              <a:buFontTx/>
              <a:buAutoNum type="alphaUcParenR"/>
              <a:defRPr/>
            </a:pPr>
            <a:endParaRPr lang="en-US" dirty="0"/>
          </a:p>
          <a:p>
            <a:pPr marL="342900" indent="-342900" algn="ctr">
              <a:buFontTx/>
              <a:buAutoNum type="alphaUcParenR"/>
              <a:defRPr/>
            </a:pPr>
            <a:endParaRPr lang="en-US" dirty="0"/>
          </a:p>
          <a:p>
            <a:pPr marL="342900" indent="-342900" algn="ctr">
              <a:buFontTx/>
              <a:buAutoNum type="alphaUcParenR"/>
              <a:defRPr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9" descr="photos0-800x6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833944">
            <a:off x="271463" y="1743075"/>
            <a:ext cx="312578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285750" y="357188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Times New Roman" pitchFamily="18" charset="0"/>
              </a:rPr>
              <a:t>35</a:t>
            </a:r>
            <a:r>
              <a:rPr lang="ru-RU" sz="2800" b="1">
                <a:latin typeface="Times New Roman" pitchFamily="18" charset="0"/>
              </a:rPr>
              <a:t>.</a:t>
            </a:r>
          </a:p>
        </p:txBody>
      </p:sp>
      <p:sp>
        <p:nvSpPr>
          <p:cNvPr id="41988" name="Text Box 16"/>
          <p:cNvSpPr txBox="1">
            <a:spLocks noChangeArrowheads="1"/>
          </p:cNvSpPr>
          <p:nvPr/>
        </p:nvSpPr>
        <p:spPr bwMode="auto">
          <a:xfrm>
            <a:off x="1403350" y="428625"/>
            <a:ext cx="70008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/>
              <a:t>Measure t</a:t>
            </a:r>
            <a:r>
              <a:rPr lang="en-US" sz="5400" b="1"/>
              <a:t>w</a:t>
            </a:r>
            <a:r>
              <a:rPr lang="ru-RU" sz="5400" b="1"/>
              <a:t>ice and cut once</a:t>
            </a:r>
            <a:endParaRPr lang="ru-RU" sz="5400" b="1" i="1">
              <a:latin typeface="Times New Roman" pitchFamily="18" charset="0"/>
            </a:endParaRPr>
          </a:p>
        </p:txBody>
      </p:sp>
      <p:sp>
        <p:nvSpPr>
          <p:cNvPr id="41989" name="AutoShape 2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2438" y="6072188"/>
            <a:ext cx="792162" cy="503237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1" name="Rectangle 10"/>
          <p:cNvSpPr>
            <a:spLocks noChangeArrowheads="1"/>
          </p:cNvSpPr>
          <p:nvPr/>
        </p:nvSpPr>
        <p:spPr bwMode="auto">
          <a:xfrm>
            <a:off x="5072063" y="4714875"/>
            <a:ext cx="35004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СЕМЬ РАЗ ОТМЕРЬ, ОДИН РАЗ ОТРЕЖЬ</a:t>
            </a:r>
            <a:endParaRPr lang="ru-RU" sz="2800" b="1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Рисунок 7" descr="0b08e53331c7a95fbf7a0deb35507f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3929063"/>
            <a:ext cx="23574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Рисунок 8" descr="1ea1ad70dbe1b40e772e18e2e0a881f1_h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896188">
            <a:off x="2174875" y="3578225"/>
            <a:ext cx="2387600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9" descr="photos0-800x6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015285">
            <a:off x="284163" y="2112963"/>
            <a:ext cx="259397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428625" y="357188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36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43012" name="AutoShape 2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2438" y="6143625"/>
            <a:ext cx="792162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3" name="Text Box 33"/>
          <p:cNvSpPr txBox="1">
            <a:spLocks noChangeArrowheads="1"/>
          </p:cNvSpPr>
          <p:nvPr/>
        </p:nvSpPr>
        <p:spPr bwMode="auto">
          <a:xfrm>
            <a:off x="971550" y="214313"/>
            <a:ext cx="74898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/>
              <a:t>East or West — home is best</a:t>
            </a:r>
            <a:endParaRPr lang="ru-RU" sz="5400" b="1" i="1">
              <a:latin typeface="Times New Roman" pitchFamily="18" charset="0"/>
            </a:endParaRPr>
          </a:p>
        </p:txBody>
      </p:sp>
      <p:sp>
        <p:nvSpPr>
          <p:cNvPr id="43015" name="TextBox 7"/>
          <p:cNvSpPr txBox="1">
            <a:spLocks noChangeArrowheads="1"/>
          </p:cNvSpPr>
          <p:nvPr/>
        </p:nvSpPr>
        <p:spPr bwMode="auto">
          <a:xfrm>
            <a:off x="5500688" y="4214813"/>
            <a:ext cx="30003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В ГОСТЯХ ХОРОШО, А ДОМА  ЛУЧШЕ</a:t>
            </a:r>
          </a:p>
        </p:txBody>
      </p:sp>
      <p:pic>
        <p:nvPicPr>
          <p:cNvPr id="2" name="Рисунок 7" descr="0b08e53331c7a95fbf7a0deb35507f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4143375"/>
            <a:ext cx="20716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Рисунок 8" descr="1ea1ad70dbe1b40e772e18e2e0a881f1_h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259624">
            <a:off x="2236788" y="3294063"/>
            <a:ext cx="300196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2" descr="photo_verybig_60389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0" y="214290"/>
          <a:ext cx="5857884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08175" y="1917700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8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1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48038" y="1917700"/>
            <a:ext cx="1042987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9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14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87900" y="1917700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10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15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27763" y="1917700"/>
            <a:ext cx="1042987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11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16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1917700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12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17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08175" y="2852738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14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18" name="AutoShape 10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48038" y="2852738"/>
            <a:ext cx="1042987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15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19" name="AutoShape 11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87900" y="2852738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16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20" name="AutoShape 12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86500" y="2857500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17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21" name="AutoShape 13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2852738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18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22" name="AutoShape 14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08175" y="3789363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20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23" name="AutoShape 15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48038" y="3789363"/>
            <a:ext cx="1042987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21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24" name="AutoShape 16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87900" y="3789363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22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25" name="AutoShape 17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86500" y="3786188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23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26" name="AutoShape 18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3789363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24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27" name="AutoShape 19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4724400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30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28" name="AutoShape 20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86500" y="4714875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29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29" name="AutoShape 21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87900" y="4725988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28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30" name="AutoShape 22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57563" y="4714875"/>
            <a:ext cx="1042987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27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31" name="AutoShape 23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08175" y="4725988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26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32" name="AutoShape 24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08175" y="5589588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32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33" name="AutoShape 25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48038" y="5589588"/>
            <a:ext cx="1042987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33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34" name="AutoShape 26">
            <a:hlinkClick r:id="rId2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87900" y="5589588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34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35" name="AutoShape 27">
            <a:hlinkClick r:id="rId2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86500" y="5572125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35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36" name="AutoShape 28">
            <a:hlinkClick r:id="rId2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15250" y="5572125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36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42" name="AutoShape 34">
            <a:hlinkClick r:id="rId2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981075"/>
            <a:ext cx="1042987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</a:rPr>
              <a:t>1</a:t>
            </a:r>
          </a:p>
        </p:txBody>
      </p:sp>
      <p:sp>
        <p:nvSpPr>
          <p:cNvPr id="17443" name="AutoShape 35">
            <a:hlinkClick r:id="rId2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08175" y="981075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</a:rPr>
              <a:t>2</a:t>
            </a:r>
          </a:p>
        </p:txBody>
      </p:sp>
      <p:sp>
        <p:nvSpPr>
          <p:cNvPr id="17444" name="AutoShape 36">
            <a:hlinkClick r:id="rId2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48038" y="981075"/>
            <a:ext cx="1042987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</a:rPr>
              <a:t>3</a:t>
            </a:r>
          </a:p>
        </p:txBody>
      </p:sp>
      <p:sp>
        <p:nvSpPr>
          <p:cNvPr id="17445" name="AutoShape 37">
            <a:hlinkClick r:id="rId3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87900" y="981075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</a:rPr>
              <a:t>4</a:t>
            </a:r>
          </a:p>
        </p:txBody>
      </p:sp>
      <p:sp>
        <p:nvSpPr>
          <p:cNvPr id="17446" name="AutoShape 38">
            <a:hlinkClick r:id="rId3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27763" y="981075"/>
            <a:ext cx="1042987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</a:rPr>
              <a:t>5</a:t>
            </a:r>
          </a:p>
        </p:txBody>
      </p:sp>
      <p:sp>
        <p:nvSpPr>
          <p:cNvPr id="17447" name="AutoShape 39">
            <a:hlinkClick r:id="rId3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981075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</a:rPr>
              <a:t>6</a:t>
            </a:r>
          </a:p>
        </p:txBody>
      </p:sp>
      <p:sp>
        <p:nvSpPr>
          <p:cNvPr id="17448" name="AutoShape 40">
            <a:hlinkClick r:id="rId3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2852738"/>
            <a:ext cx="1042987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13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49" name="AutoShape 41">
            <a:hlinkClick r:id="rId3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3789363"/>
            <a:ext cx="1042987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19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50" name="AutoShape 42">
            <a:hlinkClick r:id="rId3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4725988"/>
            <a:ext cx="1042987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25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51" name="AutoShape 43">
            <a:hlinkClick r:id="rId3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5589588"/>
            <a:ext cx="1042987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31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53" name="AutoShape 45">
            <a:hlinkClick r:id="rId3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1917700"/>
            <a:ext cx="1042987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7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43250" y="142875"/>
            <a:ext cx="2214563" cy="7715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</a:rPr>
              <a:t>CHOOSE THE TASK</a:t>
            </a:r>
            <a:endParaRPr lang="ru-RU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0" descr="P10209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357188" y="357188"/>
            <a:ext cx="935037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</a:rPr>
              <a:t>1.</a:t>
            </a:r>
          </a:p>
        </p:txBody>
      </p:sp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0" y="3146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79613" y="1268413"/>
            <a:ext cx="52562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 i="1">
              <a:latin typeface="Times New Roman" pitchFamily="18" charset="0"/>
            </a:endParaRPr>
          </a:p>
        </p:txBody>
      </p:sp>
      <p:sp>
        <p:nvSpPr>
          <p:cNvPr id="7174" name="AutoShape 2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2875" y="6215063"/>
            <a:ext cx="792163" cy="503237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Rectangle 13"/>
          <p:cNvSpPr>
            <a:spLocks noChangeArrowheads="1"/>
          </p:cNvSpPr>
          <p:nvPr/>
        </p:nvSpPr>
        <p:spPr bwMode="auto">
          <a:xfrm>
            <a:off x="1763713" y="357188"/>
            <a:ext cx="38798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charset="0"/>
              </a:rPr>
              <a:t>The symbol of Britain is</a:t>
            </a:r>
            <a:r>
              <a:rPr lang="ru-RU" sz="5400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5400" b="1">
                <a:solidFill>
                  <a:schemeClr val="bg1"/>
                </a:solidFill>
                <a:latin typeface="Arial" charset="0"/>
              </a:rPr>
              <a:t>…</a:t>
            </a:r>
            <a:endParaRPr lang="ru-RU" sz="5400" b="1">
              <a:solidFill>
                <a:schemeClr val="bg1"/>
              </a:solidFill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6011863" y="5661025"/>
            <a:ext cx="2306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</a:rPr>
              <a:t>A  LION</a:t>
            </a:r>
            <a:r>
              <a:rPr lang="ru-RU" sz="2800" b="1" dirty="0">
                <a:latin typeface="+mn-lt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8" descr="P10209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214313" y="285750"/>
            <a:ext cx="935037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</a:rPr>
              <a:t>2.</a:t>
            </a: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2339975" y="1557338"/>
            <a:ext cx="52562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 i="1">
              <a:latin typeface="Times New Roman" pitchFamily="18" charset="0"/>
            </a:endParaRPr>
          </a:p>
        </p:txBody>
      </p:sp>
      <p:sp>
        <p:nvSpPr>
          <p:cNvPr id="8197" name="AutoShape 3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165850"/>
            <a:ext cx="792163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Rectangle 11"/>
          <p:cNvSpPr>
            <a:spLocks noChangeArrowheads="1"/>
          </p:cNvSpPr>
          <p:nvPr/>
        </p:nvSpPr>
        <p:spPr bwMode="auto">
          <a:xfrm>
            <a:off x="1187450" y="285750"/>
            <a:ext cx="43846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charset="0"/>
              </a:rPr>
              <a:t>The capital of Scotland is…</a:t>
            </a:r>
            <a:r>
              <a:rPr lang="ru-RU" sz="5400" b="1">
                <a:solidFill>
                  <a:schemeClr val="bg1"/>
                </a:solidFill>
                <a:latin typeface="Arial" charset="0"/>
              </a:rPr>
              <a:t>?</a:t>
            </a:r>
            <a:r>
              <a:rPr lang="ru-RU" sz="5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6786563" y="5786438"/>
            <a:ext cx="1871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rial" charset="0"/>
              </a:rPr>
              <a:t>EDINBURG</a:t>
            </a:r>
            <a:r>
              <a:rPr lang="ru-RU" sz="240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7" descr="P10209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428625" y="428625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3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9220" name="AutoShape 2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165850"/>
            <a:ext cx="792163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 Box 45"/>
          <p:cNvSpPr txBox="1">
            <a:spLocks noChangeArrowheads="1"/>
          </p:cNvSpPr>
          <p:nvPr/>
        </p:nvSpPr>
        <p:spPr bwMode="auto">
          <a:xfrm>
            <a:off x="1714500" y="285750"/>
            <a:ext cx="37861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</a:rPr>
              <a:t>The highest mountain in                   Britain is…..</a:t>
            </a:r>
            <a:r>
              <a:rPr lang="ru-RU" sz="5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6149975" y="5715000"/>
            <a:ext cx="2117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BEN NEVIS</a:t>
            </a:r>
            <a:endParaRPr lang="ru-RU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7" descr="P10209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357188" y="428625"/>
            <a:ext cx="935037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4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0244" name="AutoShape 3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165850"/>
            <a:ext cx="792163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 Box 39"/>
          <p:cNvSpPr txBox="1">
            <a:spLocks noChangeArrowheads="1"/>
          </p:cNvSpPr>
          <p:nvPr/>
        </p:nvSpPr>
        <p:spPr bwMode="auto">
          <a:xfrm>
            <a:off x="1714500" y="0"/>
            <a:ext cx="4500563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</a:rPr>
              <a:t>What are official languages in   Great</a:t>
            </a:r>
          </a:p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</a:rPr>
              <a:t> Britain</a:t>
            </a:r>
            <a:r>
              <a:rPr lang="en-US" sz="5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?</a:t>
            </a:r>
            <a:endParaRPr lang="ru-RU" sz="5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3786188" y="5786438"/>
            <a:ext cx="35004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 b="1">
                <a:latin typeface="Arial" charset="0"/>
              </a:rPr>
              <a:t>ENGLISH, WELSH, SCOTTISH</a:t>
            </a:r>
            <a:r>
              <a:rPr lang="ru-RU" sz="2400" b="1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3096</TotalTime>
  <Words>938</Words>
  <Application>Microsoft Office PowerPoint</Application>
  <PresentationFormat>Экран (4:3)</PresentationFormat>
  <Paragraphs>215</Paragraphs>
  <Slides>42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Arial Unicode MS</vt:lpstr>
      <vt:lpstr>Arial</vt:lpstr>
      <vt:lpstr>Calibri</vt:lpstr>
      <vt:lpstr>Wingdings</vt:lpstr>
      <vt:lpstr>Times New Roman</vt:lpstr>
      <vt:lpstr>Оформление по умолчанию</vt:lpstr>
      <vt:lpstr>Слайд 1</vt:lpstr>
      <vt:lpstr>Слайд 2</vt:lpstr>
      <vt:lpstr>YOUR OWN    GAME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Дарёна</cp:lastModifiedBy>
  <cp:revision>185</cp:revision>
  <dcterms:created xsi:type="dcterms:W3CDTF">2010-06-21T21:22:09Z</dcterms:created>
  <dcterms:modified xsi:type="dcterms:W3CDTF">2012-01-07T17:53:55Z</dcterms:modified>
</cp:coreProperties>
</file>