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7" r:id="rId1"/>
  </p:sldMasterIdLst>
  <p:notesMasterIdLst>
    <p:notesMasterId r:id="rId39"/>
  </p:notesMasterIdLst>
  <p:sldIdLst>
    <p:sldId id="256" r:id="rId2"/>
    <p:sldId id="259" r:id="rId3"/>
    <p:sldId id="297" r:id="rId4"/>
    <p:sldId id="260" r:id="rId5"/>
    <p:sldId id="261" r:id="rId6"/>
    <p:sldId id="274" r:id="rId7"/>
    <p:sldId id="300" r:id="rId8"/>
    <p:sldId id="262" r:id="rId9"/>
    <p:sldId id="289" r:id="rId10"/>
    <p:sldId id="263" r:id="rId11"/>
    <p:sldId id="276" r:id="rId12"/>
    <p:sldId id="301" r:id="rId13"/>
    <p:sldId id="296" r:id="rId14"/>
    <p:sldId id="264" r:id="rId15"/>
    <p:sldId id="265" r:id="rId16"/>
    <p:sldId id="286" r:id="rId17"/>
    <p:sldId id="266" r:id="rId18"/>
    <p:sldId id="269" r:id="rId19"/>
    <p:sldId id="270" r:id="rId20"/>
    <p:sldId id="271" r:id="rId21"/>
    <p:sldId id="272" r:id="rId22"/>
    <p:sldId id="278" r:id="rId23"/>
    <p:sldId id="280" r:id="rId24"/>
    <p:sldId id="281" r:id="rId25"/>
    <p:sldId id="282" r:id="rId26"/>
    <p:sldId id="284" r:id="rId27"/>
    <p:sldId id="283" r:id="rId28"/>
    <p:sldId id="287" r:id="rId29"/>
    <p:sldId id="285" r:id="rId30"/>
    <p:sldId id="290" r:id="rId31"/>
    <p:sldId id="291" r:id="rId32"/>
    <p:sldId id="292" r:id="rId33"/>
    <p:sldId id="293" r:id="rId34"/>
    <p:sldId id="294" r:id="rId35"/>
    <p:sldId id="295" r:id="rId36"/>
    <p:sldId id="288" r:id="rId37"/>
    <p:sldId id="267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00"/>
    <a:srgbClr val="006600"/>
    <a:srgbClr val="C9F9FB"/>
    <a:srgbClr val="CD475A"/>
    <a:srgbClr val="31E6E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385" autoAdjust="0"/>
    <p:restoredTop sz="94660" autoAdjust="0"/>
  </p:normalViewPr>
  <p:slideViewPr>
    <p:cSldViewPr>
      <p:cViewPr varScale="1">
        <p:scale>
          <a:sx n="81" d="100"/>
          <a:sy n="81" d="100"/>
        </p:scale>
        <p:origin x="-84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0ABE731-0434-46F5-8058-D0569484CA50}" type="datetimeFigureOut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2FE5CAE-54DA-4491-ABEA-5895CB362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1CEE63-8233-429B-BF06-5933971066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Прямоугольник с двумя скругленными противолежащими углами 6"/>
          <p:cNvGrpSpPr>
            <a:grpSpLocks/>
          </p:cNvGrpSpPr>
          <p:nvPr/>
        </p:nvGrpSpPr>
        <p:grpSpPr bwMode="auto">
          <a:xfrm>
            <a:off x="152400" y="133350"/>
            <a:ext cx="8839200" cy="2530475"/>
            <a:chOff x="96" y="84"/>
            <a:chExt cx="5568" cy="1594"/>
          </a:xfrm>
        </p:grpSpPr>
        <p:pic>
          <p:nvPicPr>
            <p:cNvPr id="5" name="Прямоугольник с двумя скругленными противолежащими углами 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" y="84"/>
              <a:ext cx="5568" cy="1594"/>
            </a:xfrm>
            <a:prstGeom prst="rect">
              <a:avLst/>
            </a:prstGeom>
            <a:noFill/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58" y="147"/>
              <a:ext cx="5444" cy="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Rockwell"/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A9F1F10-1E49-4F8D-A283-F81B134CE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CCB7-2339-46EE-8EBF-816511ABD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EA78E-293E-41AC-97DD-6BB5ABC32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2D73A-2B37-4B90-A95E-DB5137BC1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C613C-2928-4739-BC2E-5CE126024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E11C1-4508-495E-86EF-F4FEEA6CC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5ADACB-64C0-4201-A276-7B2B86C3C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3B58F7A-FD55-43A7-9A8C-0D4268030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2234CE-C665-4444-8F5C-336760685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5C27D9-6BD7-4542-AE90-B6AE03E66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C5F9F1-EE64-47CD-B15A-EAF4D181B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A804B-0549-47D8-A9CE-19EADAAFA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11489CD-4588-487F-B3EC-016236F22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2008116-0C0D-4945-AB65-BB6D7E1C5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BE645316-20C9-4F2B-BE44-31254BD2E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1" r:id="rId7"/>
    <p:sldLayoutId id="2147484188" r:id="rId8"/>
    <p:sldLayoutId id="2147484189" r:id="rId9"/>
    <p:sldLayoutId id="2147484180" r:id="rId10"/>
    <p:sldLayoutId id="2147484179" r:id="rId11"/>
    <p:sldLayoutId id="2147484190" r:id="rId12"/>
    <p:sldLayoutId id="2147484191" r:id="rId13"/>
    <p:sldLayoutId id="2147484192" r:id="rId14"/>
  </p:sldLayoutIdLst>
  <p:transition>
    <p:cut/>
  </p:transition>
  <p:timing>
    <p:tnLst>
      <p:par>
        <p:cTn id="1" dur="indefinite" restart="never" nodeType="tmRoot"/>
      </p:par>
    </p:tnLst>
  </p:timing>
  <p:hf hdr="0" ftr="0" dt="0"/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gif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gif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gif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../media/image37.jpeg"/><Relationship Id="rId18" Type="http://schemas.openxmlformats.org/officeDocument/2006/relationships/image" Target="../media/image4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gif"/><Relationship Id="rId17" Type="http://schemas.openxmlformats.org/officeDocument/2006/relationships/image" Target="../media/image41.jpeg"/><Relationship Id="rId2" Type="http://schemas.openxmlformats.org/officeDocument/2006/relationships/image" Target="../media/image26.png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gif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gif"/><Relationship Id="rId19" Type="http://schemas.openxmlformats.org/officeDocument/2006/relationships/image" Target="../media/image43.gif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9.xml"/><Relationship Id="rId1" Type="http://schemas.openxmlformats.org/officeDocument/2006/relationships/audio" Target="file:///G:\100%20-%20Unit%202,%20Lesson%202,%20Exercise%207.mp3" TargetMode="External"/><Relationship Id="rId6" Type="http://schemas.openxmlformats.org/officeDocument/2006/relationships/image" Target="../media/image47.gif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2238" y="261938"/>
            <a:ext cx="8948737" cy="2292350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819400"/>
            <a:ext cx="8229600" cy="3429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400" dirty="0" smtClean="0">
                <a:solidFill>
                  <a:srgbClr val="0070C0"/>
                </a:solidFill>
              </a:rPr>
              <a:t>5 класс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4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Учебник «</a:t>
            </a:r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</a:rPr>
              <a:t>HappyEnglish.ru</a:t>
            </a:r>
            <a:r>
              <a:rPr lang="ru-RU" altLang="zh-CN" sz="2000" dirty="0" smtClean="0">
                <a:solidFill>
                  <a:schemeClr val="bg2">
                    <a:lumMod val="10000"/>
                  </a:schemeClr>
                </a:solidFill>
              </a:rPr>
              <a:t>»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К.Кауфман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Учитель английского языка Родионова Диана Георгиевна .  </a:t>
            </a:r>
            <a:endParaRPr lang="ru-RU" sz="1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92D9F0-554A-4870-8135-5F68B71C4572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17412" name="Picture 2" descr="C:\Users\Домашний\Downloads\смайлики\t62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048000"/>
            <a:ext cx="1543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22363" y="30163"/>
            <a:ext cx="6826250" cy="1670050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572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 smtClean="0"/>
              <a:t>Misha</a:t>
            </a:r>
            <a:r>
              <a:rPr lang="en-US" dirty="0" smtClean="0"/>
              <a:t> has got a big family.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His Dad’s name is Alex.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 smtClean="0"/>
              <a:t>Misha’s</a:t>
            </a:r>
            <a:r>
              <a:rPr lang="en-US" dirty="0" smtClean="0"/>
              <a:t> Mum is a teacher.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 smtClean="0"/>
              <a:t>Misha</a:t>
            </a:r>
            <a:r>
              <a:rPr lang="en-US" dirty="0" smtClean="0"/>
              <a:t> has got a brother.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 smtClean="0"/>
              <a:t>Misha’s</a:t>
            </a:r>
            <a:r>
              <a:rPr lang="en-US" dirty="0" smtClean="0"/>
              <a:t> grandparents are in Rostov.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 smtClean="0"/>
              <a:t>Misha</a:t>
            </a:r>
            <a:r>
              <a:rPr lang="en-US" dirty="0" smtClean="0"/>
              <a:t> is eleven.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He is good at school.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 smtClean="0"/>
              <a:t>Misha</a:t>
            </a:r>
            <a:r>
              <a:rPr lang="en-US" dirty="0" smtClean="0"/>
              <a:t> has got a dog.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It’s name is </a:t>
            </a:r>
            <a:r>
              <a:rPr lang="en-US" dirty="0" err="1" smtClean="0"/>
              <a:t>Pafnutiy</a:t>
            </a:r>
            <a:r>
              <a:rPr lang="en-US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88DC899D-DB03-42ED-B628-9790E0BB1C7F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26628" name="Picture 3" descr="C:\Users\Домашний\Downloads\смайлики\t0911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038600"/>
            <a:ext cx="1981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8" y="285750"/>
            <a:ext cx="8124825" cy="1493838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 smtClean="0">
                <a:solidFill>
                  <a:srgbClr val="002060"/>
                </a:solidFill>
              </a:rPr>
              <a:t>Misha’s</a:t>
            </a:r>
            <a:r>
              <a:rPr lang="en-US" dirty="0" smtClean="0">
                <a:solidFill>
                  <a:srgbClr val="002060"/>
                </a:solidFill>
              </a:rPr>
              <a:t> family is not big.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 smtClean="0">
                <a:solidFill>
                  <a:srgbClr val="002060"/>
                </a:solidFill>
              </a:rPr>
              <a:t>Misha’s</a:t>
            </a:r>
            <a:r>
              <a:rPr lang="en-US" dirty="0" smtClean="0">
                <a:solidFill>
                  <a:srgbClr val="002060"/>
                </a:solidFill>
              </a:rPr>
              <a:t> father’s name is Alex.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 smtClean="0">
                <a:solidFill>
                  <a:srgbClr val="002060"/>
                </a:solidFill>
              </a:rPr>
              <a:t>Misha’s</a:t>
            </a:r>
            <a:r>
              <a:rPr lang="en-US" dirty="0" smtClean="0">
                <a:solidFill>
                  <a:srgbClr val="002060"/>
                </a:solidFill>
              </a:rPr>
              <a:t> mother is a doctor.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 smtClean="0">
                <a:solidFill>
                  <a:srgbClr val="002060"/>
                </a:solidFill>
              </a:rPr>
              <a:t>Misha</a:t>
            </a:r>
            <a:r>
              <a:rPr lang="en-US" dirty="0" smtClean="0">
                <a:solidFill>
                  <a:srgbClr val="002060"/>
                </a:solidFill>
              </a:rPr>
              <a:t> has got a sister.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rgbClr val="002060"/>
                </a:solidFill>
              </a:rPr>
              <a:t>His grandparents are in Rostov.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 smtClean="0">
                <a:solidFill>
                  <a:srgbClr val="002060"/>
                </a:solidFill>
              </a:rPr>
              <a:t>Misha</a:t>
            </a:r>
            <a:r>
              <a:rPr lang="en-US" dirty="0" smtClean="0">
                <a:solidFill>
                  <a:srgbClr val="002060"/>
                </a:solidFill>
              </a:rPr>
              <a:t> is ten.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rgbClr val="002060"/>
                </a:solidFill>
              </a:rPr>
              <a:t>He is good at school.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 smtClean="0">
                <a:solidFill>
                  <a:srgbClr val="002060"/>
                </a:solidFill>
              </a:rPr>
              <a:t>Misha</a:t>
            </a:r>
            <a:r>
              <a:rPr lang="en-US" dirty="0" smtClean="0">
                <a:solidFill>
                  <a:srgbClr val="002060"/>
                </a:solidFill>
              </a:rPr>
              <a:t> has got a cat.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rgbClr val="002060"/>
                </a:solidFill>
              </a:rPr>
              <a:t>His cat’s name is </a:t>
            </a:r>
            <a:r>
              <a:rPr lang="en-US" dirty="0" err="1" smtClean="0">
                <a:solidFill>
                  <a:srgbClr val="002060"/>
                </a:solidFill>
              </a:rPr>
              <a:t>Pafnutiy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D98412CD-16BC-40CF-BA4F-6EC36405FD62}" type="slidenum">
              <a:rPr lang="ru-RU"/>
              <a:pPr>
                <a:defRPr/>
              </a:pPr>
              <a:t>11</a:t>
            </a:fld>
            <a:endParaRPr lang="ru-RU"/>
          </a:p>
        </p:txBody>
      </p:sp>
      <p:pic>
        <p:nvPicPr>
          <p:cNvPr id="28676" name="Picture 3" descr="C:\Users\Домашний\Downloads\смайлики\t091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2667000"/>
            <a:ext cx="9715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5" y="390525"/>
            <a:ext cx="8697913" cy="1560513"/>
          </a:xfrm>
        </p:spPr>
      </p:pic>
      <p:pic>
        <p:nvPicPr>
          <p:cNvPr id="7" name="Содержимое 6" descr="i (33).jpg"/>
          <p:cNvPicPr>
            <a:picLocks noGrp="1" noChangeAspect="1"/>
          </p:cNvPicPr>
          <p:nvPr>
            <p:ph idx="1"/>
          </p:nvPr>
        </p:nvPicPr>
        <p:blipFill>
          <a:blip r:embed="rId3">
            <a:lum contrast="10000"/>
          </a:blip>
          <a:srcRect/>
          <a:stretch>
            <a:fillRect/>
          </a:stretch>
        </p:blipFill>
        <p:spPr>
          <a:xfrm>
            <a:off x="2743200" y="2590800"/>
            <a:ext cx="3348038" cy="2819400"/>
          </a:xfrm>
          <a:ln>
            <a:solidFill>
              <a:srgbClr val="C00000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50639-7633-4D3B-B4D4-00F1CD83D916}" type="slidenum">
              <a:rPr lang="ru-RU"/>
              <a:pPr>
                <a:defRPr/>
              </a:pPr>
              <a:t>12</a:t>
            </a:fld>
            <a:endParaRPr lang="ru-RU"/>
          </a:p>
        </p:txBody>
      </p:sp>
      <p:pic>
        <p:nvPicPr>
          <p:cNvPr id="2051" name="Picture 3" descr="C:\Users\Домашний\Downloads\смайлики\t0912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981200"/>
            <a:ext cx="1524000" cy="16764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7825" y="212725"/>
            <a:ext cx="8388350" cy="1298575"/>
          </a:xfrm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313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1"/>
                <a:gridCol w="1645921"/>
                <a:gridCol w="1645921"/>
                <a:gridCol w="1645921"/>
                <a:gridCol w="164592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Misha’s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family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How old is he(she,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it)?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What is his           ( her, its) name?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What’s her (his)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job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Details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father</a:t>
                      </a: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mother</a:t>
                      </a: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sister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grandfather</a:t>
                      </a: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_________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45757">
                <a:tc>
                  <a:txBody>
                    <a:bodyPr/>
                    <a:lstStyle/>
                    <a:p>
                      <a:r>
                        <a:rPr lang="en-US" dirty="0" smtClean="0"/>
                        <a:t>grandfather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_________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Misha</a:t>
                      </a:r>
                      <a:r>
                        <a:rPr lang="en-US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________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________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4FC23-7588-4824-AD8E-FFD9D15D4F0E}" type="slidenum">
              <a:rPr lang="ru-RU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5" y="195263"/>
            <a:ext cx="8362950" cy="1054100"/>
          </a:xfr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" y="1295400"/>
          <a:ext cx="8763000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599"/>
                <a:gridCol w="1598790"/>
                <a:gridCol w="1449210"/>
                <a:gridCol w="1828800"/>
                <a:gridCol w="1752601"/>
              </a:tblGrid>
              <a:tr h="1145882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Misha’s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family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How old is he(she,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it)?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What is his (her,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its name)?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What is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his (her) job?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Details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68752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father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Alex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 businessman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busy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9749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mother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Anna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a doctor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nice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9749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sister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sixteen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Masha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a pupil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clever, nice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9749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Grandfather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very old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Pavel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______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kind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9749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Grandmother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Inna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______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kind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89311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Misha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_____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 pupil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is good at school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9749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cat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 _____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Pafnutiy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____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fat and funny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02108D83-AC7B-4E34-A606-4F7EC45602A6}" type="slidenum">
              <a:rPr lang="ru-RU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49238"/>
            <a:ext cx="8540750" cy="1165225"/>
          </a:xfrm>
        </p:spPr>
      </p:pic>
      <p:pic>
        <p:nvPicPr>
          <p:cNvPr id="2050" name="Picture 2" descr="C:\Users\Домашний\Downloads\смайлики\i (16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76538" y="1646238"/>
            <a:ext cx="3590925" cy="452596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7A5C9583-2F96-4A31-B294-7FBC10622BF7}" type="slidenum">
              <a:rPr lang="ru-RU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" y="633413"/>
            <a:ext cx="8559800" cy="282892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810000"/>
            <a:ext cx="8686800" cy="2743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solidFill>
                <a:srgbClr val="002060"/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solidFill>
                <a:srgbClr val="002060"/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500" dirty="0" smtClean="0">
                <a:solidFill>
                  <a:srgbClr val="002060"/>
                </a:solidFill>
              </a:rPr>
              <a:t>The presentation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500" dirty="0" smtClean="0">
                <a:solidFill>
                  <a:srgbClr val="002060"/>
                </a:solidFill>
              </a:rPr>
              <a:t>is made by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500" dirty="0" smtClean="0">
                <a:solidFill>
                  <a:srgbClr val="002060"/>
                </a:solidFill>
              </a:rPr>
              <a:t>Kristina </a:t>
            </a:r>
            <a:r>
              <a:rPr lang="en-US" sz="4500" dirty="0" err="1" smtClean="0">
                <a:solidFill>
                  <a:srgbClr val="002060"/>
                </a:solidFill>
              </a:rPr>
              <a:t>Reizvich</a:t>
            </a:r>
            <a:endParaRPr lang="ru-RU" sz="4500" dirty="0" smtClean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4500" dirty="0" smtClean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300" dirty="0" smtClean="0">
                <a:solidFill>
                  <a:srgbClr val="002060"/>
                </a:solidFill>
              </a:rPr>
              <a:t>                              </a:t>
            </a:r>
            <a:r>
              <a:rPr lang="en-US" sz="3300" dirty="0" smtClean="0">
                <a:solidFill>
                  <a:srgbClr val="002060"/>
                </a:solidFill>
              </a:rPr>
              <a:t>Lyceum # 1-  2010</a:t>
            </a:r>
            <a:endParaRPr lang="ru-RU" sz="33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D1C09A0B-BE4A-4FB7-AD2F-EA1AF799D50A}" type="slidenum">
              <a:rPr lang="ru-RU"/>
              <a:pPr>
                <a:defRPr/>
              </a:pPr>
              <a:t>16</a:t>
            </a:fld>
            <a:endParaRPr lang="ru-RU"/>
          </a:p>
        </p:txBody>
      </p:sp>
      <p:pic>
        <p:nvPicPr>
          <p:cNvPr id="33796" name="Picture 2" descr="C:\Users\Домашний\Downloads\смайлики\t62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800600"/>
            <a:ext cx="198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6" name="Rectangle 28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050" y="377825"/>
            <a:ext cx="8851900" cy="1317625"/>
          </a:xfrm>
        </p:spPr>
      </p:pic>
      <p:sp>
        <p:nvSpPr>
          <p:cNvPr id="2077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981200"/>
            <a:ext cx="8534400" cy="4572000"/>
          </a:xfr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>
                <a:solidFill>
                  <a:schemeClr val="tx1">
                    <a:lumMod val="75000"/>
                  </a:schemeClr>
                </a:solidFill>
              </a:rPr>
              <a:t>My mother` s name is Lyudmila . </a:t>
            </a:r>
            <a:endParaRPr lang="ru-RU" sz="20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>
                <a:solidFill>
                  <a:schemeClr val="tx1">
                    <a:lumMod val="75000"/>
                  </a:schemeClr>
                </a:solidFill>
              </a:rPr>
              <a:t>She has got brown hair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2000" b="1" dirty="0" smtClean="0">
                <a:solidFill>
                  <a:schemeClr val="tx1">
                    <a:lumMod val="75000"/>
                  </a:schemeClr>
                </a:solidFill>
              </a:rPr>
              <a:t>grey-green eyes. </a:t>
            </a:r>
            <a:endParaRPr lang="ru-RU" sz="20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>
                <a:solidFill>
                  <a:schemeClr val="tx1">
                    <a:lumMod val="75000"/>
                  </a:schemeClr>
                </a:solidFill>
              </a:rPr>
              <a:t> My mother is very beautiful.</a:t>
            </a:r>
            <a:endParaRPr lang="ru-RU" sz="20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>
                <a:solidFill>
                  <a:schemeClr val="tx1">
                    <a:lumMod val="75000"/>
                  </a:schemeClr>
                </a:solidFill>
              </a:rPr>
              <a:t> I love her very much. </a:t>
            </a:r>
            <a:endParaRPr lang="ru-RU" sz="20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>
                <a:solidFill>
                  <a:schemeClr val="tx1">
                    <a:lumMod val="75000"/>
                  </a:schemeClr>
                </a:solidFill>
              </a:rPr>
              <a:t>My mother works in 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</a:rPr>
              <a:t>а</a:t>
            </a:r>
            <a:r>
              <a:rPr lang="en-US" sz="2000" b="1" dirty="0" smtClean="0">
                <a:solidFill>
                  <a:schemeClr val="tx1">
                    <a:lumMod val="75000"/>
                  </a:schemeClr>
                </a:solidFill>
              </a:rPr>
              <a:t> military base. She likes cooking and working on a computer.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>
                <a:solidFill>
                  <a:schemeClr val="tx1">
                    <a:lumMod val="75000"/>
                  </a:schemeClr>
                </a:solidFill>
              </a:rPr>
              <a:t>My father`s name is Sergey. </a:t>
            </a:r>
            <a:endParaRPr lang="ru-RU" sz="20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>
                <a:solidFill>
                  <a:schemeClr val="tx1">
                    <a:lumMod val="75000"/>
                  </a:schemeClr>
                </a:solidFill>
              </a:rPr>
              <a:t>He has got blond hair and green eyes. </a:t>
            </a:r>
            <a:endParaRPr lang="ru-RU" sz="20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>
                <a:solidFill>
                  <a:schemeClr val="tx1">
                    <a:lumMod val="75000"/>
                  </a:schemeClr>
                </a:solidFill>
              </a:rPr>
              <a:t>He is not very tall. 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>
                <a:solidFill>
                  <a:schemeClr val="tx1">
                    <a:lumMod val="75000"/>
                  </a:schemeClr>
                </a:solidFill>
              </a:rPr>
              <a:t>My father is very sporty and clever. </a:t>
            </a:r>
            <a:endParaRPr lang="ru-RU" sz="20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>
                <a:solidFill>
                  <a:schemeClr val="tx1">
                    <a:lumMod val="75000"/>
                  </a:schemeClr>
                </a:solidFill>
              </a:rPr>
              <a:t>I love him too. My father is a military man. </a:t>
            </a:r>
            <a:endParaRPr lang="ru-RU" sz="20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>
                <a:solidFill>
                  <a:schemeClr val="tx1">
                    <a:lumMod val="75000"/>
                  </a:schemeClr>
                </a:solidFill>
              </a:rPr>
              <a:t>He is fond of sport and works hard. </a:t>
            </a:r>
            <a:endParaRPr lang="ru-RU" sz="20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2000" b="1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73E8B-F02A-44D0-BAA1-161EDA164FAE}" type="slidenum">
              <a:rPr lang="ru-RU"/>
              <a:pPr>
                <a:defRPr/>
              </a:pPr>
              <a:t>17</a:t>
            </a:fld>
            <a:endParaRPr lang="ru-RU"/>
          </a:p>
        </p:txBody>
      </p:sp>
      <p:cxnSp>
        <p:nvCxnSpPr>
          <p:cNvPr id="34820" name="AutoShape 4"/>
          <p:cNvCxnSpPr>
            <a:cxnSpLocks noChangeShapeType="1"/>
            <a:stCxn id="0" idx="3"/>
            <a:endCxn id="0" idx="3"/>
          </p:cNvCxnSpPr>
          <p:nvPr/>
        </p:nvCxnSpPr>
        <p:spPr bwMode="auto">
          <a:xfrm>
            <a:off x="8997950" y="1036638"/>
            <a:ext cx="1588" cy="1587"/>
          </a:xfrm>
          <a:prstGeom prst="curved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152400" y="533400"/>
            <a:ext cx="1152525" cy="1008063"/>
          </a:xfrm>
          <a:custGeom>
            <a:avLst/>
            <a:gdLst>
              <a:gd name="T0" fmla="*/ 30918833 w 21600"/>
              <a:gd name="T1" fmla="*/ 4763377 h 21600"/>
              <a:gd name="T2" fmla="*/ 8336118 w 21600"/>
              <a:gd name="T3" fmla="*/ 23522961 h 21600"/>
              <a:gd name="T4" fmla="*/ 30918833 w 21600"/>
              <a:gd name="T5" fmla="*/ 47045875 h 21600"/>
              <a:gd name="T6" fmla="*/ 53159890 w 21600"/>
              <a:gd name="T7" fmla="*/ 2352296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3300">
              <a:alpha val="98822"/>
            </a:srgbClr>
          </a:solidFill>
          <a:ln w="9525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34822" name="Rectangle 30"/>
          <p:cNvSpPr>
            <a:spLocks noChangeArrowheads="1"/>
          </p:cNvSpPr>
          <p:nvPr/>
        </p:nvSpPr>
        <p:spPr bwMode="auto">
          <a:xfrm flipH="1">
            <a:off x="6659563" y="9261475"/>
            <a:ext cx="73025" cy="71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34823" name="Rectangle 31"/>
          <p:cNvSpPr>
            <a:spLocks noChangeArrowheads="1"/>
          </p:cNvSpPr>
          <p:nvPr/>
        </p:nvSpPr>
        <p:spPr bwMode="auto">
          <a:xfrm>
            <a:off x="4140200" y="9261475"/>
            <a:ext cx="71438" cy="95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pic>
        <p:nvPicPr>
          <p:cNvPr id="34824" name="Picture 2" descr="C:\Users\Домашний\Downloads\смайлики\t590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4572000"/>
            <a:ext cx="14017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2" descr="C:\Users\Домашний\Downloads\смайлики\thumb_medium_28_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981200"/>
            <a:ext cx="137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7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0588" y="238125"/>
            <a:ext cx="7210425" cy="1266825"/>
          </a:xfrm>
        </p:spPr>
      </p:pic>
      <p:grpSp>
        <p:nvGrpSpPr>
          <p:cNvPr id="27651" name="Rectangle 3"/>
          <p:cNvGrpSpPr>
            <a:grpSpLocks noGrp="1"/>
          </p:cNvGrpSpPr>
          <p:nvPr/>
        </p:nvGrpSpPr>
        <p:grpSpPr bwMode="auto">
          <a:xfrm>
            <a:off x="463550" y="1450975"/>
            <a:ext cx="8588375" cy="4608513"/>
            <a:chOff x="292" y="914"/>
            <a:chExt cx="5410" cy="2903"/>
          </a:xfrm>
        </p:grpSpPr>
        <p:pic>
          <p:nvPicPr>
            <p:cNvPr id="35842" name="Rectangle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2" y="914"/>
              <a:ext cx="5410" cy="2903"/>
            </a:xfrm>
            <a:prstGeom prst="rect">
              <a:avLst/>
            </a:prstGeom>
            <a:noFill/>
          </p:spPr>
        </p:pic>
        <p:sp>
          <p:nvSpPr>
            <p:cNvPr id="35843" name="Text Box 3"/>
            <p:cNvSpPr txBox="1">
              <a:spLocks noChangeArrowheads="1"/>
            </p:cNvSpPr>
            <p:nvPr/>
          </p:nvSpPr>
          <p:spPr bwMode="auto">
            <a:xfrm>
              <a:off x="432" y="1008"/>
              <a:ext cx="5136" cy="2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92100" indent="-292100" algn="just">
                <a:lnSpc>
                  <a:spcPct val="90000"/>
                </a:lnSpc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en-US" sz="3200" b="1">
                  <a:solidFill>
                    <a:srgbClr val="002060"/>
                  </a:solidFill>
                  <a:latin typeface="Rockwell"/>
                </a:rPr>
                <a:t>My brother`s name is Anton.  He is four.</a:t>
              </a:r>
            </a:p>
            <a:p>
              <a:pPr marL="292100" indent="-292100" algn="just">
                <a:lnSpc>
                  <a:spcPct val="90000"/>
                </a:lnSpc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en-US" sz="3200" b="1">
                  <a:solidFill>
                    <a:srgbClr val="002060"/>
                  </a:solidFill>
                  <a:latin typeface="Rockwell"/>
                </a:rPr>
                <a:t>He is short. My brother has got grey-blue eyes </a:t>
              </a:r>
            </a:p>
            <a:p>
              <a:pPr marL="292100" indent="-292100" algn="just">
                <a:lnSpc>
                  <a:spcPct val="90000"/>
                </a:lnSpc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en-US" sz="3200" b="1">
                  <a:solidFill>
                    <a:srgbClr val="002060"/>
                  </a:solidFill>
                  <a:latin typeface="Rockwell"/>
                </a:rPr>
                <a:t>and blond hair.</a:t>
              </a:r>
            </a:p>
            <a:p>
              <a:pPr marL="292100" indent="-292100" algn="just">
                <a:lnSpc>
                  <a:spcPct val="90000"/>
                </a:lnSpc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en-US" sz="3200" b="1">
                  <a:solidFill>
                    <a:srgbClr val="002060"/>
                  </a:solidFill>
                  <a:latin typeface="Rockwell"/>
                </a:rPr>
                <a:t>He goes to the kinder garden </a:t>
              </a:r>
            </a:p>
            <a:p>
              <a:pPr marL="292100" indent="-292100" algn="just">
                <a:lnSpc>
                  <a:spcPct val="90000"/>
                </a:lnSpc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en-US" sz="3200" b="1">
                  <a:solidFill>
                    <a:srgbClr val="002060"/>
                  </a:solidFill>
                  <a:latin typeface="Rockwell"/>
                </a:rPr>
                <a:t>and likes it very much. </a:t>
              </a:r>
            </a:p>
            <a:p>
              <a:pPr marL="292100" indent="-292100" algn="just">
                <a:lnSpc>
                  <a:spcPct val="90000"/>
                </a:lnSpc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en-US" sz="3200" b="1">
                  <a:solidFill>
                    <a:srgbClr val="002060"/>
                  </a:solidFill>
                  <a:latin typeface="Rockwell"/>
                </a:rPr>
                <a:t>He is fond of playing </a:t>
              </a:r>
            </a:p>
            <a:p>
              <a:pPr marL="292100" indent="-292100" algn="just">
                <a:lnSpc>
                  <a:spcPct val="90000"/>
                </a:lnSpc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en-US" sz="3200" b="1">
                  <a:solidFill>
                    <a:srgbClr val="002060"/>
                  </a:solidFill>
                  <a:latin typeface="Rockwell"/>
                </a:rPr>
                <a:t>with toy cars and my mobile phone. </a:t>
              </a:r>
            </a:p>
            <a:p>
              <a:pPr marL="292100" indent="-292100" algn="just">
                <a:lnSpc>
                  <a:spcPct val="90000"/>
                </a:lnSpc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en-US" sz="3200" b="1">
                  <a:solidFill>
                    <a:srgbClr val="002060"/>
                  </a:solidFill>
                  <a:latin typeface="Rockwell"/>
                </a:rPr>
                <a:t>He is the best. </a:t>
              </a:r>
              <a:endParaRPr lang="ru-RU" sz="3200" b="1">
                <a:solidFill>
                  <a:srgbClr val="002060"/>
                </a:solidFill>
                <a:latin typeface="Cambria" pitchFamily="18" charset="0"/>
              </a:endParaRPr>
            </a:p>
          </p:txBody>
        </p:sp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752D4FA0-E513-4351-AA20-1D4FD7D7F02E}" type="slidenum">
              <a:rPr lang="ru-RU"/>
              <a:pPr>
                <a:defRPr/>
              </a:pPr>
              <a:t>18</a:t>
            </a:fld>
            <a:endParaRPr lang="ru-RU"/>
          </a:p>
        </p:txBody>
      </p:sp>
      <p:pic>
        <p:nvPicPr>
          <p:cNvPr id="35846" name="Picture 2" descr="C:\Users\Домашний\Downloads\смайлики\t621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3352800"/>
            <a:ext cx="121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6300" y="274638"/>
            <a:ext cx="6302375" cy="1200150"/>
          </a:xfrm>
        </p:spPr>
      </p:pic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600200"/>
            <a:ext cx="6019800" cy="4495800"/>
          </a:xfrm>
          <a:solidFill>
            <a:schemeClr val="accent3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solidFill>
                  <a:srgbClr val="002060"/>
                </a:solidFill>
              </a:rPr>
              <a:t>My name is Kristina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solidFill>
                  <a:srgbClr val="002060"/>
                </a:solidFill>
              </a:rPr>
              <a:t> I`m a pupil 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solidFill>
                  <a:srgbClr val="002060"/>
                </a:solidFill>
              </a:rPr>
              <a:t>I study  at school in the 5</a:t>
            </a:r>
            <a:r>
              <a:rPr lang="en-US" b="1" baseline="30000" dirty="0" smtClean="0">
                <a:solidFill>
                  <a:srgbClr val="002060"/>
                </a:solidFill>
              </a:rPr>
              <a:t>th</a:t>
            </a:r>
            <a:r>
              <a:rPr lang="en-US" b="1" dirty="0" smtClean="0">
                <a:solidFill>
                  <a:srgbClr val="002060"/>
                </a:solidFill>
              </a:rPr>
              <a:t>  form.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solidFill>
                  <a:srgbClr val="002060"/>
                </a:solidFill>
              </a:rPr>
              <a:t> I`m fond of English .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946C7E25-B40E-4F2E-BB84-25102415089B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4572000" y="4572000"/>
            <a:ext cx="1793875" cy="188277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pic>
        <p:nvPicPr>
          <p:cNvPr id="36869" name="Picture 2" descr="C:\Users\Домашний\Downloads\смайлики\mode1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8" y="1143000"/>
            <a:ext cx="15097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3388" y="231775"/>
            <a:ext cx="8277225" cy="1189038"/>
          </a:xfr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Приветствие.</a:t>
            </a:r>
            <a:r>
              <a:rPr lang="en-US" sz="3000" b="1" dirty="0" smtClean="0">
                <a:latin typeface="Batang" pitchFamily="18" charset="-127"/>
                <a:ea typeface="Batang" pitchFamily="18" charset="-127"/>
              </a:rPr>
              <a:t> Greetings.</a:t>
            </a:r>
            <a:endParaRPr lang="ru-RU" sz="3000" b="1" dirty="0" smtClean="0">
              <a:latin typeface="Batang" pitchFamily="18" charset="-127"/>
              <a:ea typeface="Batang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Речевая зарядка.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 «Отгадай слово»</a:t>
            </a:r>
            <a:r>
              <a:rPr lang="en-US" sz="3000" b="1" dirty="0" smtClean="0">
                <a:latin typeface="Batang" pitchFamily="18" charset="-127"/>
                <a:ea typeface="Batang" pitchFamily="18" charset="-127"/>
              </a:rPr>
              <a:t>- “Who are these people?”</a:t>
            </a: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 </a:t>
            </a:r>
            <a:endParaRPr lang="en-US" sz="3000" b="1" dirty="0" smtClean="0">
              <a:latin typeface="Batang" pitchFamily="18" charset="-127"/>
              <a:ea typeface="Batang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Сценка </a:t>
            </a:r>
            <a:r>
              <a:rPr lang="en-US" sz="3000" b="1" dirty="0" smtClean="0">
                <a:latin typeface="Batang" pitchFamily="18" charset="-127"/>
                <a:ea typeface="Batang" pitchFamily="18" charset="-127"/>
              </a:rPr>
              <a:t>: “What’s your job?”</a:t>
            </a:r>
            <a:endParaRPr lang="ru-RU" sz="3000" b="1" dirty="0" smtClean="0">
              <a:latin typeface="Batang" pitchFamily="18" charset="-127"/>
              <a:ea typeface="Batang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3000" b="1" dirty="0" err="1" smtClean="0">
                <a:latin typeface="Batang" pitchFamily="18" charset="-127"/>
                <a:ea typeface="Batang" pitchFamily="18" charset="-127"/>
              </a:rPr>
              <a:t>Аудирование</a:t>
            </a: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 текста</a:t>
            </a:r>
            <a:r>
              <a:rPr lang="en-US" sz="3000" b="1" dirty="0" smtClean="0">
                <a:latin typeface="Batang" pitchFamily="18" charset="-127"/>
                <a:ea typeface="Batang" pitchFamily="18" charset="-127"/>
              </a:rPr>
              <a:t>:</a:t>
            </a: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000" b="1" dirty="0" smtClean="0">
                <a:latin typeface="Batang" pitchFamily="18" charset="-127"/>
                <a:ea typeface="Batang" pitchFamily="18" charset="-127"/>
              </a:rPr>
              <a:t> “</a:t>
            </a:r>
            <a:r>
              <a:rPr lang="en-US" sz="3000" b="1" dirty="0" err="1" smtClean="0">
                <a:latin typeface="Batang" pitchFamily="18" charset="-127"/>
                <a:ea typeface="Batang" pitchFamily="18" charset="-127"/>
              </a:rPr>
              <a:t>Misha’s</a:t>
            </a:r>
            <a:r>
              <a:rPr lang="en-US" sz="3000" b="1" dirty="0" smtClean="0">
                <a:latin typeface="Batang" pitchFamily="18" charset="-127"/>
                <a:ea typeface="Batang" pitchFamily="18" charset="-127"/>
              </a:rPr>
              <a:t> family”</a:t>
            </a: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.</a:t>
            </a:r>
            <a:endParaRPr lang="en-US" sz="3000" b="1" dirty="0" smtClean="0">
              <a:latin typeface="Batang" pitchFamily="18" charset="-127"/>
              <a:ea typeface="Batang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Правда или неправда.</a:t>
            </a:r>
            <a:r>
              <a:rPr lang="en-US" sz="3000" b="1" dirty="0" smtClean="0">
                <a:latin typeface="Batang" pitchFamily="18" charset="-127"/>
                <a:ea typeface="Batang" pitchFamily="18" charset="-127"/>
              </a:rPr>
              <a:t> True or False.</a:t>
            </a:r>
            <a:endParaRPr lang="ru-RU" sz="3000" b="1" dirty="0" smtClean="0">
              <a:latin typeface="Batang" pitchFamily="18" charset="-127"/>
              <a:ea typeface="Batang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Заполни таблицу.</a:t>
            </a:r>
            <a:r>
              <a:rPr lang="en-US" sz="3000" b="1" dirty="0" smtClean="0">
                <a:latin typeface="Batang" pitchFamily="18" charset="-127"/>
                <a:ea typeface="Batang" pitchFamily="18" charset="-127"/>
              </a:rPr>
              <a:t> Complete the table.</a:t>
            </a:r>
            <a:endParaRPr lang="ru-RU" sz="3000" b="1" dirty="0" smtClean="0">
              <a:latin typeface="Batang" pitchFamily="18" charset="-127"/>
              <a:ea typeface="Batang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3000" b="1" dirty="0" smtClean="0">
                <a:latin typeface="Batang" pitchFamily="18" charset="-127"/>
                <a:ea typeface="Batang" pitchFamily="18" charset="-127"/>
              </a:rPr>
              <a:t>Projects:</a:t>
            </a: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 «</a:t>
            </a:r>
            <a:r>
              <a:rPr lang="en-US" sz="3000" b="1" dirty="0" smtClean="0">
                <a:latin typeface="Batang" pitchFamily="18" charset="-127"/>
                <a:ea typeface="Batang" pitchFamily="18" charset="-127"/>
              </a:rPr>
              <a:t>My Family and me</a:t>
            </a: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Подведение итогов урока.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Домашнее задание.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F1F232A0-CAB3-4427-913C-B836915606ED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18436" name="Picture 2" descr="C:\Users\Домашний\Downloads\смайлики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4114800"/>
            <a:ext cx="1219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493713"/>
            <a:ext cx="8242300" cy="1127125"/>
          </a:xfrm>
        </p:spPr>
      </p:pic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b="1" smtClean="0">
                <a:solidFill>
                  <a:srgbClr val="002060"/>
                </a:solidFill>
              </a:rPr>
              <a:t>I have got two pets: </a:t>
            </a:r>
          </a:p>
          <a:p>
            <a:pPr algn="ctr">
              <a:buFont typeface="Wingdings 2" pitchFamily="18" charset="2"/>
              <a:buNone/>
            </a:pPr>
            <a:r>
              <a:rPr lang="en-US" b="1" smtClean="0">
                <a:solidFill>
                  <a:srgbClr val="002060"/>
                </a:solidFill>
              </a:rPr>
              <a:t>a parrot Kapitalina</a:t>
            </a:r>
          </a:p>
          <a:p>
            <a:pPr algn="ctr">
              <a:buFont typeface="Wingdings 2" pitchFamily="18" charset="2"/>
              <a:buNone/>
            </a:pPr>
            <a:r>
              <a:rPr lang="en-US" b="1" smtClean="0">
                <a:solidFill>
                  <a:srgbClr val="002060"/>
                </a:solidFill>
              </a:rPr>
              <a:t> and a hamster  Foma.</a:t>
            </a:r>
          </a:p>
          <a:p>
            <a:pPr algn="r">
              <a:buFont typeface="Wingdings 2" pitchFamily="18" charset="2"/>
              <a:buNone/>
            </a:pPr>
            <a:r>
              <a:rPr lang="en-US" b="1" smtClean="0">
                <a:solidFill>
                  <a:srgbClr val="002060"/>
                </a:solidFill>
              </a:rPr>
              <a:t>Kapa is two and Foma is one .</a:t>
            </a:r>
          </a:p>
          <a:p>
            <a:pPr algn="ctr">
              <a:buFont typeface="Wingdings 2" pitchFamily="18" charset="2"/>
              <a:buNone/>
            </a:pPr>
            <a:r>
              <a:rPr lang="en-US" b="1" smtClean="0">
                <a:solidFill>
                  <a:srgbClr val="002060"/>
                </a:solidFill>
              </a:rPr>
              <a:t>                             I love my pets very much.</a:t>
            </a:r>
            <a:endParaRPr lang="ru-RU" b="1" smtClean="0">
              <a:solidFill>
                <a:srgbClr val="00206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ABE94D13-D660-48E6-8419-50A1A2FDB5A7}" type="slidenum">
              <a:rPr lang="ru-RU"/>
              <a:pPr>
                <a:defRPr/>
              </a:pPr>
              <a:t>20</a:t>
            </a:fld>
            <a:endParaRPr lang="ru-RU"/>
          </a:p>
        </p:txBody>
      </p:sp>
      <p:pic>
        <p:nvPicPr>
          <p:cNvPr id="37892" name="Picture 3" descr="C:\Users\Домашний\Downloads\смайлики\i (2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457200"/>
            <a:ext cx="2143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4" descr="C:\Users\Домашний\Downloads\смайлики\i (2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505200"/>
            <a:ext cx="2222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81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81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7825" y="212725"/>
            <a:ext cx="8662988" cy="1298575"/>
          </a:xfrm>
        </p:spPr>
      </p:pic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3">
              <a:lumMod val="5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 love my family very much because it is friendly and happy!!! </a:t>
            </a:r>
            <a:endParaRPr lang="ru-RU" sz="36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B6B3FC5C-34BA-489A-BFB6-E06432037200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6324600" y="4419600"/>
            <a:ext cx="1981200" cy="1371600"/>
          </a:xfrm>
          <a:prstGeom prst="smileyFace">
            <a:avLst>
              <a:gd name="adj" fmla="val 4653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38917" name="Picture 2" descr="C:\Users\Домашний\Downloads\смайлики\t0911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6576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Rectangle 2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5" y="1816100"/>
            <a:ext cx="8480425" cy="1487488"/>
          </a:xfr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7315200" cy="1219200"/>
          </a:xfrm>
          <a:solidFill>
            <a:schemeClr val="tx1"/>
          </a:solidFill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800" b="1" u="sng" smtClean="0">
                <a:solidFill>
                  <a:srgbClr val="002060"/>
                </a:solidFill>
              </a:rPr>
              <a:t>Презентацию подготовил  Суслов Никита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800" b="1" u="sng" smtClean="0">
                <a:solidFill>
                  <a:srgbClr val="002060"/>
                </a:solidFill>
              </a:rPr>
              <a:t>5 «Б» класс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0459F0-7253-436B-A401-9EF99B3F06CE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403350" y="260350"/>
            <a:ext cx="612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hlink"/>
                </a:solidFill>
                <a:latin typeface="Garamond" pitchFamily="18" charset="0"/>
              </a:rPr>
              <a:t>Лицей №1 им.Г.С.Титова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124200" y="6248400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2060"/>
                </a:solidFill>
                <a:latin typeface="Garamond" pitchFamily="18" charset="0"/>
              </a:rPr>
              <a:t>Краснознаменск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98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аголовок 6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7825" y="249238"/>
            <a:ext cx="8388350" cy="1079500"/>
          </a:xfrm>
        </p:spPr>
      </p:pic>
      <p:pic>
        <p:nvPicPr>
          <p:cNvPr id="75783" name="Picture 7" descr="BKDC15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10000"/>
          </a:blip>
          <a:srcRect/>
          <a:stretch>
            <a:fillRect/>
          </a:stretch>
        </p:blipFill>
        <p:spPr>
          <a:xfrm>
            <a:off x="381000" y="1524000"/>
            <a:ext cx="3505200" cy="4246563"/>
          </a:xfrm>
          <a:ln w="28575">
            <a:solidFill>
              <a:srgbClr val="000000"/>
            </a:solidFill>
          </a:ln>
        </p:spPr>
      </p:pic>
      <p:sp>
        <p:nvSpPr>
          <p:cNvPr id="757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905000"/>
            <a:ext cx="4343400" cy="3810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rgbClr val="002060"/>
                </a:solidFill>
              </a:rPr>
              <a:t>My name is Nikita.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rgbClr val="002060"/>
                </a:solidFill>
              </a:rPr>
              <a:t>I am ten.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rgbClr val="002060"/>
                </a:solidFill>
              </a:rPr>
              <a:t>I study in the fifth form.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rgbClr val="002060"/>
                </a:solidFill>
              </a:rPr>
              <a:t>I often play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hockey.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rgbClr val="002060"/>
                </a:solidFill>
              </a:rPr>
              <a:t>I like playing computer games, walking in the yard and drawing.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hlin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31085477-04CF-4775-96D0-F3078BDEB1D5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8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Rectangle 4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3388" y="268288"/>
            <a:ext cx="8277225" cy="1431925"/>
          </a:xfrm>
        </p:spPr>
      </p:pic>
      <p:sp>
        <p:nvSpPr>
          <p:cNvPr id="798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752600"/>
            <a:ext cx="4038600" cy="403860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10000"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solidFill>
                  <a:srgbClr val="002060"/>
                </a:solidFill>
              </a:rPr>
              <a:t>My mum’s name is Natasha.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solidFill>
                  <a:srgbClr val="002060"/>
                </a:solidFill>
              </a:rPr>
              <a:t>She is 42.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solidFill>
                  <a:srgbClr val="002060"/>
                </a:solidFill>
              </a:rPr>
              <a:t>She is very kind, </a:t>
            </a:r>
            <a:r>
              <a:rPr lang="ru-RU" b="1" dirty="0" smtClean="0">
                <a:solidFill>
                  <a:srgbClr val="002060"/>
                </a:solidFill>
              </a:rPr>
              <a:t>beautiful</a:t>
            </a:r>
            <a:r>
              <a:rPr lang="en-US" b="1" dirty="0" smtClean="0">
                <a:solidFill>
                  <a:srgbClr val="002060"/>
                </a:solidFill>
              </a:rPr>
              <a:t> and funny.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solidFill>
                  <a:srgbClr val="002060"/>
                </a:solidFill>
              </a:rPr>
              <a:t>She is a </a:t>
            </a:r>
            <a:r>
              <a:rPr lang="ru-RU" b="1" dirty="0" smtClean="0">
                <a:solidFill>
                  <a:srgbClr val="002060"/>
                </a:solidFill>
              </a:rPr>
              <a:t>housewife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She always helps me</a:t>
            </a:r>
            <a:r>
              <a:rPr lang="en-US" b="1" dirty="0" smtClean="0">
                <a:solidFill>
                  <a:srgbClr val="002060"/>
                </a:solidFill>
              </a:rPr>
              <a:t> because she loves me))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79879" name="Picture 7" descr="BKDC149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43388" y="1889125"/>
            <a:ext cx="4845050" cy="3700463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7D016-0B19-4FE5-AB6B-498B9AC66E3E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8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9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7" name="Rectangle 7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9963" y="280988"/>
            <a:ext cx="7283450" cy="1266825"/>
          </a:xfrm>
        </p:spPr>
      </p:pic>
      <p:pic>
        <p:nvPicPr>
          <p:cNvPr id="81930" name="Picture 10" descr="BKDC152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10000"/>
          </a:blip>
          <a:srcRect/>
          <a:stretch>
            <a:fillRect/>
          </a:stretch>
        </p:blipFill>
        <p:spPr>
          <a:xfrm>
            <a:off x="457200" y="1600200"/>
            <a:ext cx="4038600" cy="3200400"/>
          </a:xfrm>
          <a:ln w="28575">
            <a:solidFill>
              <a:schemeClr val="accent1"/>
            </a:solidFill>
          </a:ln>
        </p:spPr>
      </p:pic>
      <p:sp>
        <p:nvSpPr>
          <p:cNvPr id="81929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1628775"/>
            <a:ext cx="4038600" cy="4114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rgbClr val="002060"/>
                </a:solidFill>
              </a:rPr>
              <a:t>My dad’s name is Ivan.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rgbClr val="002060"/>
                </a:solidFill>
              </a:rPr>
              <a:t>He is 52.</a:t>
            </a:r>
            <a:endParaRPr lang="ru-RU" dirty="0" smtClean="0">
              <a:solidFill>
                <a:srgbClr val="002060"/>
              </a:solidFill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rgbClr val="002060"/>
                </a:solidFill>
              </a:rPr>
              <a:t>He is </a:t>
            </a:r>
            <a:r>
              <a:rPr lang="ru-RU" dirty="0" smtClean="0">
                <a:solidFill>
                  <a:srgbClr val="002060"/>
                </a:solidFill>
              </a:rPr>
              <a:t>hardworking</a:t>
            </a:r>
            <a:r>
              <a:rPr lang="en-US" dirty="0" smtClean="0">
                <a:solidFill>
                  <a:srgbClr val="002060"/>
                </a:solidFill>
              </a:rPr>
              <a:t>,</a:t>
            </a:r>
            <a:r>
              <a:rPr lang="ru-RU" dirty="0" smtClean="0">
                <a:solidFill>
                  <a:srgbClr val="002060"/>
                </a:solidFill>
              </a:rPr>
              <a:t> brave</a:t>
            </a:r>
            <a:r>
              <a:rPr lang="en-US" dirty="0" smtClean="0">
                <a:solidFill>
                  <a:srgbClr val="002060"/>
                </a:solidFill>
              </a:rPr>
              <a:t>,</a:t>
            </a:r>
            <a:r>
              <a:rPr lang="ru-RU" dirty="0" smtClean="0">
                <a:solidFill>
                  <a:srgbClr val="002060"/>
                </a:solidFill>
              </a:rPr>
              <a:t> intelligent </a:t>
            </a:r>
            <a:r>
              <a:rPr lang="en-US" dirty="0" smtClean="0">
                <a:solidFill>
                  <a:srgbClr val="002060"/>
                </a:solidFill>
              </a:rPr>
              <a:t>and </a:t>
            </a:r>
            <a:r>
              <a:rPr lang="ru-RU" dirty="0" smtClean="0">
                <a:solidFill>
                  <a:srgbClr val="002060"/>
                </a:solidFill>
              </a:rPr>
              <a:t>caring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rgbClr val="002060"/>
                </a:solidFill>
              </a:rPr>
              <a:t>He likes hockey, basketball and swimming.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8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AE871-D32D-4D9A-84FE-9C56C5B4D668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19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19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9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9" name="Picture 9" descr="BKDC08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981200"/>
            <a:ext cx="4191000" cy="3200400"/>
          </a:xfrm>
          <a:ln w="28575">
            <a:solidFill>
              <a:schemeClr val="accent1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748EE-EF62-4A9B-8D30-B0BC94EEDAC7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4572000" y="1371600"/>
            <a:ext cx="4321175" cy="44942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002060"/>
                </a:solidFill>
                <a:latin typeface="Candara" pitchFamily="34" charset="0"/>
              </a:rPr>
              <a:t>I like my Dad.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002060"/>
                </a:solidFill>
                <a:latin typeface="Candara" pitchFamily="34" charset="0"/>
              </a:rPr>
              <a:t> We </a:t>
            </a:r>
            <a:r>
              <a:rPr lang="en-US" sz="4400" dirty="0">
                <a:solidFill>
                  <a:srgbClr val="002060"/>
                </a:solidFill>
                <a:latin typeface="Candara" pitchFamily="34" charset="0"/>
              </a:rPr>
              <a:t>often play football, ice-skate, watch TV and swim </a:t>
            </a:r>
            <a:r>
              <a:rPr lang="ru-RU" sz="4400" dirty="0">
                <a:solidFill>
                  <a:srgbClr val="002060"/>
                </a:solidFill>
                <a:latin typeface="Candara" pitchFamily="34" charset="0"/>
              </a:rPr>
              <a:t>together</a:t>
            </a:r>
            <a:r>
              <a:rPr lang="en-US" sz="4400" dirty="0">
                <a:solidFill>
                  <a:srgbClr val="002060"/>
                </a:solidFill>
                <a:latin typeface="Candara" pitchFamily="34" charset="0"/>
              </a:rPr>
              <a:t>.</a:t>
            </a:r>
            <a:endParaRPr lang="ru-RU" sz="4400" dirty="0">
              <a:solidFill>
                <a:srgbClr val="002060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Rectangle 4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5163" y="280988"/>
            <a:ext cx="8277225" cy="1193800"/>
          </a:xfrm>
        </p:spPr>
      </p:pic>
      <p:sp>
        <p:nvSpPr>
          <p:cNvPr id="849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00200"/>
            <a:ext cx="4038600" cy="46482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Her name is Julia.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She was born 18 years ago.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She is  a second-year student at MIIT.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Swimming and running are her hobbies.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sz="2800" dirty="0" smtClean="0">
              <a:solidFill>
                <a:srgbClr val="F77509"/>
              </a:solidFill>
            </a:endParaRPr>
          </a:p>
        </p:txBody>
      </p:sp>
      <p:pic>
        <p:nvPicPr>
          <p:cNvPr id="84999" name="Picture 7" descr="BKDC15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2209800"/>
            <a:ext cx="3962400" cy="3370263"/>
          </a:xfrm>
          <a:ln w="28575">
            <a:solidFill>
              <a:srgbClr val="000000"/>
            </a:solidFill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9C3BE0-A043-47A5-A7F9-468A9A7F49C3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9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499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499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4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4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4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4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4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7" name="Picture 9" descr="BKDC095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91200" y="1600200"/>
            <a:ext cx="1487488" cy="1981200"/>
          </a:xfrm>
          <a:ln w="28575">
            <a:solidFill>
              <a:srgbClr val="000000"/>
            </a:solidFill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4572A-382F-4B7B-9017-017AA1EA6160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685800" y="2133600"/>
            <a:ext cx="3600450" cy="3108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My Mom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and  my sister run the house,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 do shopping and like talking together.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6084" name="Picture 2" descr="C:\Users\Домашний\Downloads\смайлики\t410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8580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3" descr="C:\Users\Домашний\Downloads\смайлики\i (2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4572000"/>
            <a:ext cx="9620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435975" cy="41148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dirty="0" smtClean="0">
                <a:solidFill>
                  <a:srgbClr val="002060"/>
                </a:solidFill>
              </a:rPr>
              <a:t>My family is friendly.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dirty="0" smtClean="0">
                <a:solidFill>
                  <a:srgbClr val="002060"/>
                </a:solidFill>
              </a:rPr>
              <a:t>We spend a lot of time together.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dirty="0" smtClean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400" dirty="0" smtClean="0">
                <a:solidFill>
                  <a:srgbClr val="002060"/>
                </a:solidFill>
              </a:rPr>
              <a:t>I like my family and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400" dirty="0" smtClean="0">
                <a:solidFill>
                  <a:srgbClr val="002060"/>
                </a:solidFill>
              </a:rPr>
              <a:t>they love me to)))</a:t>
            </a:r>
            <a:endParaRPr lang="ru-RU" sz="4400" dirty="0" smtClean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27779-9C2E-49B9-A961-78F8B9FAB29A}" type="slidenum">
              <a:rPr lang="ru-RU"/>
              <a:pPr>
                <a:defRPr/>
              </a:pPr>
              <a:t>29</a:t>
            </a:fld>
            <a:endParaRPr lang="ru-RU"/>
          </a:p>
        </p:txBody>
      </p:sp>
      <p:pic>
        <p:nvPicPr>
          <p:cNvPr id="47107" name="Picture 2" descr="C:\Users\Домашний\Downloads\смайлики\t0916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533400"/>
            <a:ext cx="12096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11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213" y="665163"/>
            <a:ext cx="8864600" cy="143192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624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600" b="1" dirty="0" smtClean="0">
                <a:solidFill>
                  <a:srgbClr val="002060"/>
                </a:solidFill>
              </a:rPr>
              <a:t>                              Today is Monday.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600" b="1" dirty="0" smtClean="0">
                <a:solidFill>
                  <a:srgbClr val="002060"/>
                </a:solidFill>
              </a:rPr>
              <a:t>                        Class work.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600" b="1" dirty="0" smtClean="0">
                <a:solidFill>
                  <a:srgbClr val="002060"/>
                </a:solidFill>
              </a:rPr>
              <a:t> The theme of the lesson is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600" b="1" dirty="0" smtClean="0">
                <a:solidFill>
                  <a:srgbClr val="002060"/>
                </a:solidFill>
              </a:rPr>
              <a:t>         “My Family”.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67C6E-4A11-4C9A-BBDC-90725A684192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1033" name="Picture 9" descr="C:\Users\Домашний\Downloads\смайлики\i (35)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6324600" y="3962400"/>
            <a:ext cx="2190750" cy="2133600"/>
          </a:xfrm>
          <a:prstGeom prst="rect">
            <a:avLst/>
          </a:prstGeom>
          <a:noFill/>
          <a:ln w="9525">
            <a:solidFill>
              <a:srgbClr val="DE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Rectangle 2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963" y="890588"/>
            <a:ext cx="8850312" cy="57658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75DEC1-8306-4BA5-AEE8-E8A3E358233E}" type="slidenum">
              <a:rPr lang="ru-RU"/>
              <a:pPr>
                <a:defRPr/>
              </a:pPr>
              <a:t>30</a:t>
            </a:fld>
            <a:endParaRPr lang="ru-RU"/>
          </a:p>
        </p:txBody>
      </p:sp>
      <p:pic>
        <p:nvPicPr>
          <p:cNvPr id="48131" name="Picture 6" descr="DSCF28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0"/>
            <a:ext cx="2743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SCF28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38200"/>
            <a:ext cx="312420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211638" y="762000"/>
            <a:ext cx="4537075" cy="5170488"/>
          </a:xfrm>
          <a:prstGeom prst="rect">
            <a:avLst/>
          </a:prstGeom>
          <a:solidFill>
            <a:srgbClr val="C9F9FB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chemeClr val="hlink"/>
              </a:solidFill>
              <a:latin typeface="Rockwell"/>
            </a:endParaRPr>
          </a:p>
          <a:p>
            <a:pPr>
              <a:spcBef>
                <a:spcPct val="50000"/>
              </a:spcBef>
            </a:pPr>
            <a:r>
              <a:rPr lang="en-US" sz="3600">
                <a:solidFill>
                  <a:srgbClr val="002060"/>
                </a:solidFill>
                <a:latin typeface="Rockwell"/>
              </a:rPr>
              <a:t>My name is Alex. My surname is Trushkevich. I am eleven. I’m a pupil. My family is not very big. I have got a mother, a father and a brother.</a:t>
            </a:r>
            <a:endParaRPr lang="ru-RU" sz="360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0FDEEB-8C04-4149-9CDD-9FA859F1E106}" type="slidenum">
              <a:rPr lang="ru-RU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914400"/>
            <a:ext cx="3943350" cy="4343400"/>
          </a:xfrm>
          <a:solidFill>
            <a:srgbClr val="C9F9FB"/>
          </a:solidFill>
          <a:ln>
            <a:solidFill>
              <a:srgbClr val="C00000"/>
            </a:solidFill>
          </a:ln>
        </p:spPr>
        <p:txBody>
          <a:bodyPr>
            <a:normAutofit fontScale="850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400" dirty="0" smtClean="0">
                <a:solidFill>
                  <a:srgbClr val="C00000"/>
                </a:solidFill>
              </a:rPr>
              <a:t>This is my mother.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400" dirty="0" smtClean="0">
                <a:solidFill>
                  <a:srgbClr val="C00000"/>
                </a:solidFill>
              </a:rPr>
              <a:t>My </a:t>
            </a:r>
            <a:r>
              <a:rPr lang="en-US" sz="4400" dirty="0">
                <a:solidFill>
                  <a:srgbClr val="C00000"/>
                </a:solidFill>
              </a:rPr>
              <a:t>mother’s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400" dirty="0">
                <a:solidFill>
                  <a:srgbClr val="C00000"/>
                </a:solidFill>
              </a:rPr>
              <a:t>name is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400" dirty="0" err="1">
                <a:solidFill>
                  <a:srgbClr val="C00000"/>
                </a:solidFill>
              </a:rPr>
              <a:t>Valentina</a:t>
            </a:r>
            <a:r>
              <a:rPr lang="en-US" sz="4400" dirty="0">
                <a:solidFill>
                  <a:srgbClr val="C00000"/>
                </a:solidFill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400" dirty="0">
                <a:solidFill>
                  <a:srgbClr val="C00000"/>
                </a:solidFill>
              </a:rPr>
              <a:t>She is thirty </a:t>
            </a:r>
            <a:r>
              <a:rPr lang="en-US" sz="4400" dirty="0" smtClean="0">
                <a:solidFill>
                  <a:srgbClr val="C00000"/>
                </a:solidFill>
              </a:rPr>
              <a:t>–five</a:t>
            </a:r>
            <a:endParaRPr lang="en-US" sz="4400" dirty="0">
              <a:solidFill>
                <a:srgbClr val="C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400" dirty="0" smtClean="0">
                <a:solidFill>
                  <a:srgbClr val="C00000"/>
                </a:solidFill>
              </a:rPr>
              <a:t>She is very kind.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FBAD2-76DC-440F-84FD-143FBDF3B7EB}" type="slidenum">
              <a:rPr lang="ru-RU"/>
              <a:pPr>
                <a:defRPr/>
              </a:pPr>
              <a:t>32</a:t>
            </a:fld>
            <a:endParaRPr lang="ru-RU"/>
          </a:p>
        </p:txBody>
      </p:sp>
      <p:pic>
        <p:nvPicPr>
          <p:cNvPr id="50179" name="Picture 4" descr="DSCF13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25200" y="-8343900"/>
            <a:ext cx="104648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7" descr="1DSCF26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38200"/>
            <a:ext cx="3733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648200" y="914400"/>
            <a:ext cx="4325938" cy="3886200"/>
          </a:xfrm>
          <a:solidFill>
            <a:schemeClr val="bg2">
              <a:lumMod val="50000"/>
            </a:schemeClr>
          </a:solidFill>
          <a:ln>
            <a:solidFill>
              <a:srgbClr val="006600"/>
            </a:solidFill>
          </a:ln>
        </p:spPr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36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This is my Dad.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His name is Alexander.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He is thirty- five.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He is an officer.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 love my father very much.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5E30A-73CC-4714-8C2C-2BD73B7D47F8}" type="slidenum">
              <a:rPr lang="ru-RU"/>
              <a:pPr>
                <a:defRPr/>
              </a:pPr>
              <a:t>33</a:t>
            </a:fld>
            <a:endParaRPr lang="ru-RU"/>
          </a:p>
        </p:txBody>
      </p:sp>
      <p:pic>
        <p:nvPicPr>
          <p:cNvPr id="51203" name="Picture 5" descr="DSCF26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134600" y="-10134600"/>
            <a:ext cx="89154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8" descr="1DSCF2692"/>
          <p:cNvPicPr>
            <a:picLocks noChangeAspect="1" noChangeArrowheads="1"/>
          </p:cNvPicPr>
          <p:nvPr/>
        </p:nvPicPr>
        <p:blipFill>
          <a:blip r:embed="rId3"/>
          <a:srcRect l="12740" t="-1920" r="11485"/>
          <a:stretch>
            <a:fillRect/>
          </a:stretch>
        </p:blipFill>
        <p:spPr bwMode="auto">
          <a:xfrm>
            <a:off x="228600" y="762000"/>
            <a:ext cx="4114800" cy="39624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allAtOnce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140200" y="1341438"/>
            <a:ext cx="4546600" cy="4297362"/>
          </a:xfr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u="sng" dirty="0" smtClean="0">
                <a:solidFill>
                  <a:schemeClr val="tx1"/>
                </a:solidFill>
              </a:rPr>
              <a:t>This is my brother.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My </a:t>
            </a:r>
            <a:r>
              <a:rPr lang="en-US" b="1" dirty="0">
                <a:solidFill>
                  <a:schemeClr val="tx1"/>
                </a:solidFill>
              </a:rPr>
              <a:t>brother’s name 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Maxim. </a:t>
            </a:r>
            <a:endParaRPr lang="en-US" b="1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I </a:t>
            </a:r>
            <a:r>
              <a:rPr lang="en-US" b="1" dirty="0">
                <a:solidFill>
                  <a:schemeClr val="tx1"/>
                </a:solidFill>
              </a:rPr>
              <a:t>call him Max. </a:t>
            </a:r>
            <a:r>
              <a:rPr lang="en-US" b="1" dirty="0" smtClean="0">
                <a:solidFill>
                  <a:schemeClr val="tx1"/>
                </a:solidFill>
              </a:rPr>
              <a:t>He is funny.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He is five, almost six.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He likes to play computer games.</a:t>
            </a:r>
            <a:endParaRPr lang="ru-RU" b="1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b="1" dirty="0">
              <a:solidFill>
                <a:srgbClr val="C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210E3-7568-4305-9AB7-3501F64A3ED3}" type="slidenum">
              <a:rPr lang="ru-RU"/>
              <a:pPr>
                <a:defRPr/>
              </a:pPr>
              <a:t>34</a:t>
            </a:fld>
            <a:endParaRPr lang="ru-RU"/>
          </a:p>
        </p:txBody>
      </p:sp>
      <p:pic>
        <p:nvPicPr>
          <p:cNvPr id="52227" name="Picture 7" descr="DSCF27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2971800" cy="3692525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allAtOnce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762000"/>
            <a:ext cx="8077200" cy="38671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3600" dirty="0" smtClean="0">
                <a:solidFill>
                  <a:srgbClr val="7030A0"/>
                </a:solidFill>
              </a:rPr>
              <a:t>      </a:t>
            </a:r>
            <a:r>
              <a:rPr lang="en-US" sz="3600" b="1" dirty="0" smtClean="0">
                <a:solidFill>
                  <a:srgbClr val="C00000"/>
                </a:solidFill>
              </a:rPr>
              <a:t>My family is very friendly.                                   We </a:t>
            </a:r>
            <a:r>
              <a:rPr lang="en-US" sz="3600" b="1" dirty="0">
                <a:solidFill>
                  <a:srgbClr val="C00000"/>
                </a:solidFill>
              </a:rPr>
              <a:t>like to spend time together. 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</a:rPr>
              <a:t>      We </a:t>
            </a:r>
            <a:r>
              <a:rPr lang="en-US" sz="3600" b="1" dirty="0">
                <a:solidFill>
                  <a:srgbClr val="C00000"/>
                </a:solidFill>
              </a:rPr>
              <a:t>like to watch TV, to work and to play </a:t>
            </a:r>
            <a:r>
              <a:rPr lang="en-US" sz="3600" b="1" dirty="0" smtClean="0">
                <a:solidFill>
                  <a:srgbClr val="C00000"/>
                </a:solidFill>
              </a:rPr>
              <a:t>in the </a:t>
            </a:r>
            <a:r>
              <a:rPr lang="en-US" sz="3600" b="1" dirty="0">
                <a:solidFill>
                  <a:srgbClr val="C00000"/>
                </a:solidFill>
              </a:rPr>
              <a:t>country.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3600" b="1" dirty="0">
                <a:solidFill>
                  <a:srgbClr val="C00000"/>
                </a:solidFill>
              </a:rPr>
              <a:t>		I love my family very much.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74B28-67F1-4CE9-9FBD-1F84D355E2EC}" type="slidenum">
              <a:rPr lang="ru-RU"/>
              <a:pPr>
                <a:defRPr/>
              </a:pPr>
              <a:t>35</a:t>
            </a:fld>
            <a:endParaRPr lang="ru-RU"/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203575" y="4800600"/>
            <a:ext cx="3425825" cy="1524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THE END</a:t>
            </a:r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allAtOnce" animBg="1"/>
      <p:bldP spid="615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9900" y="354013"/>
            <a:ext cx="8362950" cy="157797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57400"/>
            <a:ext cx="8458200" cy="4419600"/>
          </a:xfr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/>
              <a:t>What is Kristina's mother’s name?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/>
              <a:t>Has she got a brother or a sister?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/>
              <a:t>What pets has she got?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/>
              <a:t>What is Nikita’s Dad’s name?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/>
              <a:t>What does he like to do with his father?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/>
              <a:t>How old is his mother?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/>
              <a:t>What is his sister’s name?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/>
              <a:t>What is Alex’s mother’s name?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/>
              <a:t>How old is his father?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/>
              <a:t>His brother is six, isn’t he?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8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8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8BDF5-F90D-425A-AAFC-3C16849A00A6}" type="slidenum">
              <a:rPr lang="ru-RU"/>
              <a:pPr>
                <a:defRPr/>
              </a:pPr>
              <a:t>36</a:t>
            </a:fld>
            <a:endParaRPr lang="ru-RU"/>
          </a:p>
        </p:txBody>
      </p:sp>
      <p:pic>
        <p:nvPicPr>
          <p:cNvPr id="54276" name="Picture 4" descr="C:\Users\Домашний\Downloads\смайлики\t091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5029200"/>
            <a:ext cx="11049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850" y="731838"/>
            <a:ext cx="8429625" cy="5314950"/>
          </a:xfrm>
        </p:spPr>
      </p:pic>
      <p:pic>
        <p:nvPicPr>
          <p:cNvPr id="55298" name="Picture 2" descr="C:\Users\Домашний\Downloads\смайлики\t0911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014788" y="3579813"/>
            <a:ext cx="1114425" cy="65722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5E5ED-201A-420F-9B53-74F81368AECE}" type="slidenum">
              <a:rPr lang="ru-RU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" y="506413"/>
            <a:ext cx="7905750" cy="127317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244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u="sng" dirty="0" smtClean="0">
                <a:solidFill>
                  <a:srgbClr val="C00000"/>
                </a:solidFill>
              </a:rPr>
              <a:t>2.  Warming up. The poem: Good Rules.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rgbClr val="7030A0"/>
                </a:solidFill>
              </a:rPr>
              <a:t>  My sisters and brothers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rgbClr val="7030A0"/>
                </a:solidFill>
              </a:rPr>
              <a:t>  All go to school.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rgbClr val="7030A0"/>
                </a:solidFill>
              </a:rPr>
              <a:t>  We help one another.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rgbClr val="7030A0"/>
                </a:solidFill>
              </a:rPr>
              <a:t>  It is a good rule.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rgbClr val="7030A0"/>
                </a:solidFill>
              </a:rPr>
              <a:t>  We help our mother,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rgbClr val="7030A0"/>
                </a:solidFill>
              </a:rPr>
              <a:t>  When she washes or cooks,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rgbClr val="7030A0"/>
                </a:solidFill>
              </a:rPr>
              <a:t>  Together with father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rgbClr val="7030A0"/>
                </a:solidFill>
              </a:rPr>
              <a:t>  We like to read books.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B2B6DD5B-D634-428E-968A-D5C9DBC54EE2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20484" name="Picture 3" descr="C:\Users\Домашний\Downloads\смайлики\t091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048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5" y="225425"/>
            <a:ext cx="8601075" cy="1274763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C00000"/>
                </a:solidFill>
              </a:rPr>
              <a:t>My Mum’s father is my ……….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C00000"/>
                </a:solidFill>
              </a:rPr>
              <a:t>My Dad’s mother is my  ………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C00000"/>
                </a:solidFill>
              </a:rPr>
              <a:t>My Mum’s brother is my ………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C00000"/>
                </a:solidFill>
              </a:rPr>
              <a:t>My Dad’s sister is my ………..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C00000"/>
                </a:solidFill>
              </a:rPr>
              <a:t>My brother’s mother is my ……..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C00000"/>
                </a:solidFill>
              </a:rPr>
              <a:t>My granny’s son is my ……….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C00000"/>
                </a:solidFill>
              </a:rPr>
              <a:t>My Mum’s son is my ………..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C00000"/>
                </a:solidFill>
              </a:rPr>
              <a:t>My Dad’s daughter is my …….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001000" y="6400800"/>
            <a:ext cx="762000" cy="365125"/>
          </a:xfrm>
        </p:spPr>
        <p:txBody>
          <a:bodyPr>
            <a:normAutofit/>
          </a:bodyPr>
          <a:lstStyle/>
          <a:p>
            <a:pPr>
              <a:defRPr/>
            </a:pPr>
            <a:fld id="{91CDA9F8-F6FF-4550-A483-58BED40DA790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21508" name="Picture 3" descr="C:\Users\Домашний\Downloads\смайлики\t0916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800600"/>
            <a:ext cx="27432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350" y="188913"/>
            <a:ext cx="8712200" cy="2212975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362200"/>
            <a:ext cx="2743200" cy="43434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indent="-342900" algn="l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A teacher</a:t>
            </a:r>
          </a:p>
          <a:p>
            <a:pPr marL="342900" indent="-342900" algn="l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A driver</a:t>
            </a:r>
          </a:p>
          <a:p>
            <a:pPr marL="342900" indent="-342900" algn="l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A manager</a:t>
            </a:r>
          </a:p>
          <a:p>
            <a:pPr marL="342900" indent="-342900" algn="l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A cosmonaut </a:t>
            </a:r>
          </a:p>
          <a:p>
            <a:pPr marL="342900" indent="-342900" algn="l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A cook</a:t>
            </a:r>
          </a:p>
          <a:p>
            <a:pPr marL="342900" indent="-342900" algn="l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A singer</a:t>
            </a:r>
          </a:p>
          <a:p>
            <a:pPr marL="342900" indent="-342900" algn="l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An officer</a:t>
            </a:r>
          </a:p>
          <a:p>
            <a:pPr marL="342900" indent="-342900" algn="l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A famer</a:t>
            </a:r>
          </a:p>
          <a:p>
            <a:pPr marL="342900" indent="-342900" algn="l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A dentist</a:t>
            </a:r>
          </a:p>
          <a:p>
            <a:pPr marL="342900" indent="-342900" algn="l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An actor</a:t>
            </a:r>
          </a:p>
          <a:p>
            <a:pPr marL="342900" indent="-342900" algn="l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A doctor</a:t>
            </a:r>
          </a:p>
          <a:p>
            <a:pPr marL="342900" indent="-342900" algn="l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A cleaner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Домашний\Downloads\смайлики\i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315075" y="2382838"/>
            <a:ext cx="1055688" cy="1049337"/>
          </a:xfrm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020AFAF-3F20-4FA8-BF8F-DDC104555477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22533" name="Picture 4" descr="C:\Users\Домашний\Downloads\смайлики\i (1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3810000"/>
            <a:ext cx="785813" cy="1066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3" name="Picture 5" descr="C:\Users\Домашний\Downloads\смайлики\i (9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6475" y="3700463"/>
            <a:ext cx="1150938" cy="931862"/>
          </a:xfrm>
          <a:prstGeom prst="rect">
            <a:avLst/>
          </a:prstGeom>
          <a:noFill/>
        </p:spPr>
      </p:pic>
      <p:pic>
        <p:nvPicPr>
          <p:cNvPr id="22535" name="Picture 6" descr="C:\Users\Домашний\Downloads\смайлики\i (18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3581400"/>
            <a:ext cx="781050" cy="11715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5" name="Picture 7" descr="C:\Users\Домашний\Downloads\смайлики\i (10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2514600"/>
            <a:ext cx="1219200" cy="914400"/>
          </a:xfrm>
          <a:prstGeom prst="rect">
            <a:avLst/>
          </a:prstGeom>
          <a:noFill/>
          <a:ln w="9525">
            <a:solidFill>
              <a:srgbClr val="676451"/>
            </a:solidFill>
            <a:miter lim="800000"/>
            <a:headEnd/>
            <a:tailEnd/>
          </a:ln>
        </p:spPr>
      </p:pic>
      <p:pic>
        <p:nvPicPr>
          <p:cNvPr id="2056" name="Picture 8" descr="C:\Users\Домашний\Downloads\смайлики\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3163" y="2414588"/>
            <a:ext cx="1023937" cy="1035050"/>
          </a:xfrm>
          <a:prstGeom prst="rect">
            <a:avLst/>
          </a:prstGeom>
          <a:noFill/>
        </p:spPr>
      </p:pic>
      <p:pic>
        <p:nvPicPr>
          <p:cNvPr id="2057" name="Picture 9" descr="C:\Users\Домашний\Downloads\смайлики\i (17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43800" y="2438400"/>
            <a:ext cx="1333500" cy="11033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</p:pic>
      <p:pic>
        <p:nvPicPr>
          <p:cNvPr id="1030" name="Picture 6" descr="C:\Users\Домашний\Downloads\смайлики\i (6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53000" y="4800600"/>
            <a:ext cx="977900" cy="129540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1026" name="Picture 2" descr="C:\Users\Домашний\Downloads\смайлики\i (1)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67600" y="5105400"/>
            <a:ext cx="1352550" cy="1066800"/>
          </a:xfrm>
          <a:prstGeom prst="rect">
            <a:avLst/>
          </a:prstGeom>
          <a:noFill/>
          <a:ln>
            <a:solidFill>
              <a:schemeClr val="tx2">
                <a:lumMod val="25000"/>
              </a:schemeClr>
            </a:solidFill>
          </a:ln>
        </p:spPr>
      </p:pic>
      <p:pic>
        <p:nvPicPr>
          <p:cNvPr id="22541" name="Picture 3" descr="C:\Users\Домашний\Downloads\смайлики\i (7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72200" y="5029200"/>
            <a:ext cx="766763" cy="1143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8" name="Picture 4" descr="C:\Users\Домашний\Downloads\смайлики\i (3)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60763" y="5084763"/>
            <a:ext cx="1273175" cy="968375"/>
          </a:xfrm>
          <a:prstGeom prst="rect">
            <a:avLst/>
          </a:prstGeom>
          <a:noFill/>
        </p:spPr>
      </p:pic>
      <p:pic>
        <p:nvPicPr>
          <p:cNvPr id="22543" name="Picture 5" descr="C:\Users\Домашний\Downloads\смайлики\i (5)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324600" y="3657600"/>
            <a:ext cx="1371600" cy="1038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100" y="-6350"/>
            <a:ext cx="8291513" cy="2017713"/>
          </a:xfrm>
        </p:spPr>
      </p:pic>
      <p:pic>
        <p:nvPicPr>
          <p:cNvPr id="23554" name="Picture 2" descr="C:\Users\Домашний\Downloads\смайлики\i (2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362200"/>
            <a:ext cx="1216025" cy="1600200"/>
          </a:xfrm>
          <a:ln>
            <a:solidFill>
              <a:srgbClr val="C00000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1B9F3-6DB3-41A3-B077-F43B079C61F6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23556" name="Picture 3" descr="C:\Users\Домашний\Downloads\смайлики\i (4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2133600"/>
            <a:ext cx="1333500" cy="1371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8" name="Picture 4" descr="C:\Users\Домашний\Downloads\смайлики\i (60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2209800"/>
            <a:ext cx="1390650" cy="93345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pic>
        <p:nvPicPr>
          <p:cNvPr id="1029" name="Picture 5" descr="C:\Users\Домашний\Downloads\смайлики\i (5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495800"/>
            <a:ext cx="1147763" cy="1651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pic>
        <p:nvPicPr>
          <p:cNvPr id="23559" name="Picture 6" descr="C:\Users\Домашний\Downloads\смайлики\i (5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2209800"/>
            <a:ext cx="11906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Users\Домашний\Downloads\смайлики\people3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6200" y="2209800"/>
            <a:ext cx="9652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23561" name="Picture 8" descr="C:\Users\Домашний\Downloads\смайлики\i (62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57400" y="3810000"/>
            <a:ext cx="1047750" cy="1304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33" name="Picture 9" descr="C:\Users\Домашний\Downloads\смайлики\people12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57600" y="3505200"/>
            <a:ext cx="762000" cy="11906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1034" name="Picture 10" descr="C:\Users\Домашний\Downloads\смайлики\people1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24400" y="3505200"/>
            <a:ext cx="1123950" cy="12573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035" name="Picture 11" descr="C:\Users\Домашний\Downloads\смайлики\people7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48600" y="3733800"/>
            <a:ext cx="895350" cy="771525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23565" name="Picture 12" descr="C:\Users\Домашний\Downloads\смайлики\i (69)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96000" y="3581400"/>
            <a:ext cx="1314450" cy="9810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3566" name="Picture 13" descr="C:\Users\Домашний\Downloads\смайлики\i (66)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828800" y="5334000"/>
            <a:ext cx="1133475" cy="11144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3567" name="Picture 14" descr="C:\Users\Домашний\Downloads\смайлики\i (85)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429000" y="4953000"/>
            <a:ext cx="885825" cy="13906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3568" name="Picture 15" descr="C:\Users\Домашний\Downloads\смайлики\i (81)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648200" y="5257800"/>
            <a:ext cx="1419225" cy="10572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3569" name="Picture 16" descr="C:\Users\Домашний\Downloads\смайлики\i (88)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324600" y="5410200"/>
            <a:ext cx="1352550" cy="9048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41" name="Picture 17" descr="C:\Users\Домашний\Downloads\смайлики\i (83)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543800" y="2209800"/>
            <a:ext cx="1225550" cy="914400"/>
          </a:xfrm>
          <a:prstGeom prst="rect">
            <a:avLst/>
          </a:prstGeom>
          <a:noFill/>
          <a:ln w="9525">
            <a:solidFill>
              <a:srgbClr val="C0BEAF"/>
            </a:solidFill>
            <a:miter lim="800000"/>
            <a:headEnd/>
            <a:tailEnd/>
          </a:ln>
        </p:spPr>
      </p:pic>
      <p:pic>
        <p:nvPicPr>
          <p:cNvPr id="1042" name="Picture 18" descr="C:\Users\Домашний\Downloads\смайлики\people10.gif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924800" y="5257800"/>
            <a:ext cx="828675" cy="1000125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82750" y="268288"/>
            <a:ext cx="6083300" cy="10604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52600" y="1219200"/>
            <a:ext cx="5943600" cy="1119188"/>
          </a:xfrm>
          <a:solidFill>
            <a:schemeClr val="accent3">
              <a:lumMod val="5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4000" dirty="0" err="1" smtClean="0">
                <a:solidFill>
                  <a:schemeClr val="tx1"/>
                </a:solidFill>
              </a:rPr>
              <a:t>Misha’s</a:t>
            </a:r>
            <a:r>
              <a:rPr lang="en-US" sz="4000" dirty="0" smtClean="0">
                <a:solidFill>
                  <a:schemeClr val="tx1"/>
                </a:solidFill>
              </a:rPr>
              <a:t> family.</a:t>
            </a:r>
            <a:endParaRPr lang="ru-RU" sz="4000" dirty="0">
              <a:solidFill>
                <a:schemeClr val="tx1"/>
              </a:solidFill>
            </a:endParaRPr>
          </a:p>
        </p:txBody>
      </p:sp>
      <p:grpSp>
        <p:nvGrpSpPr>
          <p:cNvPr id="3" name="Рисунок 2"/>
          <p:cNvGrpSpPr>
            <a:grpSpLocks noGrp="1"/>
          </p:cNvGrpSpPr>
          <p:nvPr/>
        </p:nvGrpSpPr>
        <p:grpSpPr bwMode="auto">
          <a:xfrm>
            <a:off x="1816100" y="2352675"/>
            <a:ext cx="5511800" cy="3457575"/>
            <a:chOff x="1144" y="1482"/>
            <a:chExt cx="3472" cy="2178"/>
          </a:xfrm>
        </p:grpSpPr>
        <p:pic>
          <p:nvPicPr>
            <p:cNvPr id="24579" name="Рисунок 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44" y="1482"/>
              <a:ext cx="3472" cy="2178"/>
            </a:xfrm>
            <a:prstGeom prst="rect">
              <a:avLst/>
            </a:prstGeom>
            <a:noFill/>
          </p:spPr>
        </p:pic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1224" y="1560"/>
              <a:ext cx="3312" cy="2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A4801A-65C6-49E3-A2A9-D1AA80E1FB9F}" type="slidenum">
              <a:rPr lang="ru-RU"/>
              <a:pPr>
                <a:defRPr/>
              </a:pPr>
              <a:t>8</a:t>
            </a:fld>
            <a:endParaRPr lang="ru-RU"/>
          </a:p>
        </p:txBody>
      </p:sp>
      <p:grpSp>
        <p:nvGrpSpPr>
          <p:cNvPr id="5" name="Рисунок 2"/>
          <p:cNvGrpSpPr>
            <a:grpSpLocks/>
          </p:cNvGrpSpPr>
          <p:nvPr/>
        </p:nvGrpSpPr>
        <p:grpSpPr bwMode="auto">
          <a:xfrm>
            <a:off x="1841500" y="2474913"/>
            <a:ext cx="6096000" cy="4395787"/>
            <a:chOff x="1160" y="1559"/>
            <a:chExt cx="3840" cy="2769"/>
          </a:xfrm>
        </p:grpSpPr>
        <p:pic>
          <p:nvPicPr>
            <p:cNvPr id="24583" name="Рисунок 2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60" y="1559"/>
              <a:ext cx="3840" cy="2769"/>
            </a:xfrm>
            <a:prstGeom prst="rect">
              <a:avLst/>
            </a:prstGeom>
            <a:noFill/>
          </p:spPr>
        </p:pic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1200" y="1584"/>
              <a:ext cx="3552" cy="2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4586" name="Picture 2" descr="C:\Users\Домашний\Downloads\смайлики\t0911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29718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100 - Unit 2, Lesson 2, Exercise 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029200" y="3429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0 - Unit 2, Lesson 2, Exercise 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5029200" y="32766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56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056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414338"/>
            <a:ext cx="7851775" cy="1225550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33600"/>
            <a:ext cx="8382000" cy="37338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solidFill>
                  <a:srgbClr val="002060"/>
                </a:solidFill>
              </a:rPr>
              <a:t>1. How old is </a:t>
            </a:r>
            <a:r>
              <a:rPr lang="en-US" b="1" dirty="0" err="1" smtClean="0">
                <a:solidFill>
                  <a:srgbClr val="002060"/>
                </a:solidFill>
              </a:rPr>
              <a:t>Misha</a:t>
            </a:r>
            <a:r>
              <a:rPr lang="en-US" b="1" dirty="0" smtClean="0">
                <a:solidFill>
                  <a:srgbClr val="002060"/>
                </a:solidFill>
              </a:rPr>
              <a:t>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solidFill>
                  <a:srgbClr val="002060"/>
                </a:solidFill>
              </a:rPr>
              <a:t>2. What is his mother’s name?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solidFill>
                  <a:srgbClr val="002060"/>
                </a:solidFill>
              </a:rPr>
              <a:t>3. What is his sister’s name?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solidFill>
                  <a:srgbClr val="002060"/>
                </a:solidFill>
              </a:rPr>
              <a:t>4. What is his father’s name?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solidFill>
                  <a:srgbClr val="002060"/>
                </a:solidFill>
              </a:rPr>
              <a:t>5. Who is </a:t>
            </a:r>
            <a:r>
              <a:rPr lang="en-US" b="1" dirty="0" err="1" smtClean="0">
                <a:solidFill>
                  <a:srgbClr val="002060"/>
                </a:solidFill>
              </a:rPr>
              <a:t>Pafnutiy</a:t>
            </a:r>
            <a:r>
              <a:rPr lang="en-US" b="1" dirty="0" smtClean="0">
                <a:solidFill>
                  <a:srgbClr val="002060"/>
                </a:solidFill>
              </a:rPr>
              <a:t>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BC7C757E-24C2-464D-B97A-BEAEB98D80FD}" type="slidenum">
              <a:rPr lang="ru-RU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1374</TotalTime>
  <Words>942</Words>
  <Application>Microsoft Office PowerPoint</Application>
  <PresentationFormat>Экран (4:3)</PresentationFormat>
  <Paragraphs>272</Paragraphs>
  <Slides>37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37</vt:i4>
      </vt:variant>
    </vt:vector>
  </HeadingPairs>
  <TitlesOfParts>
    <vt:vector size="59" baseType="lpstr">
      <vt:lpstr>Cambria</vt:lpstr>
      <vt:lpstr>Arial</vt:lpstr>
      <vt:lpstr>Wingdings 2</vt:lpstr>
      <vt:lpstr>Calibri</vt:lpstr>
      <vt:lpstr>Rockwell</vt:lpstr>
      <vt:lpstr>方正姚体</vt:lpstr>
      <vt:lpstr>Batang</vt:lpstr>
      <vt:lpstr>Wingdings</vt:lpstr>
      <vt:lpstr>Garamond</vt:lpstr>
      <vt:lpstr>Candara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«Семья»</dc:title>
  <dc:creator>Домашний</dc:creator>
  <cp:lastModifiedBy>User</cp:lastModifiedBy>
  <cp:revision>70</cp:revision>
  <dcterms:created xsi:type="dcterms:W3CDTF">2010-10-02T16:46:22Z</dcterms:created>
  <dcterms:modified xsi:type="dcterms:W3CDTF">2012-01-08T12:09:33Z</dcterms:modified>
</cp:coreProperties>
</file>