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30.10.2011</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30.10.2011</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30.10.2011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30.10.2011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30.10.2011</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30.10.2011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30.10.2011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30.10.2011</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30.10.2011</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30.10.2011</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571472" y="2214554"/>
            <a:ext cx="8420128" cy="4214842"/>
          </a:xfrm>
        </p:spPr>
        <p:txBody>
          <a:bodyPr>
            <a:noAutofit/>
          </a:bodyPr>
          <a:lstStyle/>
          <a:p>
            <a:pPr>
              <a:buNone/>
            </a:pPr>
            <a:r>
              <a:rPr lang="en-US" sz="2000" dirty="0" smtClean="0">
                <a:solidFill>
                  <a:srgbClr val="FFC000"/>
                </a:solidFill>
                <a:latin typeface="Times New Roman" pitchFamily="18" charset="0"/>
                <a:cs typeface="Times New Roman" pitchFamily="18" charset="0"/>
              </a:rPr>
              <a:t>Teacher: Shplatova M. E.                                </a:t>
            </a:r>
            <a:r>
              <a:rPr lang="ru-RU" sz="2000" dirty="0" smtClean="0">
                <a:solidFill>
                  <a:srgbClr val="FFC000"/>
                </a:solidFill>
                <a:latin typeface="Times New Roman" pitchFamily="18" charset="0"/>
                <a:cs typeface="Times New Roman" pitchFamily="18" charset="0"/>
              </a:rPr>
              <a:t> </a:t>
            </a:r>
            <a:r>
              <a:rPr lang="en-US" sz="2000" dirty="0" smtClean="0">
                <a:solidFill>
                  <a:srgbClr val="FFC000"/>
                </a:solidFill>
                <a:latin typeface="Times New Roman" pitchFamily="18" charset="0"/>
                <a:cs typeface="Times New Roman" pitchFamily="18" charset="0"/>
              </a:rPr>
              <a:t> Pupils:</a:t>
            </a:r>
          </a:p>
          <a:p>
            <a:pPr>
              <a:buNone/>
            </a:pPr>
            <a:r>
              <a:rPr lang="en-US" sz="2000" dirty="0" smtClean="0">
                <a:solidFill>
                  <a:srgbClr val="FFC000"/>
                </a:solidFill>
                <a:latin typeface="Times New Roman" pitchFamily="18" charset="0"/>
                <a:cs typeface="Times New Roman" pitchFamily="18" charset="0"/>
              </a:rPr>
              <a:t>                                                                                    </a:t>
            </a:r>
            <a:r>
              <a:rPr lang="ru-RU" sz="2000" dirty="0" smtClean="0">
                <a:solidFill>
                  <a:srgbClr val="FFC000"/>
                </a:solidFill>
                <a:latin typeface="Times New Roman" pitchFamily="18" charset="0"/>
                <a:cs typeface="Times New Roman" pitchFamily="18" charset="0"/>
              </a:rPr>
              <a:t>   </a:t>
            </a:r>
            <a:r>
              <a:rPr lang="en-US" sz="2000" dirty="0" smtClean="0">
                <a:solidFill>
                  <a:srgbClr val="FFC000"/>
                </a:solidFill>
                <a:latin typeface="Times New Roman" pitchFamily="18" charset="0"/>
                <a:cs typeface="Times New Roman" pitchFamily="18" charset="0"/>
              </a:rPr>
              <a:t> Morozov S.</a:t>
            </a:r>
          </a:p>
          <a:p>
            <a:pPr>
              <a:buNone/>
            </a:pPr>
            <a:r>
              <a:rPr lang="en-US" sz="2000" dirty="0" smtClean="0">
                <a:solidFill>
                  <a:srgbClr val="FFC000"/>
                </a:solidFill>
                <a:latin typeface="Times New Roman" pitchFamily="18" charset="0"/>
                <a:cs typeface="Times New Roman" pitchFamily="18" charset="0"/>
              </a:rPr>
              <a:t>                                                                                        Pesterev M.</a:t>
            </a:r>
          </a:p>
          <a:p>
            <a:pPr>
              <a:buNone/>
            </a:pPr>
            <a:r>
              <a:rPr lang="en-US" sz="2000" dirty="0" smtClean="0">
                <a:solidFill>
                  <a:srgbClr val="FFC000"/>
                </a:solidFill>
                <a:latin typeface="Times New Roman" pitchFamily="18" charset="0"/>
                <a:cs typeface="Times New Roman" pitchFamily="18" charset="0"/>
              </a:rPr>
              <a:t>                                                                          </a:t>
            </a:r>
            <a:r>
              <a:rPr lang="ru-RU" sz="2000" dirty="0" smtClean="0">
                <a:solidFill>
                  <a:srgbClr val="FFC000"/>
                </a:solidFill>
                <a:latin typeface="Times New Roman" pitchFamily="18" charset="0"/>
                <a:cs typeface="Times New Roman" pitchFamily="18" charset="0"/>
              </a:rPr>
              <a:t>              </a:t>
            </a:r>
            <a:r>
              <a:rPr lang="en-US" sz="2000" dirty="0" smtClean="0">
                <a:solidFill>
                  <a:srgbClr val="FFC000"/>
                </a:solidFill>
                <a:latin typeface="Times New Roman" pitchFamily="18" charset="0"/>
                <a:cs typeface="Times New Roman" pitchFamily="18" charset="0"/>
              </a:rPr>
              <a:t>Class:   9 “A”</a:t>
            </a:r>
          </a:p>
          <a:p>
            <a:pPr>
              <a:buNone/>
            </a:pPr>
            <a:r>
              <a:rPr lang="en-US" sz="2000" dirty="0" smtClean="0">
                <a:solidFill>
                  <a:srgbClr val="FFC000"/>
                </a:solidFill>
                <a:latin typeface="Times New Roman" pitchFamily="18" charset="0"/>
                <a:cs typeface="Times New Roman" pitchFamily="18" charset="0"/>
              </a:rPr>
              <a:t>                                                                           </a:t>
            </a:r>
            <a:r>
              <a:rPr lang="ru-RU" sz="2000" dirty="0" smtClean="0">
                <a:solidFill>
                  <a:srgbClr val="FFC000"/>
                </a:solidFill>
                <a:latin typeface="Times New Roman" pitchFamily="18" charset="0"/>
                <a:cs typeface="Times New Roman" pitchFamily="18" charset="0"/>
              </a:rPr>
              <a:t>             </a:t>
            </a:r>
            <a:r>
              <a:rPr lang="en-US" sz="2000" dirty="0" smtClean="0">
                <a:solidFill>
                  <a:srgbClr val="FFC000"/>
                </a:solidFill>
                <a:latin typeface="Times New Roman" pitchFamily="18" charset="0"/>
                <a:cs typeface="Times New Roman" pitchFamily="18" charset="0"/>
              </a:rPr>
              <a:t>School: 787</a:t>
            </a:r>
          </a:p>
          <a:p>
            <a:pPr>
              <a:buNone/>
            </a:pPr>
            <a:endParaRPr lang="en-US" sz="2000" dirty="0" smtClean="0">
              <a:solidFill>
                <a:srgbClr val="FFC000"/>
              </a:solidFill>
              <a:latin typeface="Times New Roman" pitchFamily="18" charset="0"/>
              <a:cs typeface="Times New Roman" pitchFamily="18" charset="0"/>
            </a:endParaRPr>
          </a:p>
          <a:p>
            <a:pPr>
              <a:buNone/>
            </a:pPr>
            <a:endParaRPr lang="en-US" sz="2000" dirty="0" smtClean="0">
              <a:solidFill>
                <a:srgbClr val="FFC000"/>
              </a:solidFill>
              <a:latin typeface="Times New Roman" pitchFamily="18" charset="0"/>
              <a:cs typeface="Times New Roman" pitchFamily="18" charset="0"/>
            </a:endParaRPr>
          </a:p>
          <a:p>
            <a:pPr>
              <a:buNone/>
            </a:pPr>
            <a:endParaRPr lang="en-US" sz="2000" dirty="0" smtClean="0">
              <a:solidFill>
                <a:srgbClr val="FFC000"/>
              </a:solidFill>
              <a:latin typeface="Times New Roman" pitchFamily="18" charset="0"/>
              <a:cs typeface="Times New Roman" pitchFamily="18" charset="0"/>
            </a:endParaRPr>
          </a:p>
          <a:p>
            <a:pPr algn="ctr">
              <a:buNone/>
            </a:pPr>
            <a:r>
              <a:rPr lang="en-US" sz="2000" dirty="0" smtClean="0">
                <a:solidFill>
                  <a:srgbClr val="FFC000"/>
                </a:solidFill>
                <a:latin typeface="Times New Roman" pitchFamily="18" charset="0"/>
                <a:cs typeface="Times New Roman" pitchFamily="18" charset="0"/>
              </a:rPr>
              <a:t>2011/2012</a:t>
            </a:r>
            <a:endParaRPr lang="ru-RU" sz="2000" dirty="0">
              <a:solidFill>
                <a:srgbClr val="FFC000"/>
              </a:solidFill>
            </a:endParaRPr>
          </a:p>
        </p:txBody>
      </p:sp>
      <p:sp>
        <p:nvSpPr>
          <p:cNvPr id="4" name="Заголовок 3"/>
          <p:cNvSpPr>
            <a:spLocks noGrp="1"/>
          </p:cNvSpPr>
          <p:nvPr>
            <p:ph type="title"/>
          </p:nvPr>
        </p:nvSpPr>
        <p:spPr>
          <a:xfrm>
            <a:off x="457200" y="357166"/>
            <a:ext cx="8229600" cy="1785950"/>
          </a:xfrm>
        </p:spPr>
        <p:txBody>
          <a:bodyPr>
            <a:noAutofit/>
          </a:bodyPr>
          <a:lstStyle/>
          <a:p>
            <a:pPr algn="ctr"/>
            <a:r>
              <a:rPr sz="2800" smtClean="0">
                <a:solidFill>
                  <a:srgbClr val="FFC000"/>
                </a:solidFill>
                <a:latin typeface="Times New Roman" pitchFamily="18" charset="0"/>
                <a:cs typeface="Times New Roman" pitchFamily="18" charset="0"/>
              </a:rPr>
              <a:t>Alexander the Great leads Greeks to victory over the Persian Empire</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6000792"/>
          </a:xfrm>
        </p:spPr>
        <p:txBody>
          <a:bodyPr>
            <a:normAutofit fontScale="47500" lnSpcReduction="20000"/>
          </a:bodyPr>
          <a:lstStyle/>
          <a:p>
            <a:pPr lvl="0" algn="just">
              <a:buNone/>
            </a:pPr>
            <a:endParaRPr lang="ru-RU" dirty="0" smtClean="0">
              <a:solidFill>
                <a:srgbClr val="FFC000"/>
              </a:solidFill>
              <a:latin typeface="Times New Roman" pitchFamily="18" charset="0"/>
              <a:cs typeface="Times New Roman" pitchFamily="18" charset="0"/>
            </a:endParaRPr>
          </a:p>
          <a:p>
            <a:pPr lvl="0" algn="just">
              <a:lnSpc>
                <a:spcPct val="120000"/>
              </a:lnSpc>
            </a:pPr>
            <a:r>
              <a:rPr lang="en-US" dirty="0" smtClean="0">
                <a:solidFill>
                  <a:srgbClr val="FFC000"/>
                </a:solidFill>
                <a:latin typeface="Times New Roman" pitchFamily="18" charset="0"/>
                <a:cs typeface="Times New Roman" pitchFamily="18" charset="0"/>
              </a:rPr>
              <a:t>unconditional</a:t>
            </a:r>
            <a:r>
              <a:rPr lang="ru-RU" dirty="0" smtClean="0">
                <a:solidFill>
                  <a:srgbClr val="FFC000"/>
                </a:solidFill>
                <a:latin typeface="Times New Roman" pitchFamily="18" charset="0"/>
                <a:cs typeface="Times New Roman" pitchFamily="18" charset="0"/>
              </a:rPr>
              <a:t> – безоговорочный</a:t>
            </a:r>
          </a:p>
          <a:p>
            <a:pPr lvl="0" algn="just">
              <a:lnSpc>
                <a:spcPct val="120000"/>
              </a:lnSpc>
            </a:pPr>
            <a:r>
              <a:rPr lang="en-US" dirty="0" smtClean="0">
                <a:solidFill>
                  <a:srgbClr val="FFC000"/>
                </a:solidFill>
                <a:latin typeface="Times New Roman" pitchFamily="18" charset="0"/>
                <a:cs typeface="Times New Roman" pitchFamily="18" charset="0"/>
              </a:rPr>
              <a:t>to surrender</a:t>
            </a:r>
            <a:r>
              <a:rPr lang="ru-RU" dirty="0" smtClean="0">
                <a:solidFill>
                  <a:srgbClr val="FFC000"/>
                </a:solidFill>
                <a:latin typeface="Times New Roman" pitchFamily="18" charset="0"/>
                <a:cs typeface="Times New Roman" pitchFamily="18" charset="0"/>
              </a:rPr>
              <a:t> – сдаваться</a:t>
            </a:r>
          </a:p>
          <a:p>
            <a:pPr lvl="0" algn="just">
              <a:lnSpc>
                <a:spcPct val="120000"/>
              </a:lnSpc>
            </a:pPr>
            <a:r>
              <a:rPr lang="en-US" dirty="0" smtClean="0">
                <a:solidFill>
                  <a:srgbClr val="FFC000"/>
                </a:solidFill>
                <a:latin typeface="Times New Roman" pitchFamily="18" charset="0"/>
                <a:cs typeface="Times New Roman" pitchFamily="18" charset="0"/>
              </a:rPr>
              <a:t>the Battle of Gaugamela</a:t>
            </a:r>
            <a:r>
              <a:rPr lang="ru-RU" dirty="0" smtClean="0">
                <a:solidFill>
                  <a:srgbClr val="FFC000"/>
                </a:solidFill>
                <a:latin typeface="Times New Roman" pitchFamily="18" charset="0"/>
                <a:cs typeface="Times New Roman" pitchFamily="18" charset="0"/>
              </a:rPr>
              <a:t> – битва при Гавгамелах 1 октября 331 до н. э., где войска Александра Македонского окончательно разгромили персидскую армию царя Дария III (древнее селение в Месопотамии, в районе современного города Эрбиль (Ирак).</a:t>
            </a:r>
          </a:p>
          <a:p>
            <a:pPr lvl="0" algn="just">
              <a:lnSpc>
                <a:spcPct val="120000"/>
              </a:lnSpc>
            </a:pPr>
            <a:r>
              <a:rPr lang="en-US" dirty="0" smtClean="0">
                <a:solidFill>
                  <a:srgbClr val="FFC000"/>
                </a:solidFill>
                <a:latin typeface="Times New Roman" pitchFamily="18" charset="0"/>
                <a:cs typeface="Times New Roman" pitchFamily="18" charset="0"/>
              </a:rPr>
              <a:t>the Son of Amun</a:t>
            </a:r>
            <a:r>
              <a:rPr lang="ru-RU" dirty="0" smtClean="0">
                <a:solidFill>
                  <a:srgbClr val="FFC000"/>
                </a:solidFill>
                <a:latin typeface="Times New Roman" pitchFamily="18" charset="0"/>
                <a:cs typeface="Times New Roman" pitchFamily="18" charset="0"/>
              </a:rPr>
              <a:t> – Амон, в египетской мифологии бог солнца</a:t>
            </a:r>
          </a:p>
          <a:p>
            <a:pPr algn="just">
              <a:lnSpc>
                <a:spcPct val="120000"/>
              </a:lnSpc>
            </a:pPr>
            <a:r>
              <a:rPr lang="en-US" dirty="0" smtClean="0">
                <a:solidFill>
                  <a:srgbClr val="FFC000"/>
                </a:solidFill>
                <a:latin typeface="Times New Roman" pitchFamily="18" charset="0"/>
                <a:cs typeface="Times New Roman" pitchFamily="18" charset="0"/>
              </a:rPr>
              <a:t>Thebes </a:t>
            </a:r>
            <a:r>
              <a:rPr lang="ru-RU" dirty="0" err="1" smtClean="0">
                <a:solidFill>
                  <a:srgbClr val="FFC000"/>
                </a:solidFill>
                <a:latin typeface="Times New Roman" pitchFamily="18" charset="0"/>
                <a:cs typeface="Times New Roman" pitchFamily="18" charset="0"/>
              </a:rPr>
              <a:t>[θ</a:t>
            </a:r>
            <a:r>
              <a:rPr lang="en-US" dirty="0" err="1" smtClean="0">
                <a:solidFill>
                  <a:srgbClr val="FFC000"/>
                </a:solidFill>
                <a:latin typeface="Times New Roman" pitchFamily="18" charset="0"/>
                <a:cs typeface="Times New Roman" pitchFamily="18" charset="0"/>
              </a:rPr>
              <a:t>i</a:t>
            </a:r>
            <a:r>
              <a:rPr lang="ru-RU" dirty="0" smtClean="0">
                <a:solidFill>
                  <a:srgbClr val="FFC000"/>
                </a:solidFill>
                <a:latin typeface="Times New Roman" pitchFamily="18" charset="0"/>
                <a:cs typeface="Times New Roman" pitchFamily="18" charset="0"/>
              </a:rPr>
              <a:t>:</a:t>
            </a:r>
            <a:r>
              <a:rPr lang="en-US" dirty="0" err="1" smtClean="0">
                <a:solidFill>
                  <a:srgbClr val="FFC000"/>
                </a:solidFill>
                <a:latin typeface="Times New Roman" pitchFamily="18" charset="0"/>
                <a:cs typeface="Times New Roman" pitchFamily="18" charset="0"/>
              </a:rPr>
              <a:t>bz</a:t>
            </a:r>
            <a:r>
              <a:rPr lang="ru-RU" dirty="0" smtClean="0">
                <a:solidFill>
                  <a:srgbClr val="FFC000"/>
                </a:solidFill>
                <a:latin typeface="Times New Roman" pitchFamily="18" charset="0"/>
                <a:cs typeface="Times New Roman" pitchFamily="18" charset="0"/>
              </a:rPr>
              <a:t>] – г. Фивы в Египте</a:t>
            </a:r>
          </a:p>
          <a:p>
            <a:pPr algn="just">
              <a:lnSpc>
                <a:spcPct val="120000"/>
              </a:lnSpc>
            </a:pPr>
            <a:r>
              <a:rPr lang="en-US" dirty="0" smtClean="0">
                <a:solidFill>
                  <a:srgbClr val="FFC000"/>
                </a:solidFill>
              </a:rPr>
              <a:t> </a:t>
            </a:r>
            <a:r>
              <a:rPr lang="en-US" dirty="0" smtClean="0">
                <a:solidFill>
                  <a:srgbClr val="FFC000"/>
                </a:solidFill>
                <a:latin typeface="Times New Roman" pitchFamily="18" charset="0"/>
                <a:cs typeface="Times New Roman" pitchFamily="18" charset="0"/>
              </a:rPr>
              <a:t>Alexandria</a:t>
            </a:r>
            <a:r>
              <a:rPr lang="ru-RU" dirty="0" smtClean="0">
                <a:solidFill>
                  <a:srgbClr val="FFC000"/>
                </a:solidFill>
                <a:latin typeface="Times New Roman" pitchFamily="18" charset="0"/>
                <a:cs typeface="Times New Roman" pitchFamily="18" charset="0"/>
              </a:rPr>
              <a:t>-</a:t>
            </a:r>
            <a:r>
              <a:rPr lang="en-US" dirty="0" smtClean="0">
                <a:solidFill>
                  <a:srgbClr val="FFC000"/>
                </a:solidFill>
                <a:latin typeface="Times New Roman" pitchFamily="18" charset="0"/>
                <a:cs typeface="Times New Roman" pitchFamily="18" charset="0"/>
              </a:rPr>
              <a:t>by</a:t>
            </a:r>
            <a:r>
              <a:rPr lang="ru-RU" dirty="0" smtClean="0">
                <a:solidFill>
                  <a:srgbClr val="FFC000"/>
                </a:solidFill>
                <a:latin typeface="Times New Roman" pitchFamily="18" charset="0"/>
                <a:cs typeface="Times New Roman" pitchFamily="18" charset="0"/>
              </a:rPr>
              <a:t>-</a:t>
            </a:r>
            <a:r>
              <a:rPr lang="en-US" dirty="0" smtClean="0">
                <a:solidFill>
                  <a:srgbClr val="FFC000"/>
                </a:solidFill>
                <a:latin typeface="Times New Roman" pitchFamily="18" charset="0"/>
                <a:cs typeface="Times New Roman" pitchFamily="18" charset="0"/>
              </a:rPr>
              <a:t>Egypt </a:t>
            </a:r>
            <a:r>
              <a:rPr lang="ru-RU" dirty="0" smtClean="0">
                <a:solidFill>
                  <a:srgbClr val="FFC000"/>
                </a:solidFill>
                <a:latin typeface="Times New Roman" pitchFamily="18" charset="0"/>
                <a:cs typeface="Times New Roman" pitchFamily="18" charset="0"/>
              </a:rPr>
              <a:t>– г. Александрия, основан в 336 г. до н. э.</a:t>
            </a:r>
          </a:p>
          <a:p>
            <a:pPr lvl="0" algn="just">
              <a:lnSpc>
                <a:spcPct val="120000"/>
              </a:lnSpc>
            </a:pPr>
            <a:r>
              <a:rPr lang="ru-RU" dirty="0" smtClean="0">
                <a:solidFill>
                  <a:srgbClr val="FFC000"/>
                </a:solidFill>
                <a:latin typeface="Times New Roman" pitchFamily="18" charset="0"/>
                <a:cs typeface="Times New Roman" pitchFamily="18" charset="0"/>
              </a:rPr>
              <a:t> </a:t>
            </a:r>
            <a:r>
              <a:rPr lang="en-US" dirty="0" smtClean="0">
                <a:solidFill>
                  <a:srgbClr val="FFC000"/>
                </a:solidFill>
                <a:latin typeface="Times New Roman" pitchFamily="18" charset="0"/>
                <a:cs typeface="Times New Roman" pitchFamily="18" charset="0"/>
              </a:rPr>
              <a:t>the Ptolemaic kingdom</a:t>
            </a:r>
            <a:r>
              <a:rPr lang="ru-RU" dirty="0" smtClean="0">
                <a:solidFill>
                  <a:srgbClr val="FFC000"/>
                </a:solidFill>
                <a:latin typeface="Times New Roman" pitchFamily="18" charset="0"/>
                <a:cs typeface="Times New Roman" pitchFamily="18" charset="0"/>
              </a:rPr>
              <a:t> [tɔlə'meɪɪk] –  относящийся к Птолемеям (царская династия в эллинистическом Египте).                                                </a:t>
            </a:r>
          </a:p>
          <a:p>
            <a:pPr lvl="0" algn="just">
              <a:lnSpc>
                <a:spcPct val="120000"/>
              </a:lnSpc>
            </a:pPr>
            <a:r>
              <a:rPr lang="en-US" dirty="0" smtClean="0">
                <a:solidFill>
                  <a:srgbClr val="FFC000"/>
                </a:solidFill>
                <a:latin typeface="Times New Roman" pitchFamily="18" charset="0"/>
                <a:cs typeface="Times New Roman" pitchFamily="18" charset="0"/>
              </a:rPr>
              <a:t>to muster</a:t>
            </a:r>
            <a:r>
              <a:rPr lang="ru-RU" dirty="0" smtClean="0">
                <a:solidFill>
                  <a:srgbClr val="FFC000"/>
                </a:solidFill>
                <a:latin typeface="Times New Roman" pitchFamily="18" charset="0"/>
                <a:cs typeface="Times New Roman" pitchFamily="18" charset="0"/>
              </a:rPr>
              <a:t> – собирать</a:t>
            </a:r>
          </a:p>
          <a:p>
            <a:pPr lvl="0" algn="just">
              <a:lnSpc>
                <a:spcPct val="120000"/>
              </a:lnSpc>
            </a:pPr>
            <a:r>
              <a:rPr lang="ru-RU" dirty="0" smtClean="0">
                <a:solidFill>
                  <a:srgbClr val="FFC000"/>
                </a:solidFill>
                <a:latin typeface="Times New Roman" pitchFamily="18" charset="0"/>
                <a:cs typeface="Times New Roman" pitchFamily="18" charset="0"/>
              </a:rPr>
              <a:t>Bessus (Artaxerxes V), Бесс (Артаксеркс V) — персидский царь, правил в 330 -329 гг. до н. э.</a:t>
            </a:r>
          </a:p>
          <a:p>
            <a:pPr lvl="0" algn="just">
              <a:lnSpc>
                <a:spcPct val="120000"/>
              </a:lnSpc>
            </a:pPr>
            <a:r>
              <a:rPr lang="en-US" dirty="0" smtClean="0">
                <a:solidFill>
                  <a:srgbClr val="FFC000"/>
                </a:solidFill>
                <a:latin typeface="Times New Roman" pitchFamily="18" charset="0"/>
                <a:cs typeface="Times New Roman" pitchFamily="18" charset="0"/>
              </a:rPr>
              <a:t>satrap</a:t>
            </a:r>
            <a:r>
              <a:rPr lang="ru-RU" dirty="0" smtClean="0">
                <a:solidFill>
                  <a:srgbClr val="FFC000"/>
                </a:solidFill>
                <a:latin typeface="Times New Roman" pitchFamily="18" charset="0"/>
                <a:cs typeface="Times New Roman" pitchFamily="18" charset="0"/>
              </a:rPr>
              <a:t> - глава сатрапии, правитель в Древней Персии. Назначался царём и обычно принадлежал к высшей знати. На своей территории ведал сбором налогов, содержанием армии, был верховным судьёй и имел право чеканить монету.</a:t>
            </a:r>
          </a:p>
          <a:p>
            <a:pPr lvl="0" algn="just">
              <a:lnSpc>
                <a:spcPct val="120000"/>
              </a:lnSpc>
            </a:pPr>
            <a:r>
              <a:rPr lang="en-US" dirty="0" smtClean="0">
                <a:solidFill>
                  <a:srgbClr val="FFC000"/>
                </a:solidFill>
                <a:latin typeface="Times New Roman" pitchFamily="18" charset="0"/>
                <a:cs typeface="Times New Roman" pitchFamily="18" charset="0"/>
              </a:rPr>
              <a:t>the Adriatic Sea</a:t>
            </a:r>
            <a:r>
              <a:rPr lang="ru-RU" dirty="0" smtClean="0">
                <a:solidFill>
                  <a:srgbClr val="FFC000"/>
                </a:solidFill>
                <a:latin typeface="Times New Roman" pitchFamily="18" charset="0"/>
                <a:cs typeface="Times New Roman" pitchFamily="18" charset="0"/>
              </a:rPr>
              <a:t> – Адриатическое море (часть Средиземного моря между Апеннинским и Балканским пол-ми)                  </a:t>
            </a:r>
          </a:p>
          <a:p>
            <a:pPr lvl="0" algn="just">
              <a:lnSpc>
                <a:spcPct val="120000"/>
              </a:lnSpc>
            </a:pPr>
            <a:r>
              <a:rPr lang="en-US" dirty="0" smtClean="0">
                <a:solidFill>
                  <a:srgbClr val="FFC000"/>
                </a:solidFill>
                <a:latin typeface="Times New Roman" pitchFamily="18" charset="0"/>
                <a:cs typeface="Times New Roman" pitchFamily="18" charset="0"/>
              </a:rPr>
              <a:t>the Indus River ['</a:t>
            </a:r>
            <a:r>
              <a:rPr lang="en-US" dirty="0" err="1" smtClean="0">
                <a:solidFill>
                  <a:srgbClr val="FFC000"/>
                </a:solidFill>
                <a:latin typeface="Times New Roman" pitchFamily="18" charset="0"/>
                <a:cs typeface="Times New Roman" pitchFamily="18" charset="0"/>
              </a:rPr>
              <a:t>ɪndəs</a:t>
            </a:r>
            <a:r>
              <a:rPr lang="en-US" dirty="0" smtClean="0">
                <a:solidFill>
                  <a:srgbClr val="FFC000"/>
                </a:solidFill>
                <a:latin typeface="Times New Roman" pitchFamily="18" charset="0"/>
                <a:cs typeface="Times New Roman" pitchFamily="18" charset="0"/>
              </a:rPr>
              <a:t>] – </a:t>
            </a:r>
            <a:r>
              <a:rPr lang="ru-RU" dirty="0" err="1" smtClean="0">
                <a:solidFill>
                  <a:srgbClr val="FFC000"/>
                </a:solidFill>
                <a:latin typeface="Times New Roman" pitchFamily="18" charset="0"/>
                <a:cs typeface="Times New Roman" pitchFamily="18" charset="0"/>
              </a:rPr>
              <a:t>р</a:t>
            </a:r>
            <a:r>
              <a:rPr lang="en-US" dirty="0" smtClean="0">
                <a:solidFill>
                  <a:srgbClr val="FFC000"/>
                </a:solidFill>
                <a:latin typeface="Times New Roman" pitchFamily="18" charset="0"/>
                <a:cs typeface="Times New Roman" pitchFamily="18" charset="0"/>
              </a:rPr>
              <a:t>. </a:t>
            </a:r>
            <a:r>
              <a:rPr lang="ru-RU" dirty="0" smtClean="0">
                <a:solidFill>
                  <a:srgbClr val="FFC000"/>
                </a:solidFill>
                <a:latin typeface="Times New Roman" pitchFamily="18" charset="0"/>
                <a:cs typeface="Times New Roman" pitchFamily="18" charset="0"/>
              </a:rPr>
              <a:t>Инд</a:t>
            </a:r>
          </a:p>
          <a:p>
            <a:pPr lvl="0" algn="just">
              <a:lnSpc>
                <a:spcPct val="120000"/>
              </a:lnSpc>
            </a:pPr>
            <a:r>
              <a:rPr lang="en-US" dirty="0" smtClean="0">
                <a:solidFill>
                  <a:srgbClr val="FFC000"/>
                </a:solidFill>
                <a:latin typeface="Times New Roman" pitchFamily="18" charset="0"/>
                <a:cs typeface="Times New Roman" pitchFamily="18" charset="0"/>
              </a:rPr>
              <a:t>to crucify – </a:t>
            </a:r>
            <a:r>
              <a:rPr lang="ru-RU" dirty="0" smtClean="0">
                <a:solidFill>
                  <a:srgbClr val="FFC000"/>
                </a:solidFill>
                <a:latin typeface="Times New Roman" pitchFamily="18" charset="0"/>
                <a:cs typeface="Times New Roman" pitchFamily="18" charset="0"/>
              </a:rPr>
              <a:t>распинать</a:t>
            </a:r>
          </a:p>
          <a:p>
            <a:pPr lvl="0" algn="just">
              <a:lnSpc>
                <a:spcPct val="120000"/>
              </a:lnSpc>
            </a:pPr>
            <a:r>
              <a:rPr lang="en-US" dirty="0" smtClean="0">
                <a:solidFill>
                  <a:srgbClr val="FFC000"/>
                </a:solidFill>
                <a:latin typeface="Times New Roman" pitchFamily="18" charset="0"/>
                <a:cs typeface="Times New Roman" pitchFamily="18" charset="0"/>
              </a:rPr>
              <a:t>Babylon </a:t>
            </a:r>
            <a:r>
              <a:rPr lang="ru-RU" dirty="0" smtClean="0">
                <a:solidFill>
                  <a:srgbClr val="FFC000"/>
                </a:solidFill>
                <a:latin typeface="Times New Roman" pitchFamily="18" charset="0"/>
                <a:cs typeface="Times New Roman" pitchFamily="18" charset="0"/>
              </a:rPr>
              <a:t>['bæbɪlɔn] – г. Вавилон в Месопотамии, на левобережье Евфрата, в 80 км к Югу от Багдада (Ирак). Известен с XXIII в. до н.э. В XIX—VI вв. до н.э. столица Вавилонии и Нововавилонского царства; в 331 г. до н.э. захвачен Александром Македонским, который планировал сделать его своей столицей (умер здесь). Упоминается в Библии в связи с сооружением Вавилонской башни, в окрестностях находились висячие сады Семирамиды (IX—VII вв. до н.э.) – одно из 7 чудес света. Археол. раскопки с 1899 г., обнаружены руины крепостных стен, храмов, дворцов и др.</a:t>
            </a:r>
          </a:p>
          <a:p>
            <a:pPr lvl="0" algn="just">
              <a:lnSpc>
                <a:spcPct val="120000"/>
              </a:lnSpc>
            </a:pPr>
            <a:r>
              <a:rPr lang="en-US" dirty="0" smtClean="0">
                <a:solidFill>
                  <a:srgbClr val="FFC000"/>
                </a:solidFill>
                <a:latin typeface="Times New Roman" pitchFamily="18" charset="0"/>
                <a:cs typeface="Times New Roman" pitchFamily="18" charset="0"/>
              </a:rPr>
              <a:t>Susa</a:t>
            </a:r>
            <a:r>
              <a:rPr lang="ru-RU" dirty="0" smtClean="0">
                <a:solidFill>
                  <a:srgbClr val="FFC000"/>
                </a:solidFill>
                <a:latin typeface="Times New Roman" pitchFamily="18" charset="0"/>
                <a:cs typeface="Times New Roman" pitchFamily="18" charset="0"/>
              </a:rPr>
              <a:t> – г. Сузы, резиденция царей Древней Персии</a:t>
            </a:r>
          </a:p>
          <a:p>
            <a:pPr lvl="0" algn="just">
              <a:lnSpc>
                <a:spcPct val="120000"/>
              </a:lnSpc>
            </a:pPr>
            <a:r>
              <a:rPr lang="en-US" dirty="0" smtClean="0">
                <a:solidFill>
                  <a:srgbClr val="FFC000"/>
                </a:solidFill>
                <a:latin typeface="Times New Roman" pitchFamily="18" charset="0"/>
                <a:cs typeface="Times New Roman" pitchFamily="18" charset="0"/>
              </a:rPr>
              <a:t>Persepolis</a:t>
            </a:r>
            <a:r>
              <a:rPr lang="ru-RU" dirty="0" smtClean="0">
                <a:solidFill>
                  <a:srgbClr val="FFC000"/>
                </a:solidFill>
                <a:latin typeface="Times New Roman" pitchFamily="18" charset="0"/>
                <a:cs typeface="Times New Roman" pitchFamily="18" charset="0"/>
              </a:rPr>
              <a:t> – Персеполь, древнеиранский город, к северо-востоку от Шираза. Основан в конце 6 в. до нашей эры. Одна из столиц Ахеменидов. В 330 до нашей эры был захвачен А. Македонским, сожжен и заброшен.</a:t>
            </a:r>
          </a:p>
          <a:p>
            <a:pPr algn="just">
              <a:lnSpc>
                <a:spcPct val="120000"/>
              </a:lnSpc>
              <a:buNone/>
            </a:pPr>
            <a:endParaRPr lang="ru-RU" dirty="0" smtClean="0">
              <a:solidFill>
                <a:srgbClr val="FFC0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071678"/>
            <a:ext cx="8229600" cy="4024322"/>
          </a:xfrm>
        </p:spPr>
        <p:txBody>
          <a:bodyPr/>
          <a:lstStyle/>
          <a:p>
            <a:pPr lvl="0" algn="just"/>
            <a:r>
              <a:rPr lang="ru-RU" sz="2400" dirty="0" smtClean="0">
                <a:solidFill>
                  <a:srgbClr val="FFC000"/>
                </a:solidFill>
                <a:latin typeface="Times New Roman" pitchFamily="18" charset="0"/>
                <a:cs typeface="Times New Roman" pitchFamily="18" charset="0"/>
              </a:rPr>
              <a:t>Энциклопедия для детей: Т. 1 (Всемирная история). – Сост. С. Т. Исмаилова. – М.: Аванта + , 1994. – 704 с.: ил. </a:t>
            </a:r>
          </a:p>
          <a:p>
            <a:pPr lvl="0" algn="just"/>
            <a:r>
              <a:rPr lang="en-US" sz="2400" dirty="0" smtClean="0">
                <a:solidFill>
                  <a:srgbClr val="FFC000"/>
                </a:solidFill>
                <a:latin typeface="Times New Roman" pitchFamily="18" charset="0"/>
                <a:cs typeface="Times New Roman" pitchFamily="18" charset="0"/>
              </a:rPr>
              <a:t>www. wikipedia. org</a:t>
            </a:r>
            <a:endParaRPr lang="ru-RU" sz="2400" dirty="0" smtClean="0">
              <a:solidFill>
                <a:srgbClr val="FFC000"/>
              </a:solidFill>
              <a:latin typeface="Times New Roman" pitchFamily="18" charset="0"/>
              <a:cs typeface="Times New Roman" pitchFamily="18" charset="0"/>
            </a:endParaRPr>
          </a:p>
          <a:p>
            <a:pPr>
              <a:buNone/>
            </a:pPr>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500042"/>
            <a:ext cx="8229600" cy="1071570"/>
          </a:xfrm>
        </p:spPr>
        <p:txBody>
          <a:bodyPr>
            <a:normAutofit/>
          </a:bodyPr>
          <a:lstStyle/>
          <a:p>
            <a:pPr algn="ctr"/>
            <a:r>
              <a:rPr lang="ru-RU" sz="2400" dirty="0" smtClean="0">
                <a:solidFill>
                  <a:srgbClr val="FFC000"/>
                </a:solidFill>
                <a:latin typeface="Times New Roman" pitchFamily="18" charset="0"/>
                <a:cs typeface="Times New Roman" pitchFamily="18" charset="0"/>
              </a:rPr>
              <a:t>Список литературы</a:t>
            </a:r>
            <a:br>
              <a:rPr lang="ru-RU" sz="2400" dirty="0" smtClean="0">
                <a:solidFill>
                  <a:srgbClr val="FFC000"/>
                </a:solidFill>
                <a:latin typeface="Times New Roman" pitchFamily="18" charset="0"/>
                <a:cs typeface="Times New Roman" pitchFamily="18" charset="0"/>
              </a:rPr>
            </a:br>
            <a:endParaRPr lang="ru-RU" sz="2400" dirty="0">
              <a:solidFill>
                <a:srgbClr val="FFC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Documents and Settings\User01\Рабочий стол\Александр Македонский.jpg"/>
          <p:cNvPicPr>
            <a:picLocks noGrp="1"/>
          </p:cNvPicPr>
          <p:nvPr>
            <p:ph idx="1"/>
          </p:nvPr>
        </p:nvPicPr>
        <p:blipFill>
          <a:blip r:embed="rId2"/>
          <a:srcRect/>
          <a:stretch>
            <a:fillRect/>
          </a:stretch>
        </p:blipFill>
        <p:spPr bwMode="auto">
          <a:xfrm>
            <a:off x="500034" y="1285860"/>
            <a:ext cx="2928958" cy="3286148"/>
          </a:xfrm>
          <a:prstGeom prst="rect">
            <a:avLst/>
          </a:prstGeom>
          <a:ln>
            <a:noFill/>
          </a:ln>
          <a:effectLst>
            <a:reflection blurRad="12700" stA="30000" endPos="30000" dist="5000" dir="5400000" sy="-100000" algn="bl" rotWithShape="0"/>
          </a:effectLst>
          <a:scene3d>
            <a:camera prst="perspectiveContrastingRightFacing"/>
            <a:lightRig rig="threePt" dir="t">
              <a:rot lat="0" lon="0" rev="2700000"/>
            </a:lightRig>
          </a:scene3d>
          <a:sp3d>
            <a:bevelT w="63500" h="50800"/>
          </a:sp3d>
        </p:spPr>
      </p:pic>
      <p:sp>
        <p:nvSpPr>
          <p:cNvPr id="1025" name="Rectangle 1"/>
          <p:cNvSpPr>
            <a:spLocks noChangeArrowheads="1"/>
          </p:cNvSpPr>
          <p:nvPr/>
        </p:nvSpPr>
        <p:spPr bwMode="auto">
          <a:xfrm>
            <a:off x="3643306" y="1214421"/>
            <a:ext cx="478634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C000"/>
                </a:solidFill>
                <a:effectLst/>
                <a:latin typeface="Times New Roman" pitchFamily="18" charset="0"/>
                <a:ea typeface="Times New Roman" pitchFamily="18" charset="0"/>
                <a:cs typeface="Times New Roman" pitchFamily="18" charset="0"/>
              </a:rPr>
              <a:t>Alexander the Great (Alexander III of Macedon) was born on the 20</a:t>
            </a:r>
            <a:r>
              <a:rPr kumimoji="0" lang="en-US" sz="2400" b="0" i="0" u="none" strike="noStrike" cap="none" normalizeH="0" baseline="30000" dirty="0" smtClean="0">
                <a:ln>
                  <a:noFill/>
                </a:ln>
                <a:solidFill>
                  <a:srgbClr val="FFC000"/>
                </a:solidFill>
                <a:effectLst/>
                <a:latin typeface="Times New Roman" pitchFamily="18" charset="0"/>
                <a:ea typeface="Times New Roman" pitchFamily="18" charset="0"/>
                <a:cs typeface="Times New Roman" pitchFamily="18" charset="0"/>
              </a:rPr>
              <a:t>th</a:t>
            </a:r>
            <a:r>
              <a:rPr kumimoji="0" lang="en-US" sz="2400" b="0" i="0" u="none" strike="noStrike" cap="none" normalizeH="0" baseline="0" dirty="0" smtClean="0">
                <a:ln>
                  <a:noFill/>
                </a:ln>
                <a:solidFill>
                  <a:srgbClr val="FFC000"/>
                </a:solidFill>
                <a:effectLst/>
                <a:latin typeface="Times New Roman" pitchFamily="18" charset="0"/>
                <a:ea typeface="Times New Roman" pitchFamily="18" charset="0"/>
                <a:cs typeface="Times New Roman" pitchFamily="18" charset="0"/>
              </a:rPr>
              <a:t> or the 21</a:t>
            </a:r>
            <a:r>
              <a:rPr kumimoji="0" lang="en-US" sz="2400" b="0" i="0" u="none" strike="noStrike" cap="none" normalizeH="0" baseline="30000" dirty="0" smtClean="0">
                <a:ln>
                  <a:noFill/>
                </a:ln>
                <a:solidFill>
                  <a:srgbClr val="FFC000"/>
                </a:solidFill>
                <a:effectLst/>
                <a:latin typeface="Times New Roman" pitchFamily="18" charset="0"/>
                <a:ea typeface="Times New Roman" pitchFamily="18" charset="0"/>
                <a:cs typeface="Times New Roman" pitchFamily="18" charset="0"/>
              </a:rPr>
              <a:t>st</a:t>
            </a:r>
            <a:r>
              <a:rPr kumimoji="0" lang="en-US" sz="2400" b="0" i="0" u="none" strike="noStrike" cap="none" normalizeH="0" baseline="0" dirty="0" smtClean="0">
                <a:ln>
                  <a:noFill/>
                </a:ln>
                <a:solidFill>
                  <a:srgbClr val="FFC000"/>
                </a:solidFill>
                <a:effectLst/>
                <a:latin typeface="Times New Roman" pitchFamily="18" charset="0"/>
                <a:ea typeface="Times New Roman" pitchFamily="18" charset="0"/>
                <a:cs typeface="Times New Roman" pitchFamily="18" charset="0"/>
              </a:rPr>
              <a:t> of July in 356 BC in Pella, the Kingdom of Macedon. He was the son of Philip II, the King of Macedon. Alexander the Great became the creator of one of the largest empires in ancient history. </a:t>
            </a:r>
            <a:endParaRPr kumimoji="0" lang="ru-RU" sz="2400" b="0" i="0" u="none" strike="noStrike" cap="none" normalizeH="0" baseline="0" dirty="0" smtClean="0">
              <a:ln>
                <a:noFill/>
              </a:ln>
              <a:solidFill>
                <a:srgbClr val="FFC000"/>
              </a:solidFill>
              <a:effectLst/>
              <a:latin typeface="Times New Roman" pitchFamily="18" charset="0"/>
              <a:ea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lang="ru-RU" sz="1200" dirty="0" smtClean="0">
              <a:solidFill>
                <a:srgbClr val="FFC000"/>
              </a:solidFill>
              <a:latin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lang="ru-RU" sz="1200" dirty="0" smtClean="0">
              <a:latin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lang="ru-RU" sz="1200" dirty="0" smtClean="0">
              <a:latin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lang="ru-RU" sz="1200" dirty="0" smtClean="0">
              <a:latin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lang="ru-RU" sz="1200" dirty="0" smtClean="0">
              <a:latin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lang="ru-RU" sz="1200" dirty="0" smtClean="0">
              <a:latin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Прямоугольник 5"/>
          <p:cNvSpPr/>
          <p:nvPr/>
        </p:nvSpPr>
        <p:spPr>
          <a:xfrm>
            <a:off x="1928794" y="4857760"/>
            <a:ext cx="3786214" cy="307777"/>
          </a:xfrm>
          <a:prstGeom prst="rect">
            <a:avLst/>
          </a:prstGeom>
        </p:spPr>
        <p:txBody>
          <a:bodyPr wrap="square">
            <a:spAutoFit/>
          </a:bodyPr>
          <a:lstStyle/>
          <a:p>
            <a:pPr lvl="0" algn="ctr" fontAlgn="base">
              <a:spcBef>
                <a:spcPct val="0"/>
              </a:spcBef>
              <a:spcAft>
                <a:spcPct val="0"/>
              </a:spcAft>
            </a:pPr>
            <a:r>
              <a:rPr lang="en-US" sz="1400" dirty="0" smtClean="0">
                <a:solidFill>
                  <a:srgbClr val="FFC000"/>
                </a:solidFill>
                <a:latin typeface="Times New Roman" pitchFamily="18" charset="0"/>
                <a:ea typeface="Times New Roman" pitchFamily="18" charset="0"/>
                <a:cs typeface="Times New Roman" pitchFamily="18" charset="0"/>
              </a:rPr>
              <a:t>Alexander III of Macedon (3</a:t>
            </a:r>
            <a:r>
              <a:rPr lang="ru-RU" sz="1400" dirty="0" smtClean="0">
                <a:solidFill>
                  <a:srgbClr val="FFC000"/>
                </a:solidFill>
                <a:latin typeface="Times New Roman" pitchFamily="18" charset="0"/>
                <a:ea typeface="Times New Roman" pitchFamily="18" charset="0"/>
                <a:cs typeface="Times New Roman" pitchFamily="18" charset="0"/>
              </a:rPr>
              <a:t>5</a:t>
            </a:r>
            <a:r>
              <a:rPr lang="en-US" sz="1400" dirty="0" smtClean="0">
                <a:solidFill>
                  <a:srgbClr val="FFC000"/>
                </a:solidFill>
                <a:latin typeface="Times New Roman" pitchFamily="18" charset="0"/>
                <a:ea typeface="Times New Roman" pitchFamily="18" charset="0"/>
                <a:cs typeface="Times New Roman" pitchFamily="18" charset="0"/>
              </a:rPr>
              <a:t>6 </a:t>
            </a:r>
            <a:r>
              <a:rPr lang="en-US" sz="1400" dirty="0" smtClean="0">
                <a:solidFill>
                  <a:srgbClr val="FFC000"/>
                </a:solidFill>
                <a:latin typeface="Calibri"/>
                <a:ea typeface="Times New Roman" pitchFamily="18" charset="0"/>
                <a:cs typeface="Times New Roman" pitchFamily="18" charset="0"/>
              </a:rPr>
              <a:t>–</a:t>
            </a:r>
            <a:r>
              <a:rPr lang="en-US" sz="1400" dirty="0" smtClean="0">
                <a:solidFill>
                  <a:srgbClr val="FFC000"/>
                </a:solidFill>
                <a:latin typeface="Times New Roman" pitchFamily="18" charset="0"/>
                <a:ea typeface="Times New Roman" pitchFamily="18" charset="0"/>
                <a:cs typeface="Times New Roman" pitchFamily="18" charset="0"/>
              </a:rPr>
              <a:t>323 BC)</a:t>
            </a:r>
            <a:endParaRPr lang="ru-RU" sz="1400" dirty="0" smtClean="0">
              <a:solidFill>
                <a:srgbClr val="FFC000"/>
              </a:solidFill>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571868" y="1214422"/>
            <a:ext cx="5114932" cy="4881578"/>
          </a:xfrm>
        </p:spPr>
        <p:txBody>
          <a:bodyPr/>
          <a:lstStyle/>
          <a:p>
            <a:pPr algn="just">
              <a:buNone/>
            </a:pPr>
            <a:r>
              <a:rPr lang="ru-RU" sz="2400" dirty="0" smtClean="0">
                <a:solidFill>
                  <a:srgbClr val="FFC000"/>
                </a:solidFill>
                <a:latin typeface="Times New Roman" pitchFamily="18" charset="0"/>
                <a:cs typeface="Times New Roman" pitchFamily="18" charset="0"/>
              </a:rPr>
              <a:t>      </a:t>
            </a:r>
            <a:r>
              <a:rPr lang="en-US" sz="2400" dirty="0" smtClean="0">
                <a:solidFill>
                  <a:srgbClr val="FFC000"/>
                </a:solidFill>
                <a:latin typeface="Times New Roman" pitchFamily="18" charset="0"/>
                <a:cs typeface="Times New Roman" pitchFamily="18" charset="0"/>
              </a:rPr>
              <a:t>Alexander was tutored by the famous philosopher Aristotle. In 336 BC he succeeded his father to the throne after he was assassinated. Alexander inherited a strong kingdom and an experienced army. In 334 BC he invaded Persian-ruled Asia Minor and began a series of campaigns lasting 10 years. </a:t>
            </a:r>
            <a:endParaRPr lang="ru-RU" sz="2400" dirty="0" smtClean="0">
              <a:solidFill>
                <a:srgbClr val="FFC000"/>
              </a:solidFill>
              <a:latin typeface="Times New Roman" pitchFamily="18" charset="0"/>
              <a:cs typeface="Times New Roman" pitchFamily="18" charset="0"/>
            </a:endParaRPr>
          </a:p>
          <a:p>
            <a:pPr>
              <a:buNone/>
            </a:pPr>
            <a:endParaRPr lang="ru-RU" dirty="0"/>
          </a:p>
        </p:txBody>
      </p:sp>
      <p:pic>
        <p:nvPicPr>
          <p:cNvPr id="15362" name="Picture 2" descr="C:\Documents and Settings\Маша\Рабочий стол\Филипп Македонский.jpeg"/>
          <p:cNvPicPr>
            <a:picLocks noChangeAspect="1" noChangeArrowheads="1"/>
          </p:cNvPicPr>
          <p:nvPr/>
        </p:nvPicPr>
        <p:blipFill>
          <a:blip r:embed="rId2"/>
          <a:srcRect/>
          <a:stretch>
            <a:fillRect/>
          </a:stretch>
        </p:blipFill>
        <p:spPr bwMode="auto">
          <a:xfrm>
            <a:off x="642910" y="1357298"/>
            <a:ext cx="2573338" cy="2990602"/>
          </a:xfrm>
          <a:prstGeom prst="rect">
            <a:avLst/>
          </a:prstGeom>
          <a:noFill/>
          <a:effectLst>
            <a:reflection blurRad="6350" stA="52000" endA="300" endPos="35000" dir="5400000" sy="-100000" algn="bl" rotWithShape="0"/>
          </a:effectLst>
          <a:scene3d>
            <a:camera prst="perspectiveContrastingRightFacing"/>
            <a:lightRig rig="threePt" dir="t"/>
          </a:scene3d>
          <a:sp3d>
            <a:bevelT/>
          </a:sp3d>
        </p:spPr>
      </p:pic>
      <p:sp>
        <p:nvSpPr>
          <p:cNvPr id="5" name="Прямоугольник 4"/>
          <p:cNvSpPr/>
          <p:nvPr/>
        </p:nvSpPr>
        <p:spPr>
          <a:xfrm>
            <a:off x="2000232" y="5357826"/>
            <a:ext cx="2563202" cy="738664"/>
          </a:xfrm>
          <a:prstGeom prst="rect">
            <a:avLst/>
          </a:prstGeom>
        </p:spPr>
        <p:txBody>
          <a:bodyPr wrap="none">
            <a:spAutoFit/>
          </a:bodyPr>
          <a:lstStyle/>
          <a:p>
            <a:r>
              <a:rPr lang="en-US" sz="1400" dirty="0" smtClean="0">
                <a:solidFill>
                  <a:srgbClr val="FFC000"/>
                </a:solidFill>
              </a:rPr>
              <a:t>Philip II, the King of Macedon</a:t>
            </a:r>
            <a:r>
              <a:rPr lang="ru-RU" sz="1400" dirty="0" smtClean="0">
                <a:solidFill>
                  <a:srgbClr val="FFC000"/>
                </a:solidFill>
              </a:rPr>
              <a:t> </a:t>
            </a:r>
          </a:p>
          <a:p>
            <a:pPr algn="ctr"/>
            <a:r>
              <a:rPr lang="en-US" sz="1400" dirty="0" smtClean="0">
                <a:solidFill>
                  <a:srgbClr val="FFC000"/>
                </a:solidFill>
                <a:latin typeface="Times New Roman" pitchFamily="18" charset="0"/>
                <a:cs typeface="Times New Roman" pitchFamily="18" charset="0"/>
              </a:rPr>
              <a:t>(</a:t>
            </a:r>
            <a:r>
              <a:rPr lang="ru-RU" sz="1400" dirty="0" smtClean="0">
                <a:solidFill>
                  <a:srgbClr val="FFC000"/>
                </a:solidFill>
                <a:latin typeface="Times New Roman" pitchFamily="18" charset="0"/>
                <a:cs typeface="Times New Roman" pitchFamily="18" charset="0"/>
              </a:rPr>
              <a:t>382—336 </a:t>
            </a:r>
            <a:r>
              <a:rPr lang="en-US" sz="1400" dirty="0" smtClean="0">
                <a:solidFill>
                  <a:srgbClr val="FFC000"/>
                </a:solidFill>
                <a:latin typeface="Times New Roman" pitchFamily="18" charset="0"/>
                <a:cs typeface="Times New Roman" pitchFamily="18" charset="0"/>
              </a:rPr>
              <a:t>BC)</a:t>
            </a:r>
            <a:endParaRPr lang="ru-RU" sz="1400" dirty="0" smtClean="0">
              <a:solidFill>
                <a:srgbClr val="FFC000"/>
              </a:solidFill>
              <a:latin typeface="Times New Roman" pitchFamily="18" charset="0"/>
              <a:cs typeface="Times New Roman" pitchFamily="18" charset="0"/>
            </a:endParaRPr>
          </a:p>
          <a:p>
            <a:r>
              <a:rPr lang="ru-RU" sz="1400" dirty="0" smtClean="0">
                <a:solidFill>
                  <a:srgbClr val="FFC000"/>
                </a:solidFill>
                <a:latin typeface="Times New Roman" pitchFamily="18" charset="0"/>
                <a:cs typeface="Times New Roman" pitchFamily="18" charset="0"/>
              </a:rPr>
              <a:t> </a:t>
            </a:r>
            <a:endParaRPr lang="ru-RU" sz="1400" dirty="0">
              <a:solidFill>
                <a:srgbClr val="FFC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357686" y="285728"/>
            <a:ext cx="4329114" cy="6286544"/>
          </a:xfrm>
        </p:spPr>
        <p:txBody>
          <a:bodyPr>
            <a:normAutofit fontScale="77500" lnSpcReduction="20000"/>
          </a:bodyPr>
          <a:lstStyle/>
          <a:p>
            <a:pPr algn="just">
              <a:lnSpc>
                <a:spcPct val="120000"/>
              </a:lnSpc>
              <a:buNone/>
            </a:pPr>
            <a:r>
              <a:rPr lang="ru-RU" dirty="0" smtClean="0">
                <a:solidFill>
                  <a:srgbClr val="FFC000"/>
                </a:solidFill>
                <a:latin typeface="Times New Roman" pitchFamily="18" charset="0"/>
                <a:cs typeface="Times New Roman" pitchFamily="18" charset="0"/>
              </a:rPr>
              <a:t>      </a:t>
            </a:r>
            <a:r>
              <a:rPr lang="en-US" dirty="0" smtClean="0">
                <a:solidFill>
                  <a:srgbClr val="FFC000"/>
                </a:solidFill>
                <a:latin typeface="Times New Roman" pitchFamily="18" charset="0"/>
                <a:cs typeface="Times New Roman" pitchFamily="18" charset="0"/>
              </a:rPr>
              <a:t>Darius III was born in 380 BC. He is also known by his given name of Codomannus. He was the last king of the Achaemenid Empire of Persia from 336 BC to 330 BC.</a:t>
            </a:r>
            <a:endParaRPr lang="ru-RU" dirty="0" smtClean="0">
              <a:solidFill>
                <a:srgbClr val="FFC000"/>
              </a:solidFill>
              <a:latin typeface="Times New Roman" pitchFamily="18" charset="0"/>
              <a:cs typeface="Times New Roman" pitchFamily="18" charset="0"/>
            </a:endParaRPr>
          </a:p>
          <a:p>
            <a:pPr algn="just">
              <a:lnSpc>
                <a:spcPct val="120000"/>
              </a:lnSpc>
              <a:buNone/>
            </a:pPr>
            <a:r>
              <a:rPr lang="ru-RU" dirty="0" smtClean="0">
                <a:solidFill>
                  <a:srgbClr val="FFC000"/>
                </a:solidFill>
                <a:latin typeface="Times New Roman" pitchFamily="18" charset="0"/>
                <a:cs typeface="Times New Roman" pitchFamily="18" charset="0"/>
              </a:rPr>
              <a:t>       </a:t>
            </a:r>
            <a:r>
              <a:rPr lang="en-US" dirty="0" smtClean="0">
                <a:solidFill>
                  <a:srgbClr val="FFC000"/>
                </a:solidFill>
                <a:latin typeface="Times New Roman" pitchFamily="18" charset="0"/>
                <a:cs typeface="Times New Roman" pitchFamily="18" charset="0"/>
              </a:rPr>
              <a:t>Alexander broke the power of Persia in a series of decisive battles. The most known is the Battle of Issus near the Pindar River in 333BC. Alexander’s army attacked the Persian army under the command of Darius III. The Persians began to retreat under the onslaught of the Greeks and the Macedonians. Alexander saw Darius, who was in his golden chariot, and rushed to kill his enemy.</a:t>
            </a:r>
            <a:endParaRPr lang="ru-RU" dirty="0">
              <a:solidFill>
                <a:srgbClr val="FFC000"/>
              </a:solidFill>
              <a:latin typeface="Times New Roman" pitchFamily="18" charset="0"/>
              <a:cs typeface="Times New Roman" pitchFamily="18" charset="0"/>
            </a:endParaRPr>
          </a:p>
        </p:txBody>
      </p:sp>
      <p:pic>
        <p:nvPicPr>
          <p:cNvPr id="6" name="Рисунок 5" descr="C:\Documents and Settings\Маша\Рабочий стол\Darius III.jpg"/>
          <p:cNvPicPr/>
          <p:nvPr/>
        </p:nvPicPr>
        <p:blipFill>
          <a:blip r:embed="rId2"/>
          <a:srcRect/>
          <a:stretch>
            <a:fillRect/>
          </a:stretch>
        </p:blipFill>
        <p:spPr bwMode="auto">
          <a:xfrm>
            <a:off x="285720" y="1142984"/>
            <a:ext cx="4214842" cy="3286148"/>
          </a:xfrm>
          <a:prstGeom prst="rect">
            <a:avLst/>
          </a:prstGeom>
          <a:ln>
            <a:noFill/>
          </a:ln>
          <a:effectLst>
            <a:reflection blurRad="12700" stA="30000" endPos="30000" dist="5000" dir="5400000" sy="-100000" algn="bl" rotWithShape="0"/>
          </a:effectLst>
          <a:scene3d>
            <a:camera prst="perspectiveContrastingRightFacing"/>
            <a:lightRig rig="threePt" dir="t">
              <a:rot lat="0" lon="0" rev="2700000"/>
            </a:lightRig>
          </a:scene3d>
          <a:sp3d>
            <a:bevelT w="63500" h="50800"/>
          </a:sp3d>
        </p:spPr>
      </p:pic>
      <p:sp>
        <p:nvSpPr>
          <p:cNvPr id="7" name="Прямоугольник 6"/>
          <p:cNvSpPr/>
          <p:nvPr/>
        </p:nvSpPr>
        <p:spPr>
          <a:xfrm>
            <a:off x="428596" y="5429264"/>
            <a:ext cx="4071966" cy="307777"/>
          </a:xfrm>
          <a:prstGeom prst="rect">
            <a:avLst/>
          </a:prstGeom>
        </p:spPr>
        <p:txBody>
          <a:bodyPr wrap="square">
            <a:spAutoFit/>
          </a:bodyPr>
          <a:lstStyle/>
          <a:p>
            <a:pPr lvl="0" algn="ctr" fontAlgn="base">
              <a:spcBef>
                <a:spcPct val="0"/>
              </a:spcBef>
              <a:spcAft>
                <a:spcPct val="0"/>
              </a:spcAft>
            </a:pPr>
            <a:r>
              <a:rPr lang="ru-RU" sz="1400" dirty="0" smtClean="0">
                <a:solidFill>
                  <a:srgbClr val="FF9900"/>
                </a:solidFill>
                <a:latin typeface="Times New Roman" pitchFamily="18" charset="0"/>
                <a:ea typeface="Times New Roman" pitchFamily="18" charset="0"/>
                <a:cs typeface="Times New Roman" pitchFamily="18" charset="0"/>
              </a:rPr>
              <a:t>Darius III (380</a:t>
            </a:r>
            <a:r>
              <a:rPr lang="ru-RU" sz="1400" dirty="0" smtClean="0">
                <a:solidFill>
                  <a:srgbClr val="FF9900"/>
                </a:solidFill>
                <a:latin typeface="Calibri"/>
                <a:ea typeface="Times New Roman" pitchFamily="18" charset="0"/>
                <a:cs typeface="Times New Roman" pitchFamily="18" charset="0"/>
              </a:rPr>
              <a:t>–</a:t>
            </a:r>
            <a:r>
              <a:rPr lang="ru-RU" sz="1400" dirty="0" smtClean="0">
                <a:solidFill>
                  <a:srgbClr val="FF9900"/>
                </a:solidFill>
                <a:latin typeface="Times New Roman" pitchFamily="18" charset="0"/>
                <a:ea typeface="Times New Roman" pitchFamily="18" charset="0"/>
                <a:cs typeface="Times New Roman" pitchFamily="18" charset="0"/>
              </a:rPr>
              <a:t>330 BC)</a:t>
            </a:r>
            <a:endParaRPr lang="ru-RU" sz="1400" dirty="0" smtClean="0">
              <a:solidFill>
                <a:srgbClr val="FF9900"/>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786314" y="500042"/>
            <a:ext cx="4143404" cy="5857916"/>
          </a:xfrm>
        </p:spPr>
        <p:txBody>
          <a:bodyPr>
            <a:normAutofit lnSpcReduction="10000"/>
          </a:bodyPr>
          <a:lstStyle/>
          <a:p>
            <a:pPr algn="just">
              <a:buNone/>
            </a:pPr>
            <a:r>
              <a:rPr lang="ru-RU" dirty="0" smtClean="0"/>
              <a:t>      </a:t>
            </a:r>
            <a:r>
              <a:rPr lang="en-US" sz="2200" dirty="0" smtClean="0">
                <a:solidFill>
                  <a:srgbClr val="FFC000"/>
                </a:solidFill>
                <a:latin typeface="Times New Roman" pitchFamily="18" charset="0"/>
                <a:cs typeface="Times New Roman" pitchFamily="18" charset="0"/>
              </a:rPr>
              <a:t>But Darius ran away from the battle-field, having left the wounded soldiers, guards and even his wife, 2 daughters and mother. When Alexander came into the camp-tent that looked like a palace the King of Macedon said: “Well, it probably means to reign!” Darius offered a peace treaty to Alexander: the concession of the lands he had already conquered, and a ransom of 10 000 talents for his family. But Alexander III replied that since he was the King of Asia, he demanded unconditional surrender from Darius III. </a:t>
            </a:r>
            <a:endParaRPr lang="ru-RU" sz="2200" dirty="0" smtClean="0">
              <a:solidFill>
                <a:srgbClr val="FFC000"/>
              </a:solidFill>
              <a:latin typeface="Times New Roman" pitchFamily="18" charset="0"/>
              <a:cs typeface="Times New Roman" pitchFamily="18" charset="0"/>
            </a:endParaRPr>
          </a:p>
          <a:p>
            <a:endParaRPr lang="ru-RU" sz="2200" dirty="0">
              <a:latin typeface="Times New Roman" pitchFamily="18" charset="0"/>
              <a:cs typeface="Times New Roman" pitchFamily="18" charset="0"/>
            </a:endParaRPr>
          </a:p>
        </p:txBody>
      </p:sp>
      <p:pic>
        <p:nvPicPr>
          <p:cNvPr id="4" name="Рисунок 3" descr="C:\Documents and Settings\Маша\Рабочий стол\Battle_of_Issus.jpg"/>
          <p:cNvPicPr/>
          <p:nvPr/>
        </p:nvPicPr>
        <p:blipFill>
          <a:blip r:embed="rId2"/>
          <a:srcRect/>
          <a:stretch>
            <a:fillRect/>
          </a:stretch>
        </p:blipFill>
        <p:spPr bwMode="auto">
          <a:xfrm>
            <a:off x="285720" y="1285860"/>
            <a:ext cx="4643470" cy="4429156"/>
          </a:xfrm>
          <a:prstGeom prst="rect">
            <a:avLst/>
          </a:prstGeom>
          <a:ln>
            <a:noFill/>
          </a:ln>
          <a:effectLst>
            <a:reflection blurRad="12700" stA="30000" endPos="30000" dist="5000" dir="5400000" sy="-100000" algn="bl" rotWithShape="0"/>
          </a:effectLst>
          <a:scene3d>
            <a:camera prst="orthographicFront"/>
            <a:lightRig rig="threePt" dir="t">
              <a:rot lat="0" lon="0" rev="2700000"/>
            </a:lightRig>
          </a:scene3d>
          <a:sp3d>
            <a:bevelT w="63500" h="50800"/>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14810" y="642918"/>
            <a:ext cx="4471990" cy="5453082"/>
          </a:xfrm>
        </p:spPr>
        <p:txBody>
          <a:bodyPr>
            <a:normAutofit fontScale="92500" lnSpcReduction="10000"/>
          </a:bodyPr>
          <a:lstStyle/>
          <a:p>
            <a:pPr algn="just">
              <a:lnSpc>
                <a:spcPct val="110000"/>
              </a:lnSpc>
              <a:buNone/>
            </a:pPr>
            <a:r>
              <a:rPr lang="en-US" dirty="0" smtClean="0"/>
              <a:t>      </a:t>
            </a:r>
            <a:r>
              <a:rPr lang="en-US" dirty="0" smtClean="0">
                <a:solidFill>
                  <a:srgbClr val="FFC000"/>
                </a:solidFill>
                <a:latin typeface="Times New Roman" pitchFamily="18" charset="0"/>
                <a:cs typeface="Times New Roman" pitchFamily="18" charset="0"/>
              </a:rPr>
              <a:t>The 2</a:t>
            </a:r>
            <a:r>
              <a:rPr lang="en-US" baseline="30000" dirty="0" smtClean="0">
                <a:solidFill>
                  <a:srgbClr val="FFC000"/>
                </a:solidFill>
                <a:latin typeface="Times New Roman" pitchFamily="18" charset="0"/>
                <a:cs typeface="Times New Roman" pitchFamily="18" charset="0"/>
              </a:rPr>
              <a:t>nd</a:t>
            </a:r>
            <a:r>
              <a:rPr lang="en-US" dirty="0" smtClean="0">
                <a:solidFill>
                  <a:srgbClr val="FFC000"/>
                </a:solidFill>
                <a:latin typeface="Times New Roman" pitchFamily="18" charset="0"/>
                <a:cs typeface="Times New Roman" pitchFamily="18" charset="0"/>
              </a:rPr>
              <a:t> famous battle is the Battle of Gaugamela in 331 BC. It was after his march to Egypt, where Alexander was regarded as a liberator from the Persian’s expansion.  There he was also pronounced the King of Egypt and the Son of Amun – the God of Thebes. During his stay in Egypt, Alexander founded Alexandria-by-Egypt, which became the capital of the Ptolemaic kingdom after his death. </a:t>
            </a:r>
            <a:endParaRPr lang="ru-RU" dirty="0" smtClean="0">
              <a:solidFill>
                <a:srgbClr val="FFC000"/>
              </a:solidFill>
              <a:latin typeface="Times New Roman" pitchFamily="18" charset="0"/>
              <a:cs typeface="Times New Roman" pitchFamily="18" charset="0"/>
            </a:endParaRPr>
          </a:p>
          <a:p>
            <a:endParaRPr lang="ru-RU" dirty="0"/>
          </a:p>
        </p:txBody>
      </p:sp>
      <p:pic>
        <p:nvPicPr>
          <p:cNvPr id="16386" name="Picture 2" descr="C:\Documents and Settings\Маша\Рабочий стол\Александрия 1838.jpg"/>
          <p:cNvPicPr>
            <a:picLocks noChangeAspect="1" noChangeArrowheads="1"/>
          </p:cNvPicPr>
          <p:nvPr/>
        </p:nvPicPr>
        <p:blipFill>
          <a:blip r:embed="rId2"/>
          <a:srcRect/>
          <a:stretch>
            <a:fillRect/>
          </a:stretch>
        </p:blipFill>
        <p:spPr bwMode="auto">
          <a:xfrm>
            <a:off x="642910" y="1000108"/>
            <a:ext cx="3071834" cy="3643338"/>
          </a:xfrm>
          <a:prstGeom prst="rect">
            <a:avLst/>
          </a:prstGeom>
          <a:noFill/>
          <a:effectLst>
            <a:reflection blurRad="6350" stA="52000" endA="300" endPos="35000" dir="5400000" sy="-100000" algn="bl" rotWithShape="0"/>
          </a:effectLst>
          <a:scene3d>
            <a:camera prst="perspectiveContrastingRightFacing"/>
            <a:lightRig rig="threePt" dir="t"/>
          </a:scene3d>
          <a:sp3d>
            <a:bevelT/>
          </a:sp3d>
        </p:spPr>
      </p:pic>
      <p:sp>
        <p:nvSpPr>
          <p:cNvPr id="6" name="TextBox 5"/>
          <p:cNvSpPr txBox="1"/>
          <p:nvPr/>
        </p:nvSpPr>
        <p:spPr>
          <a:xfrm>
            <a:off x="1285852" y="5143512"/>
            <a:ext cx="2643206" cy="307777"/>
          </a:xfrm>
          <a:prstGeom prst="rect">
            <a:avLst/>
          </a:prstGeom>
          <a:noFill/>
        </p:spPr>
        <p:txBody>
          <a:bodyPr wrap="square" rtlCol="0">
            <a:spAutoFit/>
          </a:bodyPr>
          <a:lstStyle/>
          <a:p>
            <a:pPr algn="ctr"/>
            <a:r>
              <a:rPr lang="ru-RU" sz="1400" dirty="0" smtClean="0">
                <a:solidFill>
                  <a:srgbClr val="FFC000"/>
                </a:solidFill>
                <a:latin typeface="Times New Roman" pitchFamily="18" charset="0"/>
                <a:cs typeface="Times New Roman" pitchFamily="18" charset="0"/>
              </a:rPr>
              <a:t>336 г. до н.э.</a:t>
            </a:r>
            <a:endParaRPr lang="ru-RU" sz="1400" dirty="0">
              <a:solidFill>
                <a:srgbClr val="FFC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928670"/>
            <a:ext cx="8258204" cy="5167330"/>
          </a:xfrm>
        </p:spPr>
        <p:txBody>
          <a:bodyPr>
            <a:normAutofit/>
          </a:bodyPr>
          <a:lstStyle/>
          <a:p>
            <a:pPr algn="just">
              <a:buNone/>
            </a:pPr>
            <a:r>
              <a:rPr lang="en-US" dirty="0" smtClean="0"/>
              <a:t>      </a:t>
            </a:r>
            <a:r>
              <a:rPr lang="en-US" dirty="0" smtClean="0">
                <a:solidFill>
                  <a:srgbClr val="FFC000"/>
                </a:solidFill>
                <a:latin typeface="Times New Roman" pitchFamily="18" charset="0"/>
                <a:cs typeface="Times New Roman" pitchFamily="18" charset="0"/>
              </a:rPr>
              <a:t>Two general military leaders met again in northern Iraq. The army of Darius III consisted of 1000000 warriors. But the king made the great mistake when he had ordered his army to wait for the enemy all night long.  The army of Alexander III wasn’t going to attack them at night. The Macedonians was ordered to rest in order to muster the strength. Once again, the Persians were defeated by Alexander III. Darius III left the battle-field again. He was abandoned by everyone and killed by his satrap Bessus. </a:t>
            </a:r>
            <a:endParaRPr lang="ru-RU" dirty="0" smtClean="0">
              <a:solidFill>
                <a:srgbClr val="FFC000"/>
              </a:solidFill>
              <a:latin typeface="Times New Roman" pitchFamily="18" charset="0"/>
              <a:cs typeface="Times New Roman" pitchFamily="18" charset="0"/>
            </a:endParaRPr>
          </a:p>
          <a:p>
            <a:pPr algn="just">
              <a:buNone/>
            </a:pPr>
            <a:endParaRPr lang="ru-RU" dirty="0">
              <a:solidFill>
                <a:srgbClr val="FFC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0" y="500042"/>
            <a:ext cx="4114800" cy="5595958"/>
          </a:xfrm>
        </p:spPr>
        <p:txBody>
          <a:bodyPr>
            <a:normAutofit fontScale="85000" lnSpcReduction="20000"/>
          </a:bodyPr>
          <a:lstStyle/>
          <a:p>
            <a:pPr algn="just">
              <a:lnSpc>
                <a:spcPct val="120000"/>
              </a:lnSpc>
              <a:buNone/>
            </a:pPr>
            <a:r>
              <a:rPr lang="en-US" dirty="0" smtClean="0"/>
              <a:t>      </a:t>
            </a:r>
            <a:r>
              <a:rPr lang="en-US" dirty="0" smtClean="0">
                <a:solidFill>
                  <a:srgbClr val="FFC000"/>
                </a:solidFill>
                <a:latin typeface="Times New Roman" pitchFamily="18" charset="0"/>
                <a:cs typeface="Times New Roman" pitchFamily="18" charset="0"/>
              </a:rPr>
              <a:t>After the battle there was the only one master – Alexander the Great who conquered the Persian Empire and the Macedonian Empire now stretched from the Adriatic Sea to the Indus River. Then Alexander III captured Babylon, Susa and Persepolis – the capital of Persia – with their treasures. The cities were robbed; many men were crucified and sold into slavery. Alexander died from fever on the 10</a:t>
            </a:r>
            <a:r>
              <a:rPr lang="en-US" baseline="30000" dirty="0" smtClean="0">
                <a:solidFill>
                  <a:srgbClr val="FFC000"/>
                </a:solidFill>
                <a:latin typeface="Times New Roman" pitchFamily="18" charset="0"/>
                <a:cs typeface="Times New Roman" pitchFamily="18" charset="0"/>
              </a:rPr>
              <a:t>th</a:t>
            </a:r>
            <a:r>
              <a:rPr lang="en-US" dirty="0" smtClean="0">
                <a:solidFill>
                  <a:srgbClr val="FFC000"/>
                </a:solidFill>
                <a:latin typeface="Times New Roman" pitchFamily="18" charset="0"/>
                <a:cs typeface="Times New Roman" pitchFamily="18" charset="0"/>
              </a:rPr>
              <a:t> or the 11</a:t>
            </a:r>
            <a:r>
              <a:rPr lang="en-US" baseline="30000" dirty="0" smtClean="0">
                <a:solidFill>
                  <a:srgbClr val="FFC000"/>
                </a:solidFill>
                <a:latin typeface="Times New Roman" pitchFamily="18" charset="0"/>
                <a:cs typeface="Times New Roman" pitchFamily="18" charset="0"/>
              </a:rPr>
              <a:t>th</a:t>
            </a:r>
            <a:r>
              <a:rPr lang="en-US" dirty="0" smtClean="0">
                <a:solidFill>
                  <a:srgbClr val="FFC000"/>
                </a:solidFill>
                <a:latin typeface="Times New Roman" pitchFamily="18" charset="0"/>
                <a:cs typeface="Times New Roman" pitchFamily="18" charset="0"/>
              </a:rPr>
              <a:t> of June in 323 BC in Babylon. He survived Darius for 7 years. </a:t>
            </a:r>
            <a:endParaRPr lang="ru-RU" dirty="0" smtClean="0">
              <a:solidFill>
                <a:srgbClr val="FFC000"/>
              </a:solidFill>
              <a:latin typeface="Times New Roman" pitchFamily="18" charset="0"/>
              <a:cs typeface="Times New Roman" pitchFamily="18" charset="0"/>
            </a:endParaRPr>
          </a:p>
          <a:p>
            <a:pPr algn="just">
              <a:buNone/>
            </a:pPr>
            <a:endParaRPr lang="ru-RU" dirty="0">
              <a:solidFill>
                <a:srgbClr val="FFC000"/>
              </a:solidFill>
              <a:latin typeface="Times New Roman" pitchFamily="18" charset="0"/>
              <a:cs typeface="Times New Roman" pitchFamily="18" charset="0"/>
            </a:endParaRPr>
          </a:p>
        </p:txBody>
      </p:sp>
      <p:pic>
        <p:nvPicPr>
          <p:cNvPr id="4" name="Рисунок 3"/>
          <p:cNvPicPr/>
          <p:nvPr/>
        </p:nvPicPr>
        <p:blipFill>
          <a:blip r:embed="rId2"/>
          <a:srcRect/>
          <a:stretch>
            <a:fillRect/>
          </a:stretch>
        </p:blipFill>
        <p:spPr bwMode="auto">
          <a:xfrm>
            <a:off x="285720" y="1285860"/>
            <a:ext cx="4429156" cy="3357586"/>
          </a:xfrm>
          <a:prstGeom prst="rect">
            <a:avLst/>
          </a:prstGeom>
          <a:ln>
            <a:noFill/>
          </a:ln>
          <a:effectLst>
            <a:reflection blurRad="12700" stA="30000" endPos="30000" dist="5000" dir="5400000" sy="-100000" algn="bl" rotWithShape="0"/>
          </a:effectLst>
          <a:scene3d>
            <a:camera prst="orthographicFront"/>
            <a:lightRig rig="threePt" dir="t">
              <a:rot lat="0" lon="0" rev="2700000"/>
            </a:lightRig>
          </a:scene3d>
          <a:sp3d>
            <a:bevelT w="63500" h="50800"/>
          </a:sp3d>
        </p:spPr>
      </p:pic>
      <p:sp>
        <p:nvSpPr>
          <p:cNvPr id="5" name="Прямоугольник 4"/>
          <p:cNvSpPr/>
          <p:nvPr/>
        </p:nvSpPr>
        <p:spPr>
          <a:xfrm>
            <a:off x="214282" y="5214950"/>
            <a:ext cx="4572000" cy="523220"/>
          </a:xfrm>
          <a:prstGeom prst="rect">
            <a:avLst/>
          </a:prstGeom>
        </p:spPr>
        <p:txBody>
          <a:bodyPr wrap="square">
            <a:spAutoFit/>
          </a:bodyPr>
          <a:lstStyle/>
          <a:p>
            <a:pPr lvl="0" algn="ctr" fontAlgn="base">
              <a:spcBef>
                <a:spcPct val="0"/>
              </a:spcBef>
              <a:spcAft>
                <a:spcPct val="0"/>
              </a:spcAft>
            </a:pPr>
            <a:r>
              <a:rPr lang="en-US" sz="1400" dirty="0" smtClean="0">
                <a:solidFill>
                  <a:srgbClr val="FFC000"/>
                </a:solidFill>
                <a:latin typeface="Times New Roman" pitchFamily="18" charset="0"/>
                <a:ea typeface="Times New Roman" pitchFamily="18" charset="0"/>
                <a:cs typeface="Times New Roman" pitchFamily="18" charset="0"/>
              </a:rPr>
              <a:t>Entry of Alexander into Babylon (1664) by </a:t>
            </a:r>
          </a:p>
          <a:p>
            <a:pPr lvl="0" algn="ctr" fontAlgn="base">
              <a:spcBef>
                <a:spcPct val="0"/>
              </a:spcBef>
              <a:spcAft>
                <a:spcPct val="0"/>
              </a:spcAft>
            </a:pPr>
            <a:r>
              <a:rPr lang="en-US" sz="1400" dirty="0" smtClean="0">
                <a:solidFill>
                  <a:srgbClr val="FFC000"/>
                </a:solidFill>
                <a:latin typeface="Times New Roman" pitchFamily="18" charset="0"/>
                <a:ea typeface="Times New Roman" pitchFamily="18" charset="0"/>
                <a:cs typeface="Times New Roman" pitchFamily="18" charset="0"/>
              </a:rPr>
              <a:t>Charles Le Brun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57232"/>
            <a:ext cx="8229600" cy="5238768"/>
          </a:xfrm>
        </p:spPr>
        <p:txBody>
          <a:bodyPr>
            <a:normAutofit fontScale="92500" lnSpcReduction="10000"/>
          </a:bodyPr>
          <a:lstStyle/>
          <a:p>
            <a:pPr lvl="0" algn="just">
              <a:lnSpc>
                <a:spcPct val="110000"/>
              </a:lnSpc>
            </a:pPr>
            <a:r>
              <a:rPr lang="en-US" sz="1400" dirty="0" smtClean="0">
                <a:solidFill>
                  <a:srgbClr val="FFC000"/>
                </a:solidFill>
                <a:latin typeface="Times New Roman" pitchFamily="18" charset="0"/>
                <a:cs typeface="Times New Roman" pitchFamily="18" charset="0"/>
              </a:rPr>
              <a:t>Alexander III of Macedon [ælɪg'zɑ: ndə], ['</a:t>
            </a:r>
            <a:r>
              <a:rPr lang="en-US" sz="1400" dirty="0" err="1" smtClean="0">
                <a:solidFill>
                  <a:srgbClr val="FFC000"/>
                </a:solidFill>
                <a:latin typeface="Times New Roman" pitchFamily="18" charset="0"/>
                <a:cs typeface="Times New Roman" pitchFamily="18" charset="0"/>
              </a:rPr>
              <a:t>mæsɪdn</a:t>
            </a:r>
            <a:r>
              <a:rPr lang="en-US" sz="1400" dirty="0" smtClean="0">
                <a:solidFill>
                  <a:srgbClr val="FFC000"/>
                </a:solidFill>
                <a:latin typeface="Times New Roman" pitchFamily="18" charset="0"/>
                <a:cs typeface="Times New Roman" pitchFamily="18" charset="0"/>
              </a:rPr>
              <a:t>] – </a:t>
            </a:r>
            <a:r>
              <a:rPr lang="ru-RU" sz="1400" dirty="0" smtClean="0">
                <a:solidFill>
                  <a:srgbClr val="FFC000"/>
                </a:solidFill>
                <a:latin typeface="Times New Roman" pitchFamily="18" charset="0"/>
                <a:cs typeface="Times New Roman" pitchFamily="18" charset="0"/>
              </a:rPr>
              <a:t>Александр Македонский</a:t>
            </a:r>
            <a:r>
              <a:rPr lang="en-US" sz="1400" dirty="0" smtClean="0">
                <a:solidFill>
                  <a:srgbClr val="FFC000"/>
                </a:solidFill>
                <a:latin typeface="Times New Roman" pitchFamily="18" charset="0"/>
                <a:cs typeface="Times New Roman" pitchFamily="18" charset="0"/>
              </a:rPr>
              <a:t>, </a:t>
            </a:r>
            <a:r>
              <a:rPr lang="ru-RU" sz="1400" dirty="0" smtClean="0">
                <a:solidFill>
                  <a:srgbClr val="FFC000"/>
                </a:solidFill>
                <a:latin typeface="Times New Roman" pitchFamily="18" charset="0"/>
                <a:cs typeface="Times New Roman" pitchFamily="18" charset="0"/>
              </a:rPr>
              <a:t>правил</a:t>
            </a:r>
            <a:r>
              <a:rPr lang="en-US" sz="1400" dirty="0" smtClean="0">
                <a:solidFill>
                  <a:srgbClr val="FFC000"/>
                </a:solidFill>
                <a:latin typeface="Times New Roman" pitchFamily="18" charset="0"/>
                <a:cs typeface="Times New Roman" pitchFamily="18" charset="0"/>
              </a:rPr>
              <a:t> 336 - 323 </a:t>
            </a:r>
            <a:r>
              <a:rPr lang="ru-RU" sz="1400" dirty="0" smtClean="0">
                <a:solidFill>
                  <a:srgbClr val="FFC000"/>
                </a:solidFill>
                <a:latin typeface="Times New Roman" pitchFamily="18" charset="0"/>
                <a:cs typeface="Times New Roman" pitchFamily="18" charset="0"/>
              </a:rPr>
              <a:t>гг.</a:t>
            </a:r>
            <a:r>
              <a:rPr lang="en-US" sz="1400" dirty="0" smtClean="0">
                <a:solidFill>
                  <a:srgbClr val="FFC000"/>
                </a:solidFill>
                <a:latin typeface="Times New Roman" pitchFamily="18" charset="0"/>
                <a:cs typeface="Times New Roman" pitchFamily="18" charset="0"/>
              </a:rPr>
              <a:t> </a:t>
            </a:r>
            <a:r>
              <a:rPr lang="ru-RU" sz="1400" dirty="0" smtClean="0">
                <a:solidFill>
                  <a:srgbClr val="FFC000"/>
                </a:solidFill>
                <a:latin typeface="Times New Roman" pitchFamily="18" charset="0"/>
                <a:cs typeface="Times New Roman" pitchFamily="18" charset="0"/>
              </a:rPr>
              <a:t>до </a:t>
            </a:r>
            <a:r>
              <a:rPr lang="ru-RU" sz="1400" dirty="0" err="1" smtClean="0">
                <a:solidFill>
                  <a:srgbClr val="FFC000"/>
                </a:solidFill>
                <a:latin typeface="Times New Roman" pitchFamily="18" charset="0"/>
                <a:cs typeface="Times New Roman" pitchFamily="18" charset="0"/>
              </a:rPr>
              <a:t>н</a:t>
            </a:r>
            <a:r>
              <a:rPr lang="en-US" sz="1400" dirty="0" smtClean="0">
                <a:solidFill>
                  <a:srgbClr val="FFC000"/>
                </a:solidFill>
                <a:latin typeface="Times New Roman" pitchFamily="18" charset="0"/>
                <a:cs typeface="Times New Roman" pitchFamily="18" charset="0"/>
              </a:rPr>
              <a:t>. </a:t>
            </a:r>
            <a:r>
              <a:rPr lang="ru-RU" sz="1400" dirty="0" smtClean="0">
                <a:solidFill>
                  <a:srgbClr val="FFC000"/>
                </a:solidFill>
                <a:latin typeface="Times New Roman" pitchFamily="18" charset="0"/>
                <a:cs typeface="Times New Roman" pitchFamily="18" charset="0"/>
              </a:rPr>
              <a:t>э</a:t>
            </a:r>
            <a:r>
              <a:rPr lang="en-US" sz="1400" dirty="0" smtClean="0">
                <a:solidFill>
                  <a:srgbClr val="FFC000"/>
                </a:solidFill>
                <a:latin typeface="Times New Roman" pitchFamily="18" charset="0"/>
                <a:cs typeface="Times New Roman" pitchFamily="18" charset="0"/>
              </a:rPr>
              <a:t>.</a:t>
            </a:r>
            <a:endParaRPr lang="ru-RU" sz="1400" dirty="0" smtClean="0">
              <a:solidFill>
                <a:srgbClr val="FFC000"/>
              </a:solidFill>
              <a:latin typeface="Times New Roman" pitchFamily="18" charset="0"/>
              <a:cs typeface="Times New Roman" pitchFamily="18" charset="0"/>
            </a:endParaRPr>
          </a:p>
          <a:p>
            <a:pPr lvl="0" algn="just">
              <a:lnSpc>
                <a:spcPct val="110000"/>
              </a:lnSpc>
            </a:pPr>
            <a:r>
              <a:rPr lang="en-US" sz="1400" dirty="0" smtClean="0">
                <a:solidFill>
                  <a:srgbClr val="FFC000"/>
                </a:solidFill>
                <a:latin typeface="Times New Roman" pitchFamily="18" charset="0"/>
                <a:cs typeface="Times New Roman" pitchFamily="18" charset="0"/>
              </a:rPr>
              <a:t>Darius III </a:t>
            </a:r>
            <a:r>
              <a:rPr lang="ru-RU" sz="1400" dirty="0" smtClean="0">
                <a:solidFill>
                  <a:srgbClr val="FFC000"/>
                </a:solidFill>
                <a:latin typeface="Times New Roman" pitchFamily="18" charset="0"/>
                <a:cs typeface="Times New Roman" pitchFamily="18" charset="0"/>
              </a:rPr>
              <a:t>[</a:t>
            </a:r>
            <a:r>
              <a:rPr lang="en-US" sz="1400" dirty="0" smtClean="0">
                <a:solidFill>
                  <a:srgbClr val="FFC000"/>
                </a:solidFill>
                <a:latin typeface="Times New Roman" pitchFamily="18" charset="0"/>
                <a:cs typeface="Times New Roman" pitchFamily="18" charset="0"/>
              </a:rPr>
              <a:t>d</a:t>
            </a:r>
            <a:r>
              <a:rPr lang="ru-RU" sz="1400" dirty="0" smtClean="0">
                <a:solidFill>
                  <a:srgbClr val="FFC000"/>
                </a:solidFill>
                <a:latin typeface="Times New Roman" pitchFamily="18" charset="0"/>
                <a:cs typeface="Times New Roman" pitchFamily="18" charset="0"/>
              </a:rPr>
              <a:t>ə'</a:t>
            </a:r>
            <a:r>
              <a:rPr lang="en-US" sz="1400" dirty="0" smtClean="0">
                <a:solidFill>
                  <a:srgbClr val="FFC000"/>
                </a:solidFill>
                <a:latin typeface="Times New Roman" pitchFamily="18" charset="0"/>
                <a:cs typeface="Times New Roman" pitchFamily="18" charset="0"/>
              </a:rPr>
              <a:t>r</a:t>
            </a:r>
            <a:r>
              <a:rPr lang="ru-RU" sz="1400" dirty="0" smtClean="0">
                <a:solidFill>
                  <a:srgbClr val="FFC000"/>
                </a:solidFill>
                <a:latin typeface="Times New Roman" pitchFamily="18" charset="0"/>
                <a:cs typeface="Times New Roman" pitchFamily="18" charset="0"/>
              </a:rPr>
              <a:t>ʌɪə</a:t>
            </a:r>
            <a:r>
              <a:rPr lang="en-US" sz="1400" dirty="0" smtClean="0">
                <a:solidFill>
                  <a:srgbClr val="FFC000"/>
                </a:solidFill>
                <a:latin typeface="Times New Roman" pitchFamily="18" charset="0"/>
                <a:cs typeface="Times New Roman" pitchFamily="18" charset="0"/>
              </a:rPr>
              <a:t>s</a:t>
            </a:r>
            <a:r>
              <a:rPr lang="ru-RU" sz="1400" dirty="0" smtClean="0">
                <a:solidFill>
                  <a:srgbClr val="FFC000"/>
                </a:solidFill>
                <a:latin typeface="Times New Roman" pitchFamily="18" charset="0"/>
                <a:cs typeface="Times New Roman" pitchFamily="18" charset="0"/>
              </a:rPr>
              <a:t>] - Дарий </a:t>
            </a:r>
            <a:r>
              <a:rPr lang="en-US" sz="1400" dirty="0" smtClean="0">
                <a:solidFill>
                  <a:srgbClr val="FFC000"/>
                </a:solidFill>
                <a:latin typeface="Times New Roman" pitchFamily="18" charset="0"/>
                <a:cs typeface="Times New Roman" pitchFamily="18" charset="0"/>
              </a:rPr>
              <a:t>III</a:t>
            </a:r>
            <a:r>
              <a:rPr lang="ru-RU" sz="1400" dirty="0" smtClean="0">
                <a:solidFill>
                  <a:srgbClr val="FFC000"/>
                </a:solidFill>
                <a:latin typeface="Times New Roman" pitchFamily="18" charset="0"/>
                <a:cs typeface="Times New Roman" pitchFamily="18" charset="0"/>
              </a:rPr>
              <a:t>, иначе Дарий </a:t>
            </a:r>
            <a:r>
              <a:rPr lang="ru-RU" sz="1400" dirty="0" err="1" smtClean="0">
                <a:solidFill>
                  <a:srgbClr val="FFC000"/>
                </a:solidFill>
                <a:latin typeface="Times New Roman" pitchFamily="18" charset="0"/>
                <a:cs typeface="Times New Roman" pitchFamily="18" charset="0"/>
              </a:rPr>
              <a:t>Кодоман</a:t>
            </a:r>
            <a:r>
              <a:rPr lang="ru-RU" sz="1400" dirty="0" smtClean="0">
                <a:solidFill>
                  <a:srgbClr val="FFC000"/>
                </a:solidFill>
                <a:latin typeface="Times New Roman" pitchFamily="18" charset="0"/>
                <a:cs typeface="Times New Roman" pitchFamily="18" charset="0"/>
              </a:rPr>
              <a:t>, персидский царь, правил в 336 - 330 гг. до н. э.</a:t>
            </a:r>
          </a:p>
          <a:p>
            <a:pPr lvl="0" algn="just">
              <a:lnSpc>
                <a:spcPct val="110000"/>
              </a:lnSpc>
            </a:pPr>
            <a:r>
              <a:rPr lang="en-US" sz="1400" dirty="0" smtClean="0">
                <a:solidFill>
                  <a:srgbClr val="FFC000"/>
                </a:solidFill>
                <a:latin typeface="Times New Roman" pitchFamily="18" charset="0"/>
                <a:cs typeface="Times New Roman" pitchFamily="18" charset="0"/>
              </a:rPr>
              <a:t>Pella</a:t>
            </a:r>
            <a:r>
              <a:rPr lang="ru-RU" sz="1400" dirty="0" smtClean="0">
                <a:solidFill>
                  <a:srgbClr val="FFC000"/>
                </a:solidFill>
                <a:latin typeface="Times New Roman" pitchFamily="18" charset="0"/>
                <a:cs typeface="Times New Roman" pitchFamily="18" charset="0"/>
              </a:rPr>
              <a:t> – г. Пелла древний македонский город.</a:t>
            </a:r>
          </a:p>
          <a:p>
            <a:pPr lvl="0" algn="just">
              <a:lnSpc>
                <a:spcPct val="110000"/>
              </a:lnSpc>
            </a:pPr>
            <a:r>
              <a:rPr lang="en-US" sz="1400" dirty="0" smtClean="0">
                <a:solidFill>
                  <a:srgbClr val="FFC000"/>
                </a:solidFill>
                <a:latin typeface="Times New Roman" pitchFamily="18" charset="0"/>
                <a:cs typeface="Times New Roman" pitchFamily="18" charset="0"/>
              </a:rPr>
              <a:t>the Kingdom of Macedon – </a:t>
            </a:r>
            <a:r>
              <a:rPr lang="ru-RU" sz="1400" dirty="0" smtClean="0">
                <a:solidFill>
                  <a:srgbClr val="FFC000"/>
                </a:solidFill>
                <a:latin typeface="Times New Roman" pitchFamily="18" charset="0"/>
                <a:cs typeface="Times New Roman" pitchFamily="18" charset="0"/>
              </a:rPr>
              <a:t>древнее государство</a:t>
            </a:r>
            <a:r>
              <a:rPr lang="en-US" sz="1400" dirty="0" smtClean="0">
                <a:solidFill>
                  <a:srgbClr val="FFC000"/>
                </a:solidFill>
                <a:latin typeface="Times New Roman" pitchFamily="18" charset="0"/>
                <a:cs typeface="Times New Roman" pitchFamily="18" charset="0"/>
              </a:rPr>
              <a:t>  </a:t>
            </a:r>
            <a:r>
              <a:rPr lang="ru-RU" sz="1400" dirty="0" smtClean="0">
                <a:solidFill>
                  <a:srgbClr val="FFC000"/>
                </a:solidFill>
                <a:latin typeface="Times New Roman" pitchFamily="18" charset="0"/>
                <a:cs typeface="Times New Roman" pitchFamily="18" charset="0"/>
              </a:rPr>
              <a:t>Македония </a:t>
            </a:r>
          </a:p>
          <a:p>
            <a:pPr lvl="0" algn="just">
              <a:lnSpc>
                <a:spcPct val="110000"/>
              </a:lnSpc>
            </a:pPr>
            <a:r>
              <a:rPr lang="en-US" sz="1400" dirty="0" smtClean="0">
                <a:solidFill>
                  <a:srgbClr val="FFC000"/>
                </a:solidFill>
                <a:latin typeface="Times New Roman" pitchFamily="18" charset="0"/>
                <a:cs typeface="Times New Roman" pitchFamily="18" charset="0"/>
              </a:rPr>
              <a:t>Philip II</a:t>
            </a:r>
            <a:r>
              <a:rPr lang="ru-RU" sz="1400" dirty="0" smtClean="0">
                <a:solidFill>
                  <a:srgbClr val="FFC000"/>
                </a:solidFill>
                <a:latin typeface="Times New Roman" pitchFamily="18" charset="0"/>
                <a:cs typeface="Times New Roman" pitchFamily="18" charset="0"/>
              </a:rPr>
              <a:t> ['fɪlɪp] – Филипп Второй</a:t>
            </a:r>
          </a:p>
          <a:p>
            <a:pPr lvl="0" algn="just">
              <a:lnSpc>
                <a:spcPct val="110000"/>
              </a:lnSpc>
            </a:pPr>
            <a:r>
              <a:rPr lang="en-US" sz="1400" dirty="0" smtClean="0">
                <a:solidFill>
                  <a:srgbClr val="FFC000"/>
                </a:solidFill>
                <a:latin typeface="Times New Roman" pitchFamily="18" charset="0"/>
                <a:cs typeface="Times New Roman" pitchFamily="18" charset="0"/>
              </a:rPr>
              <a:t>Aristotle </a:t>
            </a:r>
            <a:r>
              <a:rPr lang="ru-RU" sz="1400" dirty="0" smtClean="0">
                <a:solidFill>
                  <a:srgbClr val="FFC000"/>
                </a:solidFill>
                <a:latin typeface="Times New Roman" pitchFamily="18" charset="0"/>
                <a:cs typeface="Times New Roman" pitchFamily="18" charset="0"/>
              </a:rPr>
              <a:t>['</a:t>
            </a:r>
            <a:r>
              <a:rPr lang="en-US" sz="1400" dirty="0" smtClean="0">
                <a:solidFill>
                  <a:srgbClr val="FFC000"/>
                </a:solidFill>
                <a:latin typeface="Times New Roman" pitchFamily="18" charset="0"/>
                <a:cs typeface="Times New Roman" pitchFamily="18" charset="0"/>
              </a:rPr>
              <a:t>ar</a:t>
            </a:r>
            <a:r>
              <a:rPr lang="ru-RU" sz="1400" dirty="0" err="1" smtClean="0">
                <a:solidFill>
                  <a:srgbClr val="FFC000"/>
                </a:solidFill>
                <a:latin typeface="Times New Roman" pitchFamily="18" charset="0"/>
                <a:cs typeface="Times New Roman" pitchFamily="18" charset="0"/>
              </a:rPr>
              <a:t>ɪ</a:t>
            </a:r>
            <a:r>
              <a:rPr lang="en-US" sz="1400" dirty="0" smtClean="0">
                <a:solidFill>
                  <a:srgbClr val="FFC000"/>
                </a:solidFill>
                <a:latin typeface="Times New Roman" pitchFamily="18" charset="0"/>
                <a:cs typeface="Times New Roman" pitchFamily="18" charset="0"/>
              </a:rPr>
              <a:t>st</a:t>
            </a:r>
            <a:r>
              <a:rPr lang="ru-RU" sz="1400" dirty="0" smtClean="0">
                <a:solidFill>
                  <a:srgbClr val="FFC000"/>
                </a:solidFill>
                <a:latin typeface="Times New Roman" pitchFamily="18" charset="0"/>
                <a:cs typeface="Times New Roman" pitchFamily="18" charset="0"/>
              </a:rPr>
              <a:t>ɒ</a:t>
            </a:r>
            <a:r>
              <a:rPr lang="en-US" sz="1400" dirty="0" smtClean="0">
                <a:solidFill>
                  <a:srgbClr val="FFC000"/>
                </a:solidFill>
                <a:latin typeface="Times New Roman" pitchFamily="18" charset="0"/>
                <a:cs typeface="Times New Roman" pitchFamily="18" charset="0"/>
              </a:rPr>
              <a:t>t</a:t>
            </a:r>
            <a:r>
              <a:rPr lang="ru-RU" sz="1400" dirty="0" smtClean="0">
                <a:solidFill>
                  <a:srgbClr val="FFC000"/>
                </a:solidFill>
                <a:latin typeface="Times New Roman" pitchFamily="18" charset="0"/>
                <a:cs typeface="Times New Roman" pitchFamily="18" charset="0"/>
              </a:rPr>
              <a:t>(ə)</a:t>
            </a:r>
            <a:r>
              <a:rPr lang="en-US" sz="1400" dirty="0" smtClean="0">
                <a:solidFill>
                  <a:srgbClr val="FFC000"/>
                </a:solidFill>
                <a:latin typeface="Times New Roman" pitchFamily="18" charset="0"/>
                <a:cs typeface="Times New Roman" pitchFamily="18" charset="0"/>
              </a:rPr>
              <a:t>l</a:t>
            </a:r>
            <a:r>
              <a:rPr lang="ru-RU" sz="1400" dirty="0" smtClean="0">
                <a:solidFill>
                  <a:srgbClr val="FFC000"/>
                </a:solidFill>
                <a:latin typeface="Times New Roman" pitchFamily="18" charset="0"/>
                <a:cs typeface="Times New Roman" pitchFamily="18" charset="0"/>
              </a:rPr>
              <a:t>] – древнегреческий философ (384 – 322</a:t>
            </a:r>
            <a:r>
              <a:rPr lang="en-US" sz="1400" dirty="0" smtClean="0">
                <a:solidFill>
                  <a:srgbClr val="FFC000"/>
                </a:solidFill>
                <a:latin typeface="Times New Roman" pitchFamily="18" charset="0"/>
                <a:cs typeface="Times New Roman" pitchFamily="18" charset="0"/>
              </a:rPr>
              <a:t>BC</a:t>
            </a:r>
            <a:r>
              <a:rPr lang="ru-RU" sz="1400" dirty="0" smtClean="0">
                <a:solidFill>
                  <a:srgbClr val="FFC000"/>
                </a:solidFill>
                <a:latin typeface="Times New Roman" pitchFamily="18" charset="0"/>
                <a:cs typeface="Times New Roman" pitchFamily="18" charset="0"/>
              </a:rPr>
              <a:t>).</a:t>
            </a:r>
          </a:p>
          <a:p>
            <a:pPr lvl="0" algn="just">
              <a:lnSpc>
                <a:spcPct val="110000"/>
              </a:lnSpc>
            </a:pPr>
            <a:r>
              <a:rPr lang="en-US" sz="1400" dirty="0" smtClean="0">
                <a:solidFill>
                  <a:srgbClr val="FFC000"/>
                </a:solidFill>
                <a:latin typeface="Times New Roman" pitchFamily="18" charset="0"/>
                <a:cs typeface="Times New Roman" pitchFamily="18" charset="0"/>
              </a:rPr>
              <a:t>to assassinate</a:t>
            </a:r>
            <a:r>
              <a:rPr lang="ru-RU" sz="1400" dirty="0" smtClean="0">
                <a:solidFill>
                  <a:srgbClr val="FFC000"/>
                </a:solidFill>
                <a:latin typeface="Times New Roman" pitchFamily="18" charset="0"/>
                <a:cs typeface="Times New Roman" pitchFamily="18" charset="0"/>
              </a:rPr>
              <a:t> [ə'sæsɪneɪt] – убить</a:t>
            </a:r>
          </a:p>
          <a:p>
            <a:pPr lvl="0" algn="just">
              <a:lnSpc>
                <a:spcPct val="110000"/>
              </a:lnSpc>
            </a:pPr>
            <a:r>
              <a:rPr lang="en-US" sz="1400" dirty="0" smtClean="0">
                <a:solidFill>
                  <a:srgbClr val="FFC000"/>
                </a:solidFill>
                <a:latin typeface="Times New Roman" pitchFamily="18" charset="0"/>
                <a:cs typeface="Times New Roman" pitchFamily="18" charset="0"/>
              </a:rPr>
              <a:t>to inherit [ɪn'herɪt]</a:t>
            </a:r>
            <a:r>
              <a:rPr lang="ru-RU" sz="1400" dirty="0" smtClean="0">
                <a:solidFill>
                  <a:srgbClr val="FFC000"/>
                </a:solidFill>
                <a:latin typeface="Times New Roman" pitchFamily="18" charset="0"/>
                <a:cs typeface="Times New Roman" pitchFamily="18" charset="0"/>
              </a:rPr>
              <a:t> – </a:t>
            </a:r>
            <a:r>
              <a:rPr lang="en-US" sz="1400" dirty="0" smtClean="0">
                <a:solidFill>
                  <a:srgbClr val="FFC000"/>
                </a:solidFill>
                <a:latin typeface="Times New Roman" pitchFamily="18" charset="0"/>
                <a:cs typeface="Times New Roman" pitchFamily="18" charset="0"/>
              </a:rPr>
              <a:t> наследовать</a:t>
            </a:r>
            <a:endParaRPr lang="ru-RU" sz="1400" dirty="0" smtClean="0">
              <a:solidFill>
                <a:srgbClr val="FFC000"/>
              </a:solidFill>
              <a:latin typeface="Times New Roman" pitchFamily="18" charset="0"/>
              <a:cs typeface="Times New Roman" pitchFamily="18" charset="0"/>
            </a:endParaRPr>
          </a:p>
          <a:p>
            <a:pPr lvl="0" algn="just">
              <a:lnSpc>
                <a:spcPct val="110000"/>
              </a:lnSpc>
            </a:pPr>
            <a:r>
              <a:rPr lang="en-US" sz="1400" dirty="0" smtClean="0">
                <a:solidFill>
                  <a:srgbClr val="FFC000"/>
                </a:solidFill>
                <a:latin typeface="Times New Roman" pitchFamily="18" charset="0"/>
                <a:cs typeface="Times New Roman" pitchFamily="18" charset="0"/>
              </a:rPr>
              <a:t>Asia Minor</a:t>
            </a:r>
            <a:r>
              <a:rPr lang="ru-RU" sz="1400" dirty="0" smtClean="0">
                <a:solidFill>
                  <a:srgbClr val="FFC000"/>
                </a:solidFill>
                <a:latin typeface="Times New Roman" pitchFamily="18" charset="0"/>
                <a:cs typeface="Times New Roman" pitchFamily="18" charset="0"/>
              </a:rPr>
              <a:t> [eɪʃə'maɪnə] – Малая Азия (полуостров на западе Азии, на территории Турции).</a:t>
            </a:r>
          </a:p>
          <a:p>
            <a:pPr lvl="0" algn="just">
              <a:lnSpc>
                <a:spcPct val="110000"/>
              </a:lnSpc>
            </a:pPr>
            <a:r>
              <a:rPr lang="en-US" sz="1400" dirty="0" smtClean="0">
                <a:solidFill>
                  <a:srgbClr val="FFC000"/>
                </a:solidFill>
                <a:latin typeface="Times New Roman" pitchFamily="18" charset="0"/>
                <a:cs typeface="Times New Roman" pitchFamily="18" charset="0"/>
              </a:rPr>
              <a:t>Persia </a:t>
            </a:r>
            <a:r>
              <a:rPr lang="ru-RU" sz="1400" dirty="0" smtClean="0">
                <a:solidFill>
                  <a:srgbClr val="FFC000"/>
                </a:solidFill>
                <a:latin typeface="Times New Roman" pitchFamily="18" charset="0"/>
                <a:cs typeface="Times New Roman" pitchFamily="18" charset="0"/>
              </a:rPr>
              <a:t>['</a:t>
            </a:r>
            <a:r>
              <a:rPr lang="en-US" sz="1400" dirty="0" smtClean="0">
                <a:solidFill>
                  <a:srgbClr val="FFC000"/>
                </a:solidFill>
                <a:latin typeface="Times New Roman" pitchFamily="18" charset="0"/>
                <a:cs typeface="Times New Roman" pitchFamily="18" charset="0"/>
              </a:rPr>
              <a:t>p</a:t>
            </a:r>
            <a:r>
              <a:rPr lang="ru-RU" sz="1400" dirty="0" smtClean="0">
                <a:solidFill>
                  <a:srgbClr val="FFC000"/>
                </a:solidFill>
                <a:latin typeface="Times New Roman" pitchFamily="18" charset="0"/>
                <a:cs typeface="Times New Roman" pitchFamily="18" charset="0"/>
              </a:rPr>
              <a:t>ɜ:ʃə], [-ʒə] – Персия (современный Иран).</a:t>
            </a:r>
          </a:p>
          <a:p>
            <a:pPr lvl="0" algn="just">
              <a:lnSpc>
                <a:spcPct val="110000"/>
              </a:lnSpc>
            </a:pPr>
            <a:r>
              <a:rPr lang="en-US" sz="1400" dirty="0" smtClean="0">
                <a:solidFill>
                  <a:srgbClr val="FFC000"/>
                </a:solidFill>
                <a:latin typeface="Times New Roman" pitchFamily="18" charset="0"/>
                <a:cs typeface="Times New Roman" pitchFamily="18" charset="0"/>
              </a:rPr>
              <a:t>decisive </a:t>
            </a:r>
            <a:r>
              <a:rPr lang="ru-RU" sz="1400" dirty="0" smtClean="0">
                <a:solidFill>
                  <a:srgbClr val="FFC000"/>
                </a:solidFill>
                <a:latin typeface="Times New Roman" pitchFamily="18" charset="0"/>
                <a:cs typeface="Times New Roman" pitchFamily="18" charset="0"/>
              </a:rPr>
              <a:t>[</a:t>
            </a:r>
            <a:r>
              <a:rPr lang="en-US" sz="1400" dirty="0" smtClean="0">
                <a:solidFill>
                  <a:srgbClr val="FFC000"/>
                </a:solidFill>
                <a:latin typeface="Times New Roman" pitchFamily="18" charset="0"/>
                <a:cs typeface="Times New Roman" pitchFamily="18" charset="0"/>
              </a:rPr>
              <a:t>d</a:t>
            </a:r>
            <a:r>
              <a:rPr lang="ru-RU" sz="1400" dirty="0" err="1" smtClean="0">
                <a:solidFill>
                  <a:srgbClr val="FFC000"/>
                </a:solidFill>
                <a:latin typeface="Times New Roman" pitchFamily="18" charset="0"/>
                <a:cs typeface="Times New Roman" pitchFamily="18" charset="0"/>
              </a:rPr>
              <a:t>ɪ'</a:t>
            </a:r>
            <a:r>
              <a:rPr lang="en-US" sz="1400" dirty="0" err="1" smtClean="0">
                <a:solidFill>
                  <a:srgbClr val="FFC000"/>
                </a:solidFill>
                <a:latin typeface="Times New Roman" pitchFamily="18" charset="0"/>
                <a:cs typeface="Times New Roman" pitchFamily="18" charset="0"/>
              </a:rPr>
              <a:t>sa</a:t>
            </a:r>
            <a:r>
              <a:rPr lang="ru-RU" sz="1400" dirty="0" err="1" smtClean="0">
                <a:solidFill>
                  <a:srgbClr val="FFC000"/>
                </a:solidFill>
                <a:latin typeface="Times New Roman" pitchFamily="18" charset="0"/>
                <a:cs typeface="Times New Roman" pitchFamily="18" charset="0"/>
              </a:rPr>
              <a:t>ɪ</a:t>
            </a:r>
            <a:r>
              <a:rPr lang="en-US" sz="1400" dirty="0" smtClean="0">
                <a:solidFill>
                  <a:srgbClr val="FFC000"/>
                </a:solidFill>
                <a:latin typeface="Times New Roman" pitchFamily="18" charset="0"/>
                <a:cs typeface="Times New Roman" pitchFamily="18" charset="0"/>
              </a:rPr>
              <a:t>s</a:t>
            </a:r>
            <a:r>
              <a:rPr lang="ru-RU" sz="1400" dirty="0" err="1" smtClean="0">
                <a:solidFill>
                  <a:srgbClr val="FFC000"/>
                </a:solidFill>
                <a:latin typeface="Times New Roman" pitchFamily="18" charset="0"/>
                <a:cs typeface="Times New Roman" pitchFamily="18" charset="0"/>
              </a:rPr>
              <a:t>ɪ</a:t>
            </a:r>
            <a:r>
              <a:rPr lang="en-US" sz="1400" dirty="0" smtClean="0">
                <a:solidFill>
                  <a:srgbClr val="FFC000"/>
                </a:solidFill>
                <a:latin typeface="Times New Roman" pitchFamily="18" charset="0"/>
                <a:cs typeface="Times New Roman" pitchFamily="18" charset="0"/>
              </a:rPr>
              <a:t>v</a:t>
            </a:r>
            <a:r>
              <a:rPr lang="ru-RU" sz="1400" dirty="0" smtClean="0">
                <a:solidFill>
                  <a:srgbClr val="FFC000"/>
                </a:solidFill>
                <a:latin typeface="Times New Roman" pitchFamily="18" charset="0"/>
                <a:cs typeface="Times New Roman" pitchFamily="18" charset="0"/>
              </a:rPr>
              <a:t>] –  решающий</a:t>
            </a:r>
          </a:p>
          <a:p>
            <a:pPr lvl="0" algn="just">
              <a:lnSpc>
                <a:spcPct val="110000"/>
              </a:lnSpc>
            </a:pPr>
            <a:r>
              <a:rPr lang="en-US" sz="1400" dirty="0" smtClean="0">
                <a:solidFill>
                  <a:srgbClr val="FFC000"/>
                </a:solidFill>
                <a:latin typeface="Times New Roman" pitchFamily="18" charset="0"/>
                <a:cs typeface="Times New Roman" pitchFamily="18" charset="0"/>
              </a:rPr>
              <a:t>the Battle of Issus near the Pindar River</a:t>
            </a:r>
            <a:r>
              <a:rPr lang="ru-RU" sz="1400" dirty="0" smtClean="0">
                <a:solidFill>
                  <a:srgbClr val="FFC000"/>
                </a:solidFill>
                <a:latin typeface="Times New Roman" pitchFamily="18" charset="0"/>
                <a:cs typeface="Times New Roman" pitchFamily="18" charset="0"/>
              </a:rPr>
              <a:t> – битва при г. </a:t>
            </a:r>
            <a:r>
              <a:rPr lang="ru-RU" sz="1400" dirty="0" err="1" smtClean="0">
                <a:solidFill>
                  <a:srgbClr val="FFC000"/>
                </a:solidFill>
                <a:latin typeface="Times New Roman" pitchFamily="18" charset="0"/>
                <a:cs typeface="Times New Roman" pitchFamily="18" charset="0"/>
              </a:rPr>
              <a:t>И́ссе</a:t>
            </a:r>
            <a:r>
              <a:rPr lang="ru-RU" sz="1400" dirty="0" smtClean="0">
                <a:solidFill>
                  <a:srgbClr val="FFC000"/>
                </a:solidFill>
                <a:latin typeface="Times New Roman" pitchFamily="18" charset="0"/>
                <a:cs typeface="Times New Roman" pitchFamily="18" charset="0"/>
              </a:rPr>
              <a:t> у р. Пиндар – сражение между македонской армией Александра Великого и персидским войском царя Дария в Киликии (Турция).</a:t>
            </a:r>
          </a:p>
          <a:p>
            <a:pPr lvl="0" algn="just">
              <a:lnSpc>
                <a:spcPct val="110000"/>
              </a:lnSpc>
            </a:pPr>
            <a:r>
              <a:rPr lang="en-US" sz="1400" dirty="0" smtClean="0">
                <a:solidFill>
                  <a:srgbClr val="FFC000"/>
                </a:solidFill>
                <a:latin typeface="Times New Roman" pitchFamily="18" charset="0"/>
                <a:cs typeface="Times New Roman" pitchFamily="18" charset="0"/>
              </a:rPr>
              <a:t>to retreat [</a:t>
            </a:r>
            <a:r>
              <a:rPr lang="en-US" sz="1400" dirty="0" err="1" smtClean="0">
                <a:solidFill>
                  <a:srgbClr val="FFC000"/>
                </a:solidFill>
                <a:latin typeface="Times New Roman" pitchFamily="18" charset="0"/>
                <a:cs typeface="Times New Roman" pitchFamily="18" charset="0"/>
              </a:rPr>
              <a:t>rɪ'tri:t</a:t>
            </a:r>
            <a:r>
              <a:rPr lang="en-US" sz="1400" dirty="0" smtClean="0">
                <a:solidFill>
                  <a:srgbClr val="FFC000"/>
                </a:solidFill>
                <a:latin typeface="Times New Roman" pitchFamily="18" charset="0"/>
                <a:cs typeface="Times New Roman" pitchFamily="18" charset="0"/>
              </a:rPr>
              <a:t>] – </a:t>
            </a:r>
            <a:r>
              <a:rPr lang="ru-RU" sz="1400" dirty="0" smtClean="0">
                <a:solidFill>
                  <a:srgbClr val="FFC000"/>
                </a:solidFill>
                <a:latin typeface="Times New Roman" pitchFamily="18" charset="0"/>
                <a:cs typeface="Times New Roman" pitchFamily="18" charset="0"/>
              </a:rPr>
              <a:t>отступать</a:t>
            </a:r>
          </a:p>
          <a:p>
            <a:pPr lvl="0" algn="just">
              <a:lnSpc>
                <a:spcPct val="110000"/>
              </a:lnSpc>
            </a:pPr>
            <a:r>
              <a:rPr lang="en-US" sz="1400" dirty="0" smtClean="0">
                <a:solidFill>
                  <a:srgbClr val="FFC000"/>
                </a:solidFill>
                <a:latin typeface="Times New Roman" pitchFamily="18" charset="0"/>
                <a:cs typeface="Times New Roman" pitchFamily="18" charset="0"/>
              </a:rPr>
              <a:t>onslaught </a:t>
            </a:r>
            <a:r>
              <a:rPr lang="ru-RU" sz="1400" dirty="0" err="1" smtClean="0">
                <a:solidFill>
                  <a:srgbClr val="FFC000"/>
                </a:solidFill>
                <a:latin typeface="Times New Roman" pitchFamily="18" charset="0"/>
                <a:cs typeface="Times New Roman" pitchFamily="18" charset="0"/>
              </a:rPr>
              <a:t>['ɔ</a:t>
            </a:r>
            <a:r>
              <a:rPr lang="en-US" sz="1400" dirty="0" smtClean="0">
                <a:solidFill>
                  <a:srgbClr val="FFC000"/>
                </a:solidFill>
                <a:latin typeface="Times New Roman" pitchFamily="18" charset="0"/>
                <a:cs typeface="Times New Roman" pitchFamily="18" charset="0"/>
              </a:rPr>
              <a:t>nsl</a:t>
            </a:r>
            <a:r>
              <a:rPr lang="ru-RU" sz="1400" dirty="0" smtClean="0">
                <a:solidFill>
                  <a:srgbClr val="FFC000"/>
                </a:solidFill>
                <a:latin typeface="Times New Roman" pitchFamily="18" charset="0"/>
                <a:cs typeface="Times New Roman" pitchFamily="18" charset="0"/>
              </a:rPr>
              <a:t>ɔ:</a:t>
            </a:r>
            <a:r>
              <a:rPr lang="en-US" sz="1400" dirty="0" smtClean="0">
                <a:solidFill>
                  <a:srgbClr val="FFC000"/>
                </a:solidFill>
                <a:latin typeface="Times New Roman" pitchFamily="18" charset="0"/>
                <a:cs typeface="Times New Roman" pitchFamily="18" charset="0"/>
              </a:rPr>
              <a:t>t</a:t>
            </a:r>
            <a:r>
              <a:rPr lang="ru-RU" sz="1400" dirty="0" smtClean="0">
                <a:solidFill>
                  <a:srgbClr val="FFC000"/>
                </a:solidFill>
                <a:latin typeface="Times New Roman" pitchFamily="18" charset="0"/>
                <a:cs typeface="Times New Roman" pitchFamily="18" charset="0"/>
              </a:rPr>
              <a:t>] – стремительная атака</a:t>
            </a:r>
          </a:p>
          <a:p>
            <a:pPr lvl="0" algn="just">
              <a:lnSpc>
                <a:spcPct val="110000"/>
              </a:lnSpc>
            </a:pPr>
            <a:r>
              <a:rPr lang="en-US" sz="1400" dirty="0" smtClean="0">
                <a:solidFill>
                  <a:srgbClr val="FFC000"/>
                </a:solidFill>
                <a:latin typeface="Times New Roman" pitchFamily="18" charset="0"/>
                <a:cs typeface="Times New Roman" pitchFamily="18" charset="0"/>
              </a:rPr>
              <a:t>concession </a:t>
            </a:r>
            <a:r>
              <a:rPr lang="ru-RU" sz="1400" dirty="0" smtClean="0">
                <a:solidFill>
                  <a:srgbClr val="FFC000"/>
                </a:solidFill>
                <a:latin typeface="Times New Roman" pitchFamily="18" charset="0"/>
                <a:cs typeface="Times New Roman" pitchFamily="18" charset="0"/>
              </a:rPr>
              <a:t>[</a:t>
            </a:r>
            <a:r>
              <a:rPr lang="en-US" sz="1400" dirty="0" smtClean="0">
                <a:solidFill>
                  <a:srgbClr val="FFC000"/>
                </a:solidFill>
                <a:latin typeface="Times New Roman" pitchFamily="18" charset="0"/>
                <a:cs typeface="Times New Roman" pitchFamily="18" charset="0"/>
              </a:rPr>
              <a:t>k</a:t>
            </a:r>
            <a:r>
              <a:rPr lang="ru-RU" sz="1400" dirty="0" err="1" smtClean="0">
                <a:solidFill>
                  <a:srgbClr val="FFC000"/>
                </a:solidFill>
                <a:latin typeface="Times New Roman" pitchFamily="18" charset="0"/>
                <a:cs typeface="Times New Roman" pitchFamily="18" charset="0"/>
              </a:rPr>
              <a:t>ə</a:t>
            </a:r>
            <a:r>
              <a:rPr lang="en-US" sz="1400" dirty="0" smtClean="0">
                <a:solidFill>
                  <a:srgbClr val="FFC000"/>
                </a:solidFill>
                <a:latin typeface="Times New Roman" pitchFamily="18" charset="0"/>
                <a:cs typeface="Times New Roman" pitchFamily="18" charset="0"/>
              </a:rPr>
              <a:t>n</a:t>
            </a:r>
            <a:r>
              <a:rPr lang="ru-RU" sz="1400" dirty="0" smtClean="0">
                <a:solidFill>
                  <a:srgbClr val="FFC000"/>
                </a:solidFill>
                <a:latin typeface="Times New Roman" pitchFamily="18" charset="0"/>
                <a:cs typeface="Times New Roman" pitchFamily="18" charset="0"/>
              </a:rPr>
              <a:t>'</a:t>
            </a:r>
            <a:r>
              <a:rPr lang="en-US" sz="1400" dirty="0" smtClean="0">
                <a:solidFill>
                  <a:srgbClr val="FFC000"/>
                </a:solidFill>
                <a:latin typeface="Times New Roman" pitchFamily="18" charset="0"/>
                <a:cs typeface="Times New Roman" pitchFamily="18" charset="0"/>
              </a:rPr>
              <a:t>se</a:t>
            </a:r>
            <a:r>
              <a:rPr lang="ru-RU" sz="1400" dirty="0" err="1" smtClean="0">
                <a:solidFill>
                  <a:srgbClr val="FFC000"/>
                </a:solidFill>
                <a:latin typeface="Times New Roman" pitchFamily="18" charset="0"/>
                <a:cs typeface="Times New Roman" pitchFamily="18" charset="0"/>
              </a:rPr>
              <a:t>ʃ(ə</a:t>
            </a:r>
            <a:r>
              <a:rPr lang="ru-RU" sz="1400" dirty="0" smtClean="0">
                <a:solidFill>
                  <a:srgbClr val="FFC000"/>
                </a:solidFill>
                <a:latin typeface="Times New Roman" pitchFamily="18" charset="0"/>
                <a:cs typeface="Times New Roman" pitchFamily="18" charset="0"/>
              </a:rPr>
              <a:t>)</a:t>
            </a:r>
            <a:r>
              <a:rPr lang="en-US" sz="1400" dirty="0" smtClean="0">
                <a:solidFill>
                  <a:srgbClr val="FFC000"/>
                </a:solidFill>
                <a:latin typeface="Times New Roman" pitchFamily="18" charset="0"/>
                <a:cs typeface="Times New Roman" pitchFamily="18" charset="0"/>
              </a:rPr>
              <a:t>n</a:t>
            </a:r>
            <a:r>
              <a:rPr lang="ru-RU" sz="1400" dirty="0" smtClean="0">
                <a:solidFill>
                  <a:srgbClr val="FFC000"/>
                </a:solidFill>
                <a:latin typeface="Times New Roman" pitchFamily="18" charset="0"/>
                <a:cs typeface="Times New Roman" pitchFamily="18" charset="0"/>
              </a:rPr>
              <a:t>] – уступка</a:t>
            </a:r>
          </a:p>
          <a:p>
            <a:pPr algn="just">
              <a:lnSpc>
                <a:spcPct val="110000"/>
              </a:lnSpc>
            </a:pPr>
            <a:r>
              <a:rPr lang="en-US" sz="1400" dirty="0" smtClean="0">
                <a:solidFill>
                  <a:srgbClr val="FFC000"/>
                </a:solidFill>
                <a:latin typeface="Times New Roman" pitchFamily="18" charset="0"/>
                <a:cs typeface="Times New Roman" pitchFamily="18" charset="0"/>
              </a:rPr>
              <a:t>ransom ['</a:t>
            </a:r>
            <a:r>
              <a:rPr lang="en-US" sz="1400" dirty="0" err="1" smtClean="0">
                <a:solidFill>
                  <a:srgbClr val="FFC000"/>
                </a:solidFill>
                <a:latin typeface="Times New Roman" pitchFamily="18" charset="0"/>
                <a:cs typeface="Times New Roman" pitchFamily="18" charset="0"/>
              </a:rPr>
              <a:t>ræn</a:t>
            </a:r>
            <a:r>
              <a:rPr lang="en-US" sz="1400" dirty="0" smtClean="0">
                <a:solidFill>
                  <a:srgbClr val="FFC000"/>
                </a:solidFill>
                <a:latin typeface="Times New Roman" pitchFamily="18" charset="0"/>
                <a:cs typeface="Times New Roman" pitchFamily="18" charset="0"/>
              </a:rPr>
              <a:t>(t)s(ə)m] –  выкуп</a:t>
            </a:r>
            <a:endParaRPr lang="ru-RU" sz="1400" dirty="0" smtClean="0">
              <a:solidFill>
                <a:srgbClr val="FFC000"/>
              </a:solidFill>
              <a:latin typeface="Times New Roman" pitchFamily="18" charset="0"/>
              <a:cs typeface="Times New Roman" pitchFamily="18" charset="0"/>
            </a:endParaRPr>
          </a:p>
          <a:p>
            <a:pPr algn="just">
              <a:lnSpc>
                <a:spcPct val="110000"/>
              </a:lnSpc>
            </a:pPr>
            <a:r>
              <a:rPr lang="en-US" sz="1400" dirty="0" smtClean="0">
                <a:solidFill>
                  <a:srgbClr val="FFC000"/>
                </a:solidFill>
                <a:latin typeface="Times New Roman" pitchFamily="18" charset="0"/>
                <a:cs typeface="Times New Roman" pitchFamily="18" charset="0"/>
              </a:rPr>
              <a:t>talent</a:t>
            </a:r>
            <a:r>
              <a:rPr lang="ru-RU" sz="1400" dirty="0" smtClean="0">
                <a:solidFill>
                  <a:srgbClr val="FFC000"/>
                </a:solidFill>
                <a:latin typeface="Times New Roman" pitchFamily="18" charset="0"/>
                <a:cs typeface="Times New Roman" pitchFamily="18" charset="0"/>
              </a:rPr>
              <a:t> ['</a:t>
            </a:r>
            <a:r>
              <a:rPr lang="en-US" sz="1400" dirty="0" smtClean="0">
                <a:solidFill>
                  <a:srgbClr val="FFC000"/>
                </a:solidFill>
                <a:latin typeface="Times New Roman" pitchFamily="18" charset="0"/>
                <a:cs typeface="Times New Roman" pitchFamily="18" charset="0"/>
              </a:rPr>
              <a:t>t</a:t>
            </a:r>
            <a:r>
              <a:rPr lang="ru-RU" sz="1400" dirty="0" err="1" smtClean="0">
                <a:solidFill>
                  <a:srgbClr val="FFC000"/>
                </a:solidFill>
                <a:latin typeface="Times New Roman" pitchFamily="18" charset="0"/>
                <a:cs typeface="Times New Roman" pitchFamily="18" charset="0"/>
              </a:rPr>
              <a:t>æ</a:t>
            </a:r>
            <a:r>
              <a:rPr lang="en-US" sz="1400" dirty="0" smtClean="0">
                <a:solidFill>
                  <a:srgbClr val="FFC000"/>
                </a:solidFill>
                <a:latin typeface="Times New Roman" pitchFamily="18" charset="0"/>
                <a:cs typeface="Times New Roman" pitchFamily="18" charset="0"/>
              </a:rPr>
              <a:t>l</a:t>
            </a:r>
            <a:r>
              <a:rPr lang="ru-RU" sz="1400" dirty="0" err="1" smtClean="0">
                <a:solidFill>
                  <a:srgbClr val="FFC000"/>
                </a:solidFill>
                <a:latin typeface="Times New Roman" pitchFamily="18" charset="0"/>
                <a:cs typeface="Times New Roman" pitchFamily="18" charset="0"/>
              </a:rPr>
              <a:t>ə</a:t>
            </a:r>
            <a:r>
              <a:rPr lang="en-US" sz="1400" dirty="0" err="1" smtClean="0">
                <a:solidFill>
                  <a:srgbClr val="FFC000"/>
                </a:solidFill>
                <a:latin typeface="Times New Roman" pitchFamily="18" charset="0"/>
                <a:cs typeface="Times New Roman" pitchFamily="18" charset="0"/>
              </a:rPr>
              <a:t>nt</a:t>
            </a:r>
            <a:r>
              <a:rPr lang="ru-RU" sz="1400" dirty="0" smtClean="0">
                <a:solidFill>
                  <a:srgbClr val="FFC000"/>
                </a:solidFill>
                <a:latin typeface="Times New Roman" pitchFamily="18" charset="0"/>
                <a:cs typeface="Times New Roman" pitchFamily="18" charset="0"/>
              </a:rPr>
              <a:t>] – талант – единица массы и счётно-денежная единица, использовавшаяся в античные времена в Европе, Передней Азии и Северной Африке.</a:t>
            </a:r>
          </a:p>
          <a:p>
            <a:pPr lvl="0" algn="just">
              <a:lnSpc>
                <a:spcPct val="110000"/>
              </a:lnSpc>
              <a:buNone/>
            </a:pPr>
            <a:endParaRPr lang="ru-RU" sz="1400" dirty="0" smtClean="0">
              <a:solidFill>
                <a:srgbClr val="FFC000"/>
              </a:solidFill>
              <a:latin typeface="Times New Roman" pitchFamily="18" charset="0"/>
              <a:cs typeface="Times New Roman" pitchFamily="18" charset="0"/>
            </a:endParaRPr>
          </a:p>
          <a:p>
            <a:pPr algn="just">
              <a:lnSpc>
                <a:spcPct val="110000"/>
              </a:lnSpc>
              <a:buNone/>
            </a:pPr>
            <a:endParaRPr lang="ru-RU" sz="1400" dirty="0">
              <a:solidFill>
                <a:srgbClr val="FFC000"/>
              </a:solidFill>
              <a:latin typeface="Times New Roman" pitchFamily="18" charset="0"/>
              <a:cs typeface="Times New Roman" pitchFamily="18" charset="0"/>
            </a:endParaRPr>
          </a:p>
        </p:txBody>
      </p:sp>
      <p:sp>
        <p:nvSpPr>
          <p:cNvPr id="3" name="Заголовок 2"/>
          <p:cNvSpPr>
            <a:spLocks noGrp="1"/>
          </p:cNvSpPr>
          <p:nvPr>
            <p:ph type="title"/>
          </p:nvPr>
        </p:nvSpPr>
        <p:spPr>
          <a:xfrm>
            <a:off x="457200" y="152400"/>
            <a:ext cx="8229600" cy="704832"/>
          </a:xfrm>
        </p:spPr>
        <p:txBody>
          <a:bodyPr>
            <a:normAutofit/>
          </a:bodyPr>
          <a:lstStyle/>
          <a:p>
            <a:pPr algn="ctr"/>
            <a:r>
              <a:rPr sz="2800" smtClean="0">
                <a:solidFill>
                  <a:srgbClr val="FFC000"/>
                </a:solidFill>
                <a:latin typeface="Times New Roman" pitchFamily="18" charset="0"/>
                <a:cs typeface="Times New Roman" pitchFamily="18" charset="0"/>
              </a:rPr>
              <a:t>Glossary</a:t>
            </a:r>
            <a:endParaRPr lang="ru-RU" sz="2800" dirty="0">
              <a:solidFill>
                <a:srgbClr val="FFC000"/>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Другая 1">
      <a:dk1>
        <a:sysClr val="windowText" lastClr="000000"/>
      </a:dk1>
      <a:lt1>
        <a:sysClr val="window" lastClr="FFFFFF"/>
      </a:lt1>
      <a:dk2>
        <a:srgbClr val="4F271C"/>
      </a:dk2>
      <a:lt2>
        <a:srgbClr val="C5B07E"/>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149</TotalTime>
  <Words>1338</Words>
  <PresentationFormat>Экран (4:3)</PresentationFormat>
  <Paragraphs>74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Бумажная</vt:lpstr>
      <vt:lpstr>Alexander the Great leads Greeks to victory over the Persian Empire </vt:lpstr>
      <vt:lpstr>Слайд 2</vt:lpstr>
      <vt:lpstr>Слайд 3</vt:lpstr>
      <vt:lpstr>Слайд 4</vt:lpstr>
      <vt:lpstr>Слайд 5</vt:lpstr>
      <vt:lpstr>Слайд 6</vt:lpstr>
      <vt:lpstr>Слайд 7</vt:lpstr>
      <vt:lpstr>Слайд 8</vt:lpstr>
      <vt:lpstr>Glossary</vt:lpstr>
      <vt:lpstr>Слайд 10</vt:lpstr>
      <vt:lpstr>Список литературы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ALEXANDR THE GREAT LEADS GREEKS TO VICTORY OVER  THE PERSIAN EMPIRE</dc:title>
  <cp:lastModifiedBy>svs</cp:lastModifiedBy>
  <cp:revision>20</cp:revision>
  <dcterms:modified xsi:type="dcterms:W3CDTF">2011-10-30T14:05:34Z</dcterms:modified>
</cp:coreProperties>
</file>