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2" r:id="rId5"/>
    <p:sldId id="260" r:id="rId6"/>
    <p:sldId id="263" r:id="rId7"/>
    <p:sldId id="267" r:id="rId8"/>
    <p:sldId id="265" r:id="rId9"/>
    <p:sldId id="261" r:id="rId10"/>
    <p:sldId id="259" r:id="rId11"/>
    <p:sldId id="264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3399"/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6764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Berlin Sans FB" pitchFamily="34" charset="0"/>
              </a:rPr>
              <a:t>What is the topic of our lesson?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симпсон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610600" cy="1143000"/>
          </a:xfrm>
        </p:spPr>
        <p:txBody>
          <a:bodyPr>
            <a:normAutofit/>
          </a:bodyPr>
          <a:lstStyle/>
          <a:p>
            <a:r>
              <a:rPr lang="en-US" sz="2700" dirty="0" smtClean="0">
                <a:latin typeface="Berlin Sans FB" pitchFamily="34" charset="0"/>
              </a:rPr>
              <a:t>What English Proverbs about Home Do You Know?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en-US" sz="3800" dirty="0" smtClean="0">
                <a:solidFill>
                  <a:schemeClr val="tx2">
                    <a:lumMod val="75000"/>
                  </a:schemeClr>
                </a:solidFill>
                <a:latin typeface="Algerian" pitchFamily="82" charset="0"/>
              </a:rPr>
              <a:t>East or West – Home is Best  </a:t>
            </a:r>
            <a:endParaRPr lang="ru-RU" sz="3800" dirty="0" smtClean="0">
              <a:solidFill>
                <a:schemeClr val="tx2">
                  <a:lumMod val="75000"/>
                </a:schemeClr>
              </a:solidFill>
              <a:latin typeface="Algerian" pitchFamily="82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cs typeface="Arial" pitchFamily="34" charset="0"/>
              </a:rPr>
              <a:t>В гостях хорошо, а дома лучше</a:t>
            </a:r>
          </a:p>
          <a:p>
            <a:pPr algn="ctr">
              <a:buNone/>
            </a:pPr>
            <a:endParaRPr lang="en-US" dirty="0" smtClean="0">
              <a:solidFill>
                <a:schemeClr val="tx2">
                  <a:lumMod val="75000"/>
                </a:schemeClr>
              </a:solidFill>
              <a:latin typeface="Algerian" pitchFamily="82" charset="0"/>
            </a:endParaRPr>
          </a:p>
          <a:p>
            <a:pPr algn="ctr"/>
            <a:r>
              <a:rPr lang="en-US" sz="3800" dirty="0" smtClean="0">
                <a:solidFill>
                  <a:srgbClr val="00B050"/>
                </a:solidFill>
                <a:latin typeface="Algerian" pitchFamily="82" charset="0"/>
              </a:rPr>
              <a:t>There is no place like home</a:t>
            </a:r>
            <a:r>
              <a:rPr lang="ru-RU" sz="3800" dirty="0" smtClean="0">
                <a:solidFill>
                  <a:srgbClr val="00B050"/>
                </a:solidFill>
                <a:latin typeface="Algerian" pitchFamily="82" charset="0"/>
              </a:rPr>
              <a:t>   </a:t>
            </a:r>
          </a:p>
          <a:p>
            <a:pPr algn="ctr"/>
            <a: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  <a:t>Нет лучшего места, чем дом</a:t>
            </a:r>
          </a:p>
          <a:p>
            <a:pPr algn="ctr"/>
            <a:endParaRPr lang="en-US" dirty="0" smtClean="0">
              <a:solidFill>
                <a:srgbClr val="00B050"/>
              </a:solidFill>
              <a:latin typeface="Algerian" pitchFamily="82" charset="0"/>
            </a:endParaRPr>
          </a:p>
          <a:p>
            <a:pPr algn="ctr"/>
            <a:r>
              <a:rPr lang="en-US" sz="3800" dirty="0" smtClean="0">
                <a:solidFill>
                  <a:srgbClr val="7030A0"/>
                </a:solidFill>
                <a:latin typeface="Algerian" pitchFamily="82" charset="0"/>
              </a:rPr>
              <a:t>Home, Sweet Home</a:t>
            </a:r>
            <a:r>
              <a:rPr lang="ru-RU" sz="3800" dirty="0" smtClean="0">
                <a:solidFill>
                  <a:srgbClr val="7030A0"/>
                </a:solidFill>
                <a:latin typeface="Algerian" pitchFamily="82" charset="0"/>
              </a:rPr>
              <a:t> </a:t>
            </a:r>
          </a:p>
          <a:p>
            <a:pPr algn="ctr"/>
            <a:r>
              <a:rPr lang="ru-RU" dirty="0" smtClean="0">
                <a:solidFill>
                  <a:srgbClr val="7030A0"/>
                </a:solidFill>
                <a:latin typeface="Algerian" pitchFamily="82" charset="0"/>
              </a:rPr>
              <a:t>  </a:t>
            </a: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Дом, милый дом</a:t>
            </a:r>
          </a:p>
          <a:p>
            <a:pPr algn="ctr"/>
            <a:endParaRPr lang="en-US" dirty="0" smtClean="0">
              <a:solidFill>
                <a:srgbClr val="7030A0"/>
              </a:solidFill>
              <a:latin typeface="Algerian" pitchFamily="82" charset="0"/>
            </a:endParaRPr>
          </a:p>
          <a:p>
            <a:pPr algn="ctr"/>
            <a:r>
              <a:rPr lang="en-US" sz="3800" dirty="0" smtClean="0">
                <a:solidFill>
                  <a:srgbClr val="FF3399"/>
                </a:solidFill>
                <a:latin typeface="Algerian" pitchFamily="82" charset="0"/>
              </a:rPr>
              <a:t>My House is My Castle</a:t>
            </a:r>
            <a:r>
              <a:rPr lang="ru-RU" sz="3800" dirty="0" smtClean="0">
                <a:solidFill>
                  <a:srgbClr val="FF3399"/>
                </a:solidFill>
                <a:latin typeface="Algerian" pitchFamily="82" charset="0"/>
              </a:rPr>
              <a:t> </a:t>
            </a:r>
          </a:p>
          <a:p>
            <a:pPr algn="ctr"/>
            <a:r>
              <a:rPr lang="ru-RU" dirty="0" smtClean="0">
                <a:solidFill>
                  <a:srgbClr val="FF3399"/>
                </a:solidFill>
                <a:latin typeface="Arial Black" pitchFamily="34" charset="0"/>
              </a:rPr>
              <a:t> Мой дом - моя крепость</a:t>
            </a:r>
          </a:p>
          <a:p>
            <a:pPr algn="ctr"/>
            <a:endParaRPr lang="en-US" sz="4400" dirty="0" smtClean="0">
              <a:solidFill>
                <a:srgbClr val="FF3399"/>
              </a:solidFill>
              <a:latin typeface="Algerian" pitchFamily="82" charset="0"/>
            </a:endParaRPr>
          </a:p>
          <a:p>
            <a:pPr algn="ctr"/>
            <a:r>
              <a:rPr lang="en-US" sz="4400" dirty="0" smtClean="0">
                <a:solidFill>
                  <a:srgbClr val="006600"/>
                </a:solidFill>
                <a:latin typeface="Algerian" pitchFamily="82" charset="0"/>
              </a:rPr>
              <a:t>Every Bird likes its own nest</a:t>
            </a:r>
            <a:r>
              <a:rPr lang="ru-RU" sz="4400" dirty="0" smtClean="0">
                <a:solidFill>
                  <a:srgbClr val="006600"/>
                </a:solidFill>
                <a:latin typeface="Algerian" pitchFamily="82" charset="0"/>
              </a:rPr>
              <a:t> </a:t>
            </a:r>
          </a:p>
          <a:p>
            <a:pPr algn="ctr"/>
            <a:r>
              <a:rPr lang="ru-RU" dirty="0" smtClean="0">
                <a:solidFill>
                  <a:srgbClr val="006600"/>
                </a:solidFill>
                <a:latin typeface="Algerian" pitchFamily="82" charset="0"/>
              </a:rPr>
              <a:t> </a:t>
            </a:r>
            <a:r>
              <a:rPr lang="ru-RU" dirty="0" smtClean="0">
                <a:solidFill>
                  <a:srgbClr val="006600"/>
                </a:solidFill>
                <a:latin typeface="Arial Black" pitchFamily="34" charset="0"/>
              </a:rPr>
              <a:t>Всяк кулик свое болото хвалит</a:t>
            </a:r>
            <a:endParaRPr lang="ru-RU" dirty="0">
              <a:solidFill>
                <a:srgbClr val="0066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pPr algn="ctr"/>
            <a:r>
              <a:rPr lang="en-US" dirty="0" smtClean="0">
                <a:latin typeface="Berlin Sans FB" pitchFamily="34" charset="0"/>
              </a:rPr>
              <a:t>Family “Activities”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go shopping</a:t>
            </a:r>
          </a:p>
          <a:p>
            <a:r>
              <a:rPr lang="en-US" dirty="0" smtClean="0"/>
              <a:t>To water the flowers</a:t>
            </a:r>
          </a:p>
          <a:p>
            <a:r>
              <a:rPr lang="en-US" dirty="0" smtClean="0"/>
              <a:t>To make one’s bed</a:t>
            </a:r>
          </a:p>
          <a:p>
            <a:r>
              <a:rPr lang="en-US" dirty="0" smtClean="0"/>
              <a:t>To lay the table</a:t>
            </a:r>
          </a:p>
          <a:p>
            <a:r>
              <a:rPr lang="en-US" dirty="0" smtClean="0"/>
              <a:t>To clean one’s room</a:t>
            </a:r>
          </a:p>
          <a:p>
            <a:r>
              <a:rPr lang="en-US" dirty="0" smtClean="0"/>
              <a:t>To feed one’s dog</a:t>
            </a:r>
          </a:p>
          <a:p>
            <a:r>
              <a:rPr lang="en-US" dirty="0" smtClean="0"/>
              <a:t>To answer phone calls</a:t>
            </a:r>
            <a:endParaRPr lang="ru-RU" dirty="0"/>
          </a:p>
        </p:txBody>
      </p:sp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8200"/>
            <a:ext cx="9144000" cy="601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-304800"/>
            <a:ext cx="8229600" cy="9144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1447800"/>
            <a:ext cx="7654917" cy="5181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6000" dirty="0" smtClean="0">
                <a:solidFill>
                  <a:srgbClr val="7030A0"/>
                </a:solidFill>
                <a:latin typeface="Berlin Sans FB" pitchFamily="34" charset="0"/>
              </a:rPr>
              <a:t>Thank </a:t>
            </a:r>
            <a:r>
              <a:rPr lang="en-US" sz="6000" dirty="0" smtClean="0">
                <a:solidFill>
                  <a:srgbClr val="00B0F0"/>
                </a:solidFill>
                <a:latin typeface="Berlin Sans FB" pitchFamily="34" charset="0"/>
              </a:rPr>
              <a:t>you</a:t>
            </a:r>
            <a:r>
              <a:rPr lang="en-US" sz="6000" dirty="0" smtClean="0">
                <a:solidFill>
                  <a:srgbClr val="7030A0"/>
                </a:solidFill>
                <a:latin typeface="Berlin Sans FB" pitchFamily="34" charset="0"/>
              </a:rPr>
              <a:t> </a:t>
            </a:r>
            <a:r>
              <a:rPr lang="en-US" sz="6000" dirty="0" smtClean="0">
                <a:solidFill>
                  <a:srgbClr val="FF0000"/>
                </a:solidFill>
                <a:latin typeface="Berlin Sans FB" pitchFamily="34" charset="0"/>
              </a:rPr>
              <a:t>very </a:t>
            </a:r>
            <a:r>
              <a:rPr lang="en-US" sz="6000" dirty="0" smtClean="0">
                <a:solidFill>
                  <a:srgbClr val="002060"/>
                </a:solidFill>
                <a:latin typeface="Berlin Sans FB" pitchFamily="34" charset="0"/>
              </a:rPr>
              <a:t>much</a:t>
            </a:r>
            <a:r>
              <a:rPr lang="en-US" sz="6000" dirty="0" smtClean="0">
                <a:solidFill>
                  <a:srgbClr val="7030A0"/>
                </a:solidFill>
                <a:latin typeface="Berlin Sans FB" pitchFamily="34" charset="0"/>
              </a:rPr>
              <a:t>! </a:t>
            </a:r>
            <a:r>
              <a:rPr lang="en-US" sz="6000" dirty="0" smtClean="0">
                <a:solidFill>
                  <a:srgbClr val="D60093"/>
                </a:solidFill>
                <a:latin typeface="Berlin Sans FB" pitchFamily="34" charset="0"/>
              </a:rPr>
              <a:t>It</a:t>
            </a:r>
            <a:r>
              <a:rPr lang="en-US" sz="6000" dirty="0" smtClean="0">
                <a:solidFill>
                  <a:srgbClr val="7030A0"/>
                </a:solidFill>
                <a:latin typeface="Berlin Sans FB" pitchFamily="34" charset="0"/>
              </a:rPr>
              <a:t> </a:t>
            </a:r>
            <a:r>
              <a:rPr lang="en-US" sz="6000" dirty="0" smtClean="0">
                <a:solidFill>
                  <a:schemeClr val="accent1">
                    <a:lumMod val="75000"/>
                  </a:schemeClr>
                </a:solidFill>
                <a:latin typeface="Berlin Sans FB" pitchFamily="34" charset="0"/>
              </a:rPr>
              <a:t>was</a:t>
            </a:r>
            <a:r>
              <a:rPr lang="en-US" sz="6000" dirty="0" smtClean="0">
                <a:solidFill>
                  <a:srgbClr val="7030A0"/>
                </a:solidFill>
                <a:latin typeface="Berlin Sans FB" pitchFamily="34" charset="0"/>
              </a:rPr>
              <a:t> </a:t>
            </a:r>
            <a:r>
              <a:rPr lang="en-US" sz="6000" dirty="0" smtClean="0">
                <a:solidFill>
                  <a:schemeClr val="accent2">
                    <a:lumMod val="50000"/>
                  </a:schemeClr>
                </a:solidFill>
                <a:latin typeface="Berlin Sans FB" pitchFamily="34" charset="0"/>
              </a:rPr>
              <a:t>a real </a:t>
            </a:r>
            <a:r>
              <a:rPr lang="en-US" sz="6000" dirty="0" smtClean="0">
                <a:solidFill>
                  <a:srgbClr val="006600"/>
                </a:solidFill>
                <a:latin typeface="Berlin Sans FB" pitchFamily="34" charset="0"/>
              </a:rPr>
              <a:t>pleasure</a:t>
            </a:r>
            <a:r>
              <a:rPr lang="en-US" sz="6000" dirty="0" smtClean="0">
                <a:solidFill>
                  <a:srgbClr val="7030A0"/>
                </a:solidFill>
                <a:latin typeface="Berlin Sans FB" pitchFamily="34" charset="0"/>
              </a:rPr>
              <a:t> </a:t>
            </a:r>
            <a:r>
              <a:rPr lang="en-US" sz="6000" dirty="0" smtClean="0">
                <a:solidFill>
                  <a:srgbClr val="00B050"/>
                </a:solidFill>
                <a:latin typeface="Berlin Sans FB" pitchFamily="34" charset="0"/>
              </a:rPr>
              <a:t>to work </a:t>
            </a:r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  <a:latin typeface="Berlin Sans FB" pitchFamily="34" charset="0"/>
              </a:rPr>
              <a:t>with</a:t>
            </a:r>
            <a:r>
              <a:rPr lang="en-US" sz="6000" dirty="0" smtClean="0">
                <a:solidFill>
                  <a:srgbClr val="7030A0"/>
                </a:solidFill>
                <a:latin typeface="Berlin Sans FB" pitchFamily="34" charset="0"/>
              </a:rPr>
              <a:t> </a:t>
            </a:r>
            <a:r>
              <a:rPr lang="en-US" sz="6000" dirty="0" smtClean="0">
                <a:solidFill>
                  <a:schemeClr val="accent3">
                    <a:lumMod val="75000"/>
                  </a:schemeClr>
                </a:solidFill>
                <a:latin typeface="Berlin Sans FB" pitchFamily="34" charset="0"/>
              </a:rPr>
              <a:t>you</a:t>
            </a:r>
            <a:r>
              <a:rPr lang="en-US" sz="6000" dirty="0" smtClean="0">
                <a:solidFill>
                  <a:srgbClr val="7030A0"/>
                </a:solidFill>
                <a:latin typeface="Berlin Sans FB" pitchFamily="34" charset="0"/>
              </a:rPr>
              <a:t> </a:t>
            </a:r>
            <a:r>
              <a:rPr lang="en-US" sz="6000" dirty="0" smtClean="0">
                <a:solidFill>
                  <a:srgbClr val="FFC000"/>
                </a:solidFill>
                <a:latin typeface="Berlin Sans FB" pitchFamily="34" charset="0"/>
              </a:rPr>
              <a:t>today</a:t>
            </a:r>
            <a:r>
              <a:rPr lang="en-US" sz="6000" dirty="0" smtClean="0">
                <a:solidFill>
                  <a:schemeClr val="accent4">
                    <a:lumMod val="50000"/>
                  </a:schemeClr>
                </a:solidFill>
                <a:latin typeface="Berlin Sans FB" pitchFamily="34" charset="0"/>
              </a:rPr>
              <a:t>!!!</a:t>
            </a:r>
            <a:endParaRPr lang="ru-RU" sz="60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Рисунок 3" descr="The-Simpsons-the-simpsons-35446_551_6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4572000"/>
            <a:ext cx="3810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>
                <a:latin typeface="Berlin Sans FB" pitchFamily="34" charset="0"/>
              </a:rPr>
              <a:t>What members of the family do you know?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 mother                              </a:t>
            </a:r>
            <a:r>
              <a:rPr lang="en-US" dirty="0" smtClean="0">
                <a:solidFill>
                  <a:srgbClr val="D60093"/>
                </a:solidFill>
              </a:rPr>
              <a:t>a grandmother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 father                                 </a:t>
            </a:r>
            <a:r>
              <a:rPr lang="en-US" dirty="0" smtClean="0">
                <a:solidFill>
                  <a:srgbClr val="D60093"/>
                </a:solidFill>
              </a:rPr>
              <a:t>a grandfather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a great-grandmother      a great-grandfather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a sister                                   a brother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a cousin</a:t>
            </a: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a son                                       a daughter</a:t>
            </a:r>
          </a:p>
          <a:p>
            <a:r>
              <a:rPr lang="en-US" dirty="0" smtClean="0">
                <a:solidFill>
                  <a:srgbClr val="006600"/>
                </a:solidFill>
              </a:rPr>
              <a:t>a husband                             a wife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an aunt                                  an uncle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a nephew                              a niece</a:t>
            </a:r>
          </a:p>
        </p:txBody>
      </p:sp>
    </p:spTree>
  </p:cSld>
  <p:clrMapOvr>
    <a:masterClrMapping/>
  </p:clrMapOvr>
  <p:transition spd="med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00B0F0"/>
                </a:solidFill>
                <a:latin typeface="Berlin Sans FB" pitchFamily="34" charset="0"/>
              </a:rPr>
              <a:t>M</a:t>
            </a:r>
            <a:r>
              <a:rPr lang="en-US" sz="3200" dirty="0" smtClean="0">
                <a:latin typeface="Berlin Sans FB" pitchFamily="34" charset="0"/>
              </a:rPr>
              <a:t>y </a:t>
            </a:r>
            <a:r>
              <a:rPr lang="en-US" sz="3200" dirty="0" smtClean="0">
                <a:solidFill>
                  <a:srgbClr val="C00000"/>
                </a:solidFill>
                <a:latin typeface="Berlin Sans FB" pitchFamily="34" charset="0"/>
              </a:rPr>
              <a:t>F</a:t>
            </a:r>
            <a:r>
              <a:rPr lang="en-US" sz="3200" dirty="0" smtClean="0">
                <a:latin typeface="Berlin Sans FB" pitchFamily="34" charset="0"/>
              </a:rPr>
              <a:t>amily is </a:t>
            </a:r>
            <a:r>
              <a:rPr lang="en-US" sz="3200" dirty="0" smtClean="0">
                <a:solidFill>
                  <a:srgbClr val="D60093"/>
                </a:solidFill>
                <a:latin typeface="Berlin Sans FB" pitchFamily="34" charset="0"/>
              </a:rPr>
              <a:t>G</a:t>
            </a:r>
            <a:r>
              <a:rPr lang="en-US" sz="3200" dirty="0" smtClean="0">
                <a:latin typeface="Berlin Sans FB" pitchFamily="34" charset="0"/>
              </a:rPr>
              <a:t>reat!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8006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[</a:t>
            </a:r>
            <a:r>
              <a:rPr lang="en-US" dirty="0" smtClean="0">
                <a:solidFill>
                  <a:srgbClr val="00B0F0"/>
                </a:solidFill>
              </a:rPr>
              <a:t>m</a:t>
            </a:r>
            <a:r>
              <a:rPr lang="en-US" dirty="0" smtClean="0"/>
              <a:t>] – </a:t>
            </a:r>
            <a:r>
              <a:rPr lang="en-US" dirty="0" smtClean="0">
                <a:solidFill>
                  <a:srgbClr val="00B0F0"/>
                </a:solidFill>
              </a:rPr>
              <a:t>m</a:t>
            </a:r>
            <a:r>
              <a:rPr lang="en-US" dirty="0" smtClean="0"/>
              <a:t>other, </a:t>
            </a:r>
            <a:r>
              <a:rPr lang="en-US" dirty="0" smtClean="0">
                <a:solidFill>
                  <a:srgbClr val="00B0F0"/>
                </a:solidFill>
              </a:rPr>
              <a:t>m</a:t>
            </a:r>
            <a:r>
              <a:rPr lang="en-US" dirty="0" smtClean="0"/>
              <a:t>y, </a:t>
            </a:r>
            <a:r>
              <a:rPr lang="en-US" dirty="0" smtClean="0">
                <a:solidFill>
                  <a:srgbClr val="00B0F0"/>
                </a:solidFill>
              </a:rPr>
              <a:t>m</a:t>
            </a:r>
            <a:r>
              <a:rPr lang="en-US" dirty="0" smtClean="0"/>
              <a:t>ember</a:t>
            </a:r>
          </a:p>
          <a:p>
            <a:endParaRPr lang="en-US" dirty="0" smtClean="0"/>
          </a:p>
          <a:p>
            <a:r>
              <a:rPr lang="en-US" dirty="0" smtClean="0"/>
              <a:t>[</a:t>
            </a:r>
            <a:r>
              <a:rPr lang="en-US" dirty="0" smtClean="0">
                <a:solidFill>
                  <a:srgbClr val="C00000"/>
                </a:solidFill>
              </a:rPr>
              <a:t>f</a:t>
            </a:r>
            <a:r>
              <a:rPr lang="en-US" dirty="0" smtClean="0"/>
              <a:t>] – </a:t>
            </a:r>
            <a:r>
              <a:rPr lang="en-US" dirty="0" smtClean="0">
                <a:solidFill>
                  <a:srgbClr val="C00000"/>
                </a:solidFill>
              </a:rPr>
              <a:t>f</a:t>
            </a:r>
            <a:r>
              <a:rPr lang="en-US" dirty="0" smtClean="0"/>
              <a:t>ather, </a:t>
            </a:r>
            <a:r>
              <a:rPr lang="en-US" dirty="0" smtClean="0">
                <a:solidFill>
                  <a:srgbClr val="C00000"/>
                </a:solidFill>
              </a:rPr>
              <a:t>f</a:t>
            </a:r>
            <a:r>
              <a:rPr lang="en-US" dirty="0" smtClean="0"/>
              <a:t>amily, </a:t>
            </a:r>
            <a:r>
              <a:rPr lang="en-US" dirty="0" smtClean="0">
                <a:solidFill>
                  <a:srgbClr val="C00000"/>
                </a:solidFill>
              </a:rPr>
              <a:t>f</a:t>
            </a:r>
            <a:r>
              <a:rPr lang="en-US" dirty="0" smtClean="0"/>
              <a:t>riend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B0F0"/>
                </a:solidFill>
              </a:rPr>
              <a:t>m</a:t>
            </a:r>
            <a:r>
              <a:rPr lang="en-US" dirty="0" smtClean="0"/>
              <a:t>y </a:t>
            </a:r>
            <a:r>
              <a:rPr lang="en-US" dirty="0" smtClean="0">
                <a:solidFill>
                  <a:srgbClr val="C00000"/>
                </a:solidFill>
              </a:rPr>
              <a:t>f</a:t>
            </a:r>
            <a:r>
              <a:rPr lang="en-US" dirty="0" smtClean="0"/>
              <a:t>a</a:t>
            </a:r>
            <a:r>
              <a:rPr lang="en-US" dirty="0" smtClean="0">
                <a:solidFill>
                  <a:srgbClr val="00B0F0"/>
                </a:solidFill>
              </a:rPr>
              <a:t>m</a:t>
            </a:r>
            <a:r>
              <a:rPr lang="en-US" dirty="0" smtClean="0"/>
              <a:t>ily, </a:t>
            </a:r>
            <a:r>
              <a:rPr lang="en-US" dirty="0" smtClean="0">
                <a:solidFill>
                  <a:srgbClr val="00B0F0"/>
                </a:solidFill>
              </a:rPr>
              <a:t>m</a:t>
            </a:r>
            <a:r>
              <a:rPr lang="en-US" dirty="0" smtClean="0"/>
              <a:t>y </a:t>
            </a:r>
            <a:r>
              <a:rPr lang="en-US" dirty="0" smtClean="0">
                <a:solidFill>
                  <a:srgbClr val="00B0F0"/>
                </a:solidFill>
              </a:rPr>
              <a:t>m</a:t>
            </a:r>
            <a:r>
              <a:rPr lang="en-US" dirty="0" smtClean="0"/>
              <a:t>other, </a:t>
            </a:r>
            <a:r>
              <a:rPr lang="en-US" dirty="0" smtClean="0">
                <a:solidFill>
                  <a:srgbClr val="00B0F0"/>
                </a:solidFill>
              </a:rPr>
              <a:t>m</a:t>
            </a:r>
            <a:r>
              <a:rPr lang="en-US" dirty="0" smtClean="0"/>
              <a:t>y </a:t>
            </a:r>
            <a:r>
              <a:rPr lang="en-US" dirty="0" smtClean="0">
                <a:solidFill>
                  <a:srgbClr val="C00000"/>
                </a:solidFill>
              </a:rPr>
              <a:t>f</a:t>
            </a:r>
            <a:r>
              <a:rPr lang="en-US" dirty="0" smtClean="0"/>
              <a:t>ather, </a:t>
            </a:r>
            <a:r>
              <a:rPr lang="en-US" dirty="0" smtClean="0">
                <a:solidFill>
                  <a:srgbClr val="00B0F0"/>
                </a:solidFill>
              </a:rPr>
              <a:t>m</a:t>
            </a:r>
            <a:r>
              <a:rPr lang="en-US" dirty="0" smtClean="0"/>
              <a:t>y </a:t>
            </a:r>
            <a:r>
              <a:rPr lang="en-US" dirty="0" smtClean="0">
                <a:solidFill>
                  <a:srgbClr val="C00000"/>
                </a:solidFill>
              </a:rPr>
              <a:t>f</a:t>
            </a:r>
            <a:r>
              <a:rPr lang="en-US" dirty="0" smtClean="0"/>
              <a:t>riend</a:t>
            </a:r>
          </a:p>
          <a:p>
            <a:endParaRPr lang="en-US" dirty="0" smtClean="0"/>
          </a:p>
          <a:p>
            <a:r>
              <a:rPr lang="en-US" dirty="0" smtClean="0"/>
              <a:t>[</a:t>
            </a:r>
            <a:r>
              <a:rPr lang="en-US" dirty="0" smtClean="0">
                <a:solidFill>
                  <a:srgbClr val="D60093"/>
                </a:solidFill>
              </a:rPr>
              <a:t>g</a:t>
            </a:r>
            <a:r>
              <a:rPr lang="en-US" dirty="0" smtClean="0"/>
              <a:t>] – </a:t>
            </a:r>
            <a:r>
              <a:rPr lang="en-US" dirty="0" smtClean="0">
                <a:solidFill>
                  <a:srgbClr val="D60093"/>
                </a:solidFill>
              </a:rPr>
              <a:t>g</a:t>
            </a:r>
            <a:r>
              <a:rPr lang="en-US" dirty="0" smtClean="0"/>
              <a:t>randmother, </a:t>
            </a:r>
            <a:r>
              <a:rPr lang="en-US" dirty="0" smtClean="0">
                <a:solidFill>
                  <a:srgbClr val="D60093"/>
                </a:solidFill>
              </a:rPr>
              <a:t>g</a:t>
            </a:r>
            <a:r>
              <a:rPr lang="en-US" dirty="0" smtClean="0"/>
              <a:t>randfather, </a:t>
            </a:r>
            <a:r>
              <a:rPr lang="en-US" dirty="0" smtClean="0">
                <a:solidFill>
                  <a:srgbClr val="D60093"/>
                </a:solidFill>
              </a:rPr>
              <a:t>g</a:t>
            </a:r>
            <a:r>
              <a:rPr lang="en-US" dirty="0" smtClean="0"/>
              <a:t>reat, </a:t>
            </a:r>
            <a:r>
              <a:rPr lang="en-US" dirty="0" smtClean="0">
                <a:solidFill>
                  <a:srgbClr val="D60093"/>
                </a:solidFill>
              </a:rPr>
              <a:t>g</a:t>
            </a:r>
            <a:r>
              <a:rPr lang="en-US" dirty="0" smtClean="0"/>
              <a:t>reat-</a:t>
            </a:r>
            <a:r>
              <a:rPr lang="en-US" dirty="0" smtClean="0">
                <a:solidFill>
                  <a:srgbClr val="D60093"/>
                </a:solidFill>
              </a:rPr>
              <a:t>g</a:t>
            </a:r>
            <a:r>
              <a:rPr lang="en-US" dirty="0" smtClean="0"/>
              <a:t>randmother, </a:t>
            </a:r>
            <a:r>
              <a:rPr lang="en-US" dirty="0" smtClean="0">
                <a:solidFill>
                  <a:srgbClr val="D60093"/>
                </a:solidFill>
              </a:rPr>
              <a:t>g</a:t>
            </a:r>
            <a:r>
              <a:rPr lang="en-US" dirty="0" smtClean="0"/>
              <a:t>reat-</a:t>
            </a:r>
            <a:r>
              <a:rPr lang="en-US" dirty="0" smtClean="0">
                <a:solidFill>
                  <a:srgbClr val="D60093"/>
                </a:solidFill>
              </a:rPr>
              <a:t>g</a:t>
            </a:r>
            <a:r>
              <a:rPr lang="en-US" dirty="0" smtClean="0"/>
              <a:t>randfather</a:t>
            </a:r>
          </a:p>
          <a:p>
            <a:endParaRPr lang="en-US" dirty="0" smtClean="0"/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algn="ctr"/>
            <a:r>
              <a:rPr lang="en-US" dirty="0" smtClean="0">
                <a:latin typeface="Berlin Sans FB" pitchFamily="34" charset="0"/>
              </a:rPr>
              <a:t>The Simpsons</a:t>
            </a:r>
            <a:endParaRPr lang="ru-RU" dirty="0"/>
          </a:p>
        </p:txBody>
      </p:sp>
      <p:pic>
        <p:nvPicPr>
          <p:cNvPr id="4" name="Содержимое 3" descr="симпсы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14400"/>
            <a:ext cx="9144000" cy="5715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erlin Sans FB" pitchFamily="34" charset="0"/>
              </a:rPr>
              <a:t>What Do You See in the Picture?</a:t>
            </a:r>
            <a:endParaRPr lang="ru-RU" dirty="0"/>
          </a:p>
        </p:txBody>
      </p:sp>
      <p:pic>
        <p:nvPicPr>
          <p:cNvPr id="4" name="Содержимое 3" descr="family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14400"/>
            <a:ext cx="9144000" cy="5791199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listenin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Berlin Sans FB" pitchFamily="34" charset="0"/>
              </a:rPr>
              <a:t>Questions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3222" indent="-514350">
              <a:buNone/>
            </a:pPr>
            <a:r>
              <a:rPr lang="en-US" dirty="0" smtClean="0">
                <a:solidFill>
                  <a:srgbClr val="006600"/>
                </a:solidFill>
              </a:rPr>
              <a:t>1. How old is the boy’s father?</a:t>
            </a:r>
          </a:p>
          <a:p>
            <a:pPr marL="633222" indent="-514350">
              <a:buAutoNum type="arabicPeriod"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006600"/>
                </a:solidFill>
              </a:rPr>
              <a:t>2. What is his mother’s appearance?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006600"/>
                </a:solidFill>
              </a:rPr>
              <a:t>3. How many members are there in his family?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>
                <a:latin typeface="Berlin Sans FB" pitchFamily="34" charset="0"/>
              </a:rPr>
              <a:t>Define whether the statements are true or false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1. His family is not very large.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It’s true</a:t>
            </a: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2. His mother is 40.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     It’s true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3399"/>
                </a:solidFill>
              </a:rPr>
              <a:t>3. </a:t>
            </a:r>
            <a:r>
              <a:rPr lang="en-US" dirty="0" smtClean="0">
                <a:solidFill>
                  <a:srgbClr val="C00000"/>
                </a:solidFill>
              </a:rPr>
              <a:t>His father likes comedies.</a:t>
            </a:r>
          </a:p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     It’s false</a:t>
            </a:r>
          </a:p>
          <a:p>
            <a:pPr>
              <a:buNone/>
            </a:pPr>
            <a:endParaRPr lang="en-US" dirty="0" smtClean="0">
              <a:solidFill>
                <a:srgbClr val="FF3399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4</a:t>
            </a:r>
            <a:r>
              <a:rPr lang="en-US" dirty="0" smtClean="0">
                <a:solidFill>
                  <a:srgbClr val="002060"/>
                </a:solidFill>
              </a:rPr>
              <a:t>. </a:t>
            </a:r>
            <a:r>
              <a:rPr lang="ru-RU" dirty="0" smtClean="0">
                <a:solidFill>
                  <a:srgbClr val="002060"/>
                </a:solidFill>
              </a:rPr>
              <a:t>Н</a:t>
            </a:r>
            <a:r>
              <a:rPr lang="en-US" dirty="0" smtClean="0">
                <a:solidFill>
                  <a:srgbClr val="002060"/>
                </a:solidFill>
              </a:rPr>
              <a:t>is father has long dark hair and blue eyes.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     It’s false</a:t>
            </a:r>
          </a:p>
          <a:p>
            <a:pPr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5</a:t>
            </a:r>
            <a:r>
              <a:rPr lang="en-US" dirty="0" smtClean="0">
                <a:solidFill>
                  <a:srgbClr val="C00000"/>
                </a:solidFill>
              </a:rPr>
              <a:t>. His mother likes horror films.</a:t>
            </a:r>
          </a:p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     It’s false</a:t>
            </a:r>
          </a:p>
          <a:p>
            <a:pPr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6600"/>
                </a:solidFill>
              </a:rPr>
              <a:t>6. The one thing his parents have in common is playing football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     It’s false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erlin Sans FB" pitchFamily="34" charset="0"/>
              </a:rPr>
              <a:t>Let’s Talk about your Families!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625609"/>
          </a:xfrm>
        </p:spPr>
        <p:txBody>
          <a:bodyPr/>
          <a:lstStyle/>
          <a:p>
            <a:r>
              <a:rPr lang="en-US" dirty="0" smtClean="0">
                <a:solidFill>
                  <a:srgbClr val="FF3399"/>
                </a:solidFill>
                <a:latin typeface="Andalus" pitchFamily="2" charset="-78"/>
                <a:cs typeface="Andalus" pitchFamily="2" charset="-78"/>
              </a:rPr>
              <a:t>Is your family large or small?</a:t>
            </a:r>
          </a:p>
          <a:p>
            <a:r>
              <a:rPr lang="en-US" dirty="0" smtClean="0">
                <a:solidFill>
                  <a:srgbClr val="92D050"/>
                </a:solidFill>
                <a:latin typeface="Andalus" pitchFamily="2" charset="-78"/>
                <a:cs typeface="Andalus" pitchFamily="2" charset="-78"/>
              </a:rPr>
              <a:t>Do you have brothers or sisters?</a:t>
            </a:r>
          </a:p>
          <a:p>
            <a:r>
              <a:rPr lang="en-US" dirty="0" smtClean="0">
                <a:solidFill>
                  <a:srgbClr val="002060"/>
                </a:solidFill>
                <a:latin typeface="Andalus" pitchFamily="2" charset="-78"/>
                <a:cs typeface="Andalus" pitchFamily="2" charset="-78"/>
              </a:rPr>
              <a:t>How old are they?</a:t>
            </a:r>
          </a:p>
          <a:p>
            <a:r>
              <a:rPr lang="en-US" dirty="0" smtClean="0">
                <a:solidFill>
                  <a:srgbClr val="C00000"/>
                </a:solidFill>
                <a:latin typeface="Andalus" pitchFamily="2" charset="-78"/>
                <a:cs typeface="Andalus" pitchFamily="2" charset="-78"/>
              </a:rPr>
              <a:t>How old is your mum?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ndalus" pitchFamily="2" charset="-78"/>
                <a:cs typeface="Andalus" pitchFamily="2" charset="-78"/>
              </a:rPr>
              <a:t>How old is your dad?</a:t>
            </a:r>
          </a:p>
          <a:p>
            <a:r>
              <a:rPr lang="en-US" dirty="0" smtClean="0">
                <a:solidFill>
                  <a:srgbClr val="00B0F0"/>
                </a:solidFill>
                <a:latin typeface="Andalus" pitchFamily="2" charset="-78"/>
                <a:cs typeface="Andalus" pitchFamily="2" charset="-78"/>
              </a:rPr>
              <a:t>What’s your mother’s job?</a:t>
            </a:r>
          </a:p>
          <a:p>
            <a:r>
              <a:rPr lang="en-US" dirty="0" smtClean="0">
                <a:solidFill>
                  <a:schemeClr val="accent4"/>
                </a:solidFill>
                <a:latin typeface="Andalus" pitchFamily="2" charset="-78"/>
                <a:cs typeface="Andalus" pitchFamily="2" charset="-78"/>
              </a:rPr>
              <a:t>What’s your father’s job?</a:t>
            </a:r>
            <a:endParaRPr lang="ru-RU" dirty="0">
              <a:solidFill>
                <a:schemeClr val="accent4"/>
              </a:solidFill>
              <a:cs typeface="Andalus" pitchFamily="2" charset="-78"/>
            </a:endParaRPr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473</TotalTime>
  <Words>382</Words>
  <PresentationFormat>Экран (4:3)</PresentationFormat>
  <Paragraphs>78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Модульная</vt:lpstr>
      <vt:lpstr>What is the topic of our lesson?</vt:lpstr>
      <vt:lpstr>What members of the family do you know?</vt:lpstr>
      <vt:lpstr>My Family is Great! </vt:lpstr>
      <vt:lpstr>The Simpsons</vt:lpstr>
      <vt:lpstr>What Do You See in the Picture?</vt:lpstr>
      <vt:lpstr>Слайд 6</vt:lpstr>
      <vt:lpstr>Questions</vt:lpstr>
      <vt:lpstr>Define whether the statements are true or false</vt:lpstr>
      <vt:lpstr>Let’s Talk about your Families!</vt:lpstr>
      <vt:lpstr>What English Proverbs about Home Do You Know?</vt:lpstr>
      <vt:lpstr>Family “Activities”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the topic of our lesson?</dc:title>
  <dc:creator>Александр</dc:creator>
  <cp:lastModifiedBy>Александр</cp:lastModifiedBy>
  <cp:revision>44</cp:revision>
  <dcterms:created xsi:type="dcterms:W3CDTF">2010-11-14T07:18:19Z</dcterms:created>
  <dcterms:modified xsi:type="dcterms:W3CDTF">2010-11-14T18:29:30Z</dcterms:modified>
</cp:coreProperties>
</file>