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56" r:id="rId3"/>
    <p:sldId id="259" r:id="rId4"/>
    <p:sldId id="282" r:id="rId5"/>
    <p:sldId id="283" r:id="rId6"/>
    <p:sldId id="286" r:id="rId7"/>
    <p:sldId id="260" r:id="rId8"/>
    <p:sldId id="289" r:id="rId9"/>
    <p:sldId id="288" r:id="rId10"/>
    <p:sldId id="291" r:id="rId11"/>
    <p:sldId id="293" r:id="rId12"/>
    <p:sldId id="263" r:id="rId13"/>
    <p:sldId id="264" r:id="rId14"/>
    <p:sldId id="269" r:id="rId15"/>
    <p:sldId id="274" r:id="rId16"/>
    <p:sldId id="27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518E"/>
    <a:srgbClr val="006600"/>
    <a:srgbClr val="BCBCBC"/>
    <a:srgbClr val="808080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06" autoAdjust="0"/>
    <p:restoredTop sz="89710" autoAdjust="0"/>
  </p:normalViewPr>
  <p:slideViewPr>
    <p:cSldViewPr>
      <p:cViewPr varScale="1">
        <p:scale>
          <a:sx n="43" d="100"/>
          <a:sy n="43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19F18-2ABB-4D05-9947-C7A57F6A5F99}" type="datetimeFigureOut">
              <a:rPr lang="ru-RU" smtClean="0"/>
              <a:pPr/>
              <a:t>02.01.2004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FE202-EC22-4CAA-8668-A8C2D7E29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874AE-24E6-4DB9-9C24-FA1190213771}" type="slidenum">
              <a:rPr lang="ru-RU"/>
              <a:pPr/>
              <a:t>1</a:t>
            </a:fld>
            <a:endParaRPr lang="ru-RU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FE202-EC22-4CAA-8668-A8C2D7E298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FE202-EC22-4CAA-8668-A8C2D7E298E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FE202-EC22-4CAA-8668-A8C2D7E298E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64208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2997200" cy="2878138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463800"/>
            <a:ext cx="7772400" cy="1470025"/>
          </a:xfrm>
          <a:solidFill>
            <a:srgbClr val="FFFFFF">
              <a:alpha val="80000"/>
            </a:srgbClr>
          </a:solidFill>
          <a:ln w="6350"/>
        </p:spPr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5750" y="4292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71E80560-A427-485B-86EF-C365FD86D4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88138-E46B-495B-BDAC-696DCA5474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8950" y="188913"/>
            <a:ext cx="2125663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229350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5AD5A-EE2F-46D5-B9B4-C14FE5FB83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3A343-E4F3-4514-AFEE-4A945E233D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9C3E5-5786-4739-A3F1-1C20EBFEE8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14178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1388" y="1557338"/>
            <a:ext cx="414178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157F5-DE14-4D72-BCEE-984DF93546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D1243-9D81-4BD5-965E-A79E2D9FCC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2E23D-A7A1-4F74-9BEC-3CF9DC29F5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73E88-AF7D-4E2F-A861-B58BE4F0B1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0BBDA-644B-4D50-AC63-32BAF29207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AD07C-B522-49F4-BD50-D7FA1621A0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AutoShape 260"/>
          <p:cNvSpPr>
            <a:spLocks noChangeArrowheads="1"/>
          </p:cNvSpPr>
          <p:nvPr/>
        </p:nvSpPr>
        <p:spPr bwMode="auto">
          <a:xfrm>
            <a:off x="323850" y="1484313"/>
            <a:ext cx="8640763" cy="4537075"/>
          </a:xfrm>
          <a:prstGeom prst="wedgeRectCallout">
            <a:avLst>
              <a:gd name="adj1" fmla="val -51398"/>
              <a:gd name="adj2" fmla="val 61546"/>
            </a:avLst>
          </a:prstGeom>
          <a:gradFill rotWithShape="1">
            <a:gsLst>
              <a:gs pos="0">
                <a:srgbClr val="C0C0C0">
                  <a:alpha val="60001"/>
                </a:srgbClr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82750" y="188913"/>
            <a:ext cx="7281863" cy="1143000"/>
          </a:xfrm>
          <a:prstGeom prst="rect">
            <a:avLst/>
          </a:prstGeom>
          <a:gradFill rotWithShape="1">
            <a:gsLst>
              <a:gs pos="0">
                <a:srgbClr val="BCBCBC">
                  <a:alpha val="60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31" name="Picture 7" descr="64208m"/>
          <p:cNvPicPr>
            <a:picLocks noChangeAspect="1" noChangeArrowheads="1"/>
          </p:cNvPicPr>
          <p:nvPr/>
        </p:nvPicPr>
        <p:blipFill>
          <a:blip r:embed="rId13"/>
          <a:srcRect b="1845"/>
          <a:stretch>
            <a:fillRect/>
          </a:stretch>
        </p:blipFill>
        <p:spPr bwMode="auto">
          <a:xfrm>
            <a:off x="323850" y="190500"/>
            <a:ext cx="1223963" cy="1150938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4359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31035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2BA333-0D52-4EF6-A33B-DF270498009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jpe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8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jpe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jpe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402" name="Picture 2" descr="t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6403" name="Text Box 3"/>
          <p:cNvSpPr txBox="1">
            <a:spLocks noChangeArrowheads="1"/>
          </p:cNvSpPr>
          <p:nvPr/>
        </p:nvSpPr>
        <p:spPr bwMode="auto">
          <a:xfrm>
            <a:off x="1581150" y="133350"/>
            <a:ext cx="7993063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000066"/>
                </a:solidFill>
              </a:rPr>
              <a:t>Муниципальное </a:t>
            </a:r>
            <a:br>
              <a:rPr lang="ru-RU" sz="2800" b="1" i="1">
                <a:solidFill>
                  <a:srgbClr val="000066"/>
                </a:solidFill>
              </a:rPr>
            </a:br>
            <a:r>
              <a:rPr lang="ru-RU" sz="2800" b="1" i="1">
                <a:solidFill>
                  <a:srgbClr val="000066"/>
                </a:solidFill>
              </a:rPr>
              <a:t>общеобразовательное учреждение</a:t>
            </a:r>
            <a:r>
              <a:rPr lang="ru-RU" sz="3200" b="1">
                <a:solidFill>
                  <a:srgbClr val="000066"/>
                </a:solidFill>
              </a:rPr>
              <a:t>                                       «Лицей города Троицка»</a:t>
            </a:r>
          </a:p>
        </p:txBody>
      </p:sp>
      <p:pic>
        <p:nvPicPr>
          <p:cNvPr id="486404" name="Picture 4" descr="Scho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1844675"/>
            <a:ext cx="5768975" cy="461486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86405" name="Picture 5" descr="Рисунок1"/>
          <p:cNvPicPr>
            <a:picLocks noChangeAspect="1" noChangeArrowheads="1"/>
          </p:cNvPicPr>
          <p:nvPr/>
        </p:nvPicPr>
        <p:blipFill>
          <a:blip r:embed="rId5"/>
          <a:srcRect r="42542" b="74739"/>
          <a:stretch>
            <a:fillRect/>
          </a:stretch>
        </p:blipFill>
        <p:spPr bwMode="auto">
          <a:xfrm>
            <a:off x="338138" y="5024438"/>
            <a:ext cx="2649537" cy="1617662"/>
          </a:xfrm>
          <a:prstGeom prst="rect">
            <a:avLst/>
          </a:prstGeom>
          <a:noFill/>
        </p:spPr>
      </p:pic>
      <p:pic>
        <p:nvPicPr>
          <p:cNvPr id="486406" name="Picture 6" descr="FL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063" y="190500"/>
            <a:ext cx="1871662" cy="14827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>
                <a:cs typeface="Times New Roman" pitchFamily="18" charset="0"/>
              </a:rPr>
              <a:t/>
            </a:r>
            <a:br>
              <a:rPr lang="ru-RU" sz="3200" dirty="0" smtClean="0">
                <a:cs typeface="Times New Roman" pitchFamily="18" charset="0"/>
              </a:rPr>
            </a:br>
            <a:r>
              <a:rPr lang="ru-RU" sz="3200" dirty="0" smtClean="0">
                <a:cs typeface="Times New Roman" pitchFamily="18" charset="0"/>
              </a:rPr>
              <a:t>Задача 3.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4" descr="C:\Documents and Settings\Admin\Рабочий стол\mapleleaf_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643" y="0"/>
            <a:ext cx="1291484" cy="129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1682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5156588" y="2643182"/>
          <a:ext cx="2772998" cy="1848665"/>
        </p:xfrm>
        <a:graphic>
          <a:graphicData uri="http://schemas.openxmlformats.org/presentationml/2006/ole">
            <p:oleObj spid="_x0000_s71682" name="Формула" r:id="rId4" imgW="838080" imgH="558720" progId="Equation.3">
              <p:embed/>
            </p:oleObj>
          </a:graphicData>
        </a:graphic>
      </p:graphicFrame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" y="1702266"/>
            <a:ext cx="4141788" cy="4102755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2137" y="0"/>
            <a:ext cx="7281863" cy="1571612"/>
          </a:xfrm>
        </p:spPr>
        <p:txBody>
          <a:bodyPr/>
          <a:lstStyle/>
          <a:p>
            <a:pPr algn="l"/>
            <a:r>
              <a:rPr lang="ru-RU" sz="3200" i="1" dirty="0" smtClean="0">
                <a:solidFill>
                  <a:srgbClr val="00518E"/>
                </a:solidFill>
              </a:rPr>
              <a:t>Систему </a:t>
            </a:r>
            <a:r>
              <a:rPr lang="ru-RU" sz="3200" i="1" dirty="0" smtClean="0">
                <a:solidFill>
                  <a:srgbClr val="00518E"/>
                </a:solidFill>
              </a:rPr>
              <a:t>уравнений</a:t>
            </a:r>
            <a:br>
              <a:rPr lang="ru-RU" sz="3200" i="1" dirty="0" smtClean="0">
                <a:solidFill>
                  <a:srgbClr val="00518E"/>
                </a:solidFill>
              </a:rPr>
            </a:br>
            <a:r>
              <a:rPr lang="ru-RU" sz="3200" i="1" dirty="0" smtClean="0"/>
              <a:t>рационально </a:t>
            </a:r>
            <a:r>
              <a:rPr lang="ru-RU" sz="3200" i="1" dirty="0" smtClean="0">
                <a:solidFill>
                  <a:srgbClr val="00518E"/>
                </a:solidFill>
              </a:rPr>
              <a:t>решать </a:t>
            </a:r>
            <a:br>
              <a:rPr lang="ru-RU" sz="3200" i="1" dirty="0" smtClean="0">
                <a:solidFill>
                  <a:srgbClr val="00518E"/>
                </a:solidFill>
              </a:rPr>
            </a:br>
            <a:r>
              <a:rPr lang="ru-RU" sz="3200" i="1" dirty="0" smtClean="0">
                <a:solidFill>
                  <a:srgbClr val="C00000"/>
                </a:solidFill>
              </a:rPr>
              <a:t>аналитическим</a:t>
            </a:r>
            <a:r>
              <a:rPr lang="ru-RU" sz="3200" i="1" dirty="0" smtClean="0">
                <a:solidFill>
                  <a:srgbClr val="00518E"/>
                </a:solidFill>
              </a:rPr>
              <a:t> </a:t>
            </a:r>
            <a:r>
              <a:rPr lang="ru-RU" sz="3200" i="1" dirty="0" smtClean="0">
                <a:solidFill>
                  <a:srgbClr val="00518E"/>
                </a:solidFill>
              </a:rPr>
              <a:t>методом.</a:t>
            </a:r>
            <a:endParaRPr lang="ru-RU" sz="3200" i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2213" y="1928802"/>
            <a:ext cx="4141787" cy="4102754"/>
          </a:xfrm>
          <a:noFill/>
        </p:spPr>
      </p:pic>
      <p:pic>
        <p:nvPicPr>
          <p:cNvPr id="6" name="Picture 2" descr="C:\Documents and Settings\Admin\Рабочий стол\ucheni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3000375" cy="2819400"/>
          </a:xfrm>
          <a:prstGeom prst="rect">
            <a:avLst/>
          </a:prstGeom>
          <a:noFill/>
        </p:spPr>
      </p:pic>
      <p:pic>
        <p:nvPicPr>
          <p:cNvPr id="7" name="Picture 4" descr="C:\Documents and Settings\Admin\Рабочий стол\mapleleaf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9820" y="0"/>
            <a:ext cx="135418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82750" y="188912"/>
            <a:ext cx="7281863" cy="1668452"/>
          </a:xfrm>
        </p:spPr>
        <p:txBody>
          <a:bodyPr/>
          <a:lstStyle/>
          <a:p>
            <a:pPr algn="l"/>
            <a:r>
              <a:rPr lang="ru-RU" sz="2800" i="1" dirty="0" smtClean="0">
                <a:solidFill>
                  <a:srgbClr val="00518E"/>
                </a:solidFill>
              </a:rPr>
              <a:t>Систему уравнений</a:t>
            </a:r>
            <a:br>
              <a:rPr lang="ru-RU" sz="2800" i="1" dirty="0" smtClean="0">
                <a:solidFill>
                  <a:srgbClr val="00518E"/>
                </a:solidFill>
              </a:rPr>
            </a:br>
            <a:r>
              <a:rPr lang="ru-RU" sz="2800" i="1" dirty="0" smtClean="0"/>
              <a:t>рационально </a:t>
            </a:r>
            <a:r>
              <a:rPr lang="ru-RU" sz="2800" i="1" dirty="0" smtClean="0">
                <a:solidFill>
                  <a:srgbClr val="00518E"/>
                </a:solidFill>
              </a:rPr>
              <a:t>решать </a:t>
            </a:r>
            <a:br>
              <a:rPr lang="ru-RU" sz="2800" i="1" dirty="0" smtClean="0">
                <a:solidFill>
                  <a:srgbClr val="00518E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аналитическим</a:t>
            </a:r>
            <a:r>
              <a:rPr lang="ru-RU" sz="2800" i="1" dirty="0" smtClean="0">
                <a:solidFill>
                  <a:srgbClr val="00518E"/>
                </a:solidFill>
              </a:rPr>
              <a:t> методом.</a:t>
            </a:r>
            <a:endParaRPr lang="ru-RU" sz="2800" i="1" dirty="0"/>
          </a:p>
        </p:txBody>
      </p:sp>
      <p:pic>
        <p:nvPicPr>
          <p:cNvPr id="9" name="Picture 2" descr="F:\Виноградов\...3(+a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407277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Admin\Рабочий стол\mapleleaf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0218" y="285728"/>
            <a:ext cx="12829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5057" name="Object 7"/>
          <p:cNvGraphicFramePr>
            <a:graphicFrameLocks noChangeAspect="1"/>
          </p:cNvGraphicFramePr>
          <p:nvPr/>
        </p:nvGraphicFramePr>
        <p:xfrm>
          <a:off x="5072063" y="2214563"/>
          <a:ext cx="2643187" cy="1500187"/>
        </p:xfrm>
        <a:graphic>
          <a:graphicData uri="http://schemas.openxmlformats.org/presentationml/2006/ole">
            <p:oleObj spid="_x0000_s45057" name="Формула" r:id="rId5" imgW="838080" imgH="558720" progId="Equation.3">
              <p:embed/>
            </p:oleObj>
          </a:graphicData>
        </a:graphic>
      </p:graphicFrame>
      <p:pic>
        <p:nvPicPr>
          <p:cNvPr id="7" name="Picture 2" descr="C:\Documents and Settings\Admin\Рабочий стол\ucheni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786190"/>
            <a:ext cx="2143140" cy="21031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750" y="188912"/>
            <a:ext cx="7281863" cy="1811328"/>
          </a:xfrm>
        </p:spPr>
        <p:txBody>
          <a:bodyPr/>
          <a:lstStyle/>
          <a:p>
            <a:pPr algn="l"/>
            <a:r>
              <a:rPr lang="ru-RU" sz="2800" i="1" dirty="0" smtClean="0">
                <a:solidFill>
                  <a:srgbClr val="00518E"/>
                </a:solidFill>
              </a:rPr>
              <a:t>Систему уравнений</a:t>
            </a:r>
            <a:br>
              <a:rPr lang="ru-RU" sz="2800" i="1" dirty="0" smtClean="0">
                <a:solidFill>
                  <a:srgbClr val="00518E"/>
                </a:solidFill>
              </a:rPr>
            </a:br>
            <a:r>
              <a:rPr lang="ru-RU" sz="2800" i="1" dirty="0" smtClean="0"/>
              <a:t>рационально </a:t>
            </a:r>
            <a:r>
              <a:rPr lang="ru-RU" sz="2800" i="1" dirty="0" smtClean="0">
                <a:solidFill>
                  <a:srgbClr val="00518E"/>
                </a:solidFill>
              </a:rPr>
              <a:t>решать </a:t>
            </a:r>
            <a:br>
              <a:rPr lang="ru-RU" sz="2800" i="1" dirty="0" smtClean="0">
                <a:solidFill>
                  <a:srgbClr val="00518E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аналитическим</a:t>
            </a:r>
            <a:r>
              <a:rPr lang="ru-RU" sz="2800" i="1" dirty="0" smtClean="0">
                <a:solidFill>
                  <a:srgbClr val="00518E"/>
                </a:solidFill>
              </a:rPr>
              <a:t> методом.</a:t>
            </a:r>
            <a:endParaRPr lang="ru-RU" sz="2800" i="1" dirty="0"/>
          </a:p>
        </p:txBody>
      </p:sp>
      <p:pic>
        <p:nvPicPr>
          <p:cNvPr id="5" name="Picture 2" descr="F:\Виноградов\...3(-a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85992"/>
            <a:ext cx="401243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Admin\Рабочий стол\mapleleaf_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0218" y="285728"/>
            <a:ext cx="12829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4033" name="Object 7"/>
          <p:cNvGraphicFramePr>
            <a:graphicFrameLocks noChangeAspect="1"/>
          </p:cNvGraphicFramePr>
          <p:nvPr/>
        </p:nvGraphicFramePr>
        <p:xfrm>
          <a:off x="5072063" y="2214563"/>
          <a:ext cx="2643187" cy="1500187"/>
        </p:xfrm>
        <a:graphic>
          <a:graphicData uri="http://schemas.openxmlformats.org/presentationml/2006/ole">
            <p:oleObj spid="_x0000_s44033" name="Формула" r:id="rId6" imgW="838080" imgH="558720" progId="Equation.3">
              <p:embed/>
            </p:oleObj>
          </a:graphicData>
        </a:graphic>
      </p:graphicFrame>
      <p:pic>
        <p:nvPicPr>
          <p:cNvPr id="7" name="Picture 2" descr="C:\Documents and Settings\Admin\Рабочий стол\ucheni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3786190"/>
            <a:ext cx="2143140" cy="21031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Виноградов\...4(+a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448873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682750" y="188912"/>
            <a:ext cx="7281863" cy="1739890"/>
          </a:xfrm>
        </p:spPr>
        <p:txBody>
          <a:bodyPr/>
          <a:lstStyle/>
          <a:p>
            <a:pPr algn="l"/>
            <a:r>
              <a:rPr lang="ru-RU" sz="2800" i="1" dirty="0" smtClean="0">
                <a:solidFill>
                  <a:srgbClr val="00518E"/>
                </a:solidFill>
              </a:rPr>
              <a:t>Систему уравнений</a:t>
            </a:r>
            <a:br>
              <a:rPr lang="ru-RU" sz="2800" i="1" dirty="0" smtClean="0">
                <a:solidFill>
                  <a:srgbClr val="00518E"/>
                </a:solidFill>
              </a:rPr>
            </a:br>
            <a:r>
              <a:rPr lang="ru-RU" sz="2800" i="1" dirty="0" smtClean="0"/>
              <a:t>рационально </a:t>
            </a:r>
            <a:r>
              <a:rPr lang="ru-RU" sz="2800" i="1" dirty="0" smtClean="0">
                <a:solidFill>
                  <a:srgbClr val="00518E"/>
                </a:solidFill>
              </a:rPr>
              <a:t>решать </a:t>
            </a:r>
            <a:br>
              <a:rPr lang="ru-RU" sz="2800" i="1" dirty="0" smtClean="0">
                <a:solidFill>
                  <a:srgbClr val="00518E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аналитическим</a:t>
            </a:r>
            <a:r>
              <a:rPr lang="ru-RU" sz="2800" i="1" dirty="0" smtClean="0">
                <a:solidFill>
                  <a:srgbClr val="00518E"/>
                </a:solidFill>
              </a:rPr>
              <a:t> методом.</a:t>
            </a:r>
            <a:endParaRPr lang="ru-RU" sz="2800" dirty="0"/>
          </a:p>
        </p:txBody>
      </p:sp>
      <p:pic>
        <p:nvPicPr>
          <p:cNvPr id="7" name="Picture 4" descr="C:\Documents and Settings\Admin\Рабочий стол\mapleleaf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85728"/>
            <a:ext cx="1435044" cy="143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129" name="Object 2"/>
          <p:cNvGraphicFramePr>
            <a:graphicFrameLocks noChangeAspect="1"/>
          </p:cNvGraphicFramePr>
          <p:nvPr/>
        </p:nvGraphicFramePr>
        <p:xfrm>
          <a:off x="4861256" y="2285992"/>
          <a:ext cx="3854147" cy="1571636"/>
        </p:xfrm>
        <a:graphic>
          <a:graphicData uri="http://schemas.openxmlformats.org/presentationml/2006/ole">
            <p:oleObj spid="_x0000_s48129" name="Формула" r:id="rId5" imgW="1307532" imgH="533169" progId="Equation.3">
              <p:embed/>
            </p:oleObj>
          </a:graphicData>
        </a:graphic>
      </p:graphicFrame>
      <p:pic>
        <p:nvPicPr>
          <p:cNvPr id="9" name="Picture 2" descr="C:\Documents and Settings\Admin\Рабочий стол\ucheni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786190"/>
            <a:ext cx="2143140" cy="21031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750" y="188912"/>
            <a:ext cx="7281863" cy="1739890"/>
          </a:xfrm>
        </p:spPr>
        <p:txBody>
          <a:bodyPr/>
          <a:lstStyle/>
          <a:p>
            <a:pPr algn="l"/>
            <a:r>
              <a:rPr lang="ru-RU" sz="2800" i="1" smtClean="0">
                <a:solidFill>
                  <a:srgbClr val="00518E"/>
                </a:solidFill>
              </a:rPr>
              <a:t>Систему уравнений</a:t>
            </a:r>
            <a:br>
              <a:rPr lang="ru-RU" sz="2800" i="1" smtClean="0">
                <a:solidFill>
                  <a:srgbClr val="00518E"/>
                </a:solidFill>
              </a:rPr>
            </a:br>
            <a:r>
              <a:rPr lang="ru-RU" sz="2800" i="1" smtClean="0"/>
              <a:t>рационально </a:t>
            </a:r>
            <a:r>
              <a:rPr lang="ru-RU" sz="2800" i="1" smtClean="0">
                <a:solidFill>
                  <a:srgbClr val="00518E"/>
                </a:solidFill>
              </a:rPr>
              <a:t>решать </a:t>
            </a:r>
            <a:br>
              <a:rPr lang="ru-RU" sz="2800" i="1" smtClean="0">
                <a:solidFill>
                  <a:srgbClr val="00518E"/>
                </a:solidFill>
              </a:rPr>
            </a:br>
            <a:r>
              <a:rPr lang="ru-RU" sz="2800" i="1" smtClean="0">
                <a:solidFill>
                  <a:srgbClr val="C00000"/>
                </a:solidFill>
              </a:rPr>
              <a:t>аналитическим</a:t>
            </a:r>
            <a:r>
              <a:rPr lang="ru-RU" sz="2800" i="1" smtClean="0">
                <a:solidFill>
                  <a:srgbClr val="00518E"/>
                </a:solidFill>
              </a:rPr>
              <a:t> методом.</a:t>
            </a:r>
            <a:endParaRPr lang="ru-RU" sz="2800" dirty="0"/>
          </a:p>
        </p:txBody>
      </p:sp>
      <p:pic>
        <p:nvPicPr>
          <p:cNvPr id="6" name="Picture 3" descr="F:\Виноградов\...4(a=0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3786214" cy="373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Admin\Рабочий стол\mapleleaf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85728"/>
            <a:ext cx="1649358" cy="165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105" name="Object 2"/>
          <p:cNvGraphicFramePr>
            <a:graphicFrameLocks noChangeAspect="1"/>
          </p:cNvGraphicFramePr>
          <p:nvPr/>
        </p:nvGraphicFramePr>
        <p:xfrm>
          <a:off x="4899025" y="2286000"/>
          <a:ext cx="3778250" cy="1571625"/>
        </p:xfrm>
        <a:graphic>
          <a:graphicData uri="http://schemas.openxmlformats.org/presentationml/2006/ole">
            <p:oleObj spid="_x0000_s47105" name="Формула" r:id="rId5" imgW="1282680" imgH="533160" progId="Equation.3">
              <p:embed/>
            </p:oleObj>
          </a:graphicData>
        </a:graphic>
      </p:graphicFrame>
      <p:pic>
        <p:nvPicPr>
          <p:cNvPr id="8" name="Picture 2" descr="C:\Documents and Settings\Admin\Рабочий стол\ucheni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786190"/>
            <a:ext cx="2143140" cy="21031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3116"/>
            <a:ext cx="77153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48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5000" b="1" i="1" dirty="0" smtClean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8992" y="714356"/>
            <a:ext cx="5314958" cy="4143404"/>
          </a:xfrm>
          <a:ln/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АНАЛИТИЧЕСКИЙ И ЧИСЛЕННЫЙ МЕТОДЫ РЕШЕНИЯ СИСТЕМ УРАВНЕНИЙ С ПАРАМЕТРОМ</a:t>
            </a:r>
            <a:r>
              <a:rPr lang="ru-RU" sz="4000" i="1" dirty="0" smtClean="0">
                <a:solidFill>
                  <a:srgbClr val="C00000"/>
                </a:solidFill>
              </a:rPr>
              <a:t>.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472" y="4929198"/>
            <a:ext cx="5214974" cy="1571636"/>
          </a:xfrm>
        </p:spPr>
        <p:txBody>
          <a:bodyPr/>
          <a:lstStyle/>
          <a:p>
            <a:pPr algn="l"/>
            <a:r>
              <a:rPr lang="ru-RU" b="1" i="1" dirty="0" err="1" smtClean="0">
                <a:solidFill>
                  <a:srgbClr val="006600"/>
                </a:solidFill>
              </a:rPr>
              <a:t>Астрахарчик</a:t>
            </a:r>
            <a:r>
              <a:rPr lang="ru-RU" b="1" i="1" dirty="0" smtClean="0">
                <a:solidFill>
                  <a:srgbClr val="006600"/>
                </a:solidFill>
              </a:rPr>
              <a:t> Н.А. </a:t>
            </a:r>
            <a:endParaRPr lang="en-US" b="1" i="1" dirty="0" smtClean="0">
              <a:solidFill>
                <a:srgbClr val="006600"/>
              </a:solidFill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Grp="1" noChangeArrowheads="1"/>
          </p:cNvSpPr>
          <p:nvPr>
            <p:ph type="title"/>
          </p:nvPr>
        </p:nvSpPr>
        <p:spPr bwMode="auto">
          <a:xfrm>
            <a:off x="1682750" y="285728"/>
            <a:ext cx="72818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ru-RU" sz="3600" i="1" u="sng" dirty="0">
                <a:solidFill>
                  <a:srgbClr val="5F497A"/>
                </a:solidFill>
                <a:cs typeface="Times New Roman" pitchFamily="18" charset="0"/>
              </a:rPr>
              <a:t>Система</a:t>
            </a:r>
            <a:r>
              <a:rPr lang="ru-RU" sz="3600" u="sng" dirty="0">
                <a:solidFill>
                  <a:srgbClr val="5F497A"/>
                </a:solidFill>
                <a:cs typeface="Times New Roman" pitchFamily="18" charset="0"/>
              </a:rPr>
              <a:t> </a:t>
            </a:r>
            <a:r>
              <a:rPr lang="ru-RU" sz="3600" i="1" u="sng" dirty="0">
                <a:solidFill>
                  <a:srgbClr val="5F497A"/>
                </a:solidFill>
                <a:cs typeface="Times New Roman" pitchFamily="18" charset="0"/>
              </a:rPr>
              <a:t>симметрична</a:t>
            </a:r>
            <a:r>
              <a:rPr lang="ru-RU" sz="3600" u="sng" dirty="0">
                <a:solidFill>
                  <a:srgbClr val="5F497A"/>
                </a:solidFill>
                <a:cs typeface="Times New Roman" pitchFamily="18" charset="0"/>
              </a:rPr>
              <a:t> </a:t>
            </a:r>
            <a:r>
              <a:rPr lang="ru-RU" sz="3600" i="1" u="sng" dirty="0">
                <a:solidFill>
                  <a:srgbClr val="5F497A"/>
                </a:solidFill>
                <a:cs typeface="Times New Roman" pitchFamily="18" charset="0"/>
              </a:rPr>
              <a:t>относительно</a:t>
            </a:r>
            <a:r>
              <a:rPr lang="ru-RU" sz="3600" u="sng" dirty="0">
                <a:solidFill>
                  <a:srgbClr val="5F497A"/>
                </a:solidFill>
                <a:cs typeface="Times New Roman" pitchFamily="18" charset="0"/>
              </a:rPr>
              <a:t> </a:t>
            </a:r>
            <a:r>
              <a:rPr lang="ru-RU" sz="3600" i="1" u="sng" dirty="0">
                <a:solidFill>
                  <a:srgbClr val="5F497A"/>
                </a:solidFill>
                <a:cs typeface="Times New Roman" pitchFamily="18" charset="0"/>
              </a:rPr>
              <a:t>знака</a:t>
            </a:r>
            <a:r>
              <a:rPr lang="ru-RU" sz="3600" u="sng" dirty="0">
                <a:solidFill>
                  <a:srgbClr val="5F497A"/>
                </a:solidFill>
                <a:cs typeface="Times New Roman" pitchFamily="18" charset="0"/>
              </a:rPr>
              <a:t> </a:t>
            </a:r>
            <a:r>
              <a:rPr lang="en-US" sz="3600" i="1" u="sng" dirty="0">
                <a:solidFill>
                  <a:srgbClr val="5F497A"/>
                </a:solidFill>
                <a:cs typeface="Times New Roman" pitchFamily="18" charset="0"/>
              </a:rPr>
              <a:t>x</a:t>
            </a:r>
            <a:r>
              <a:rPr lang="en-US" sz="3600" u="sng" dirty="0" smtClean="0">
                <a:solidFill>
                  <a:srgbClr val="5F497A"/>
                </a:solidFill>
                <a:cs typeface="Times New Roman" pitchFamily="18" charset="0"/>
              </a:rPr>
              <a:t>.</a:t>
            </a:r>
            <a:br>
              <a:rPr lang="en-US" sz="3600" u="sng" dirty="0" smtClean="0">
                <a:solidFill>
                  <a:srgbClr val="5F497A"/>
                </a:solidFill>
                <a:cs typeface="Times New Roman" pitchFamily="18" charset="0"/>
              </a:rPr>
            </a:br>
            <a:endParaRPr lang="ru-RU" sz="3600" u="sng" dirty="0">
              <a:solidFill>
                <a:srgbClr val="5F497A"/>
              </a:solidFill>
              <a:cs typeface="Times New Roman" pitchFamily="18" charset="0"/>
            </a:endParaRPr>
          </a:p>
        </p:txBody>
      </p:sp>
      <p:graphicFrame>
        <p:nvGraphicFramePr>
          <p:cNvPr id="20481" name="Object 6"/>
          <p:cNvGraphicFramePr>
            <a:graphicFrameLocks noChangeAspect="1"/>
          </p:cNvGraphicFramePr>
          <p:nvPr/>
        </p:nvGraphicFramePr>
        <p:xfrm>
          <a:off x="5214942" y="1623884"/>
          <a:ext cx="2857520" cy="2090867"/>
        </p:xfrm>
        <a:graphic>
          <a:graphicData uri="http://schemas.openxmlformats.org/presentationml/2006/ole">
            <p:oleObj spid="_x0000_s20481" name="Формула" r:id="rId4" imgW="749300" imgH="508000" progId="Equation.3">
              <p:embed/>
            </p:oleObj>
          </a:graphicData>
        </a:graphic>
      </p:graphicFrame>
      <p:graphicFrame>
        <p:nvGraphicFramePr>
          <p:cNvPr id="20482" name="Object 5"/>
          <p:cNvGraphicFramePr>
            <a:graphicFrameLocks noChangeAspect="1"/>
          </p:cNvGraphicFramePr>
          <p:nvPr/>
        </p:nvGraphicFramePr>
        <p:xfrm>
          <a:off x="5214942" y="3714752"/>
          <a:ext cx="2928958" cy="2067142"/>
        </p:xfrm>
        <a:graphic>
          <a:graphicData uri="http://schemas.openxmlformats.org/presentationml/2006/ole">
            <p:oleObj spid="_x0000_s20482" name="Формула" r:id="rId5" imgW="939800" imgH="508000" progId="Equation.3">
              <p:embed/>
            </p:oleObj>
          </a:graphicData>
        </a:graphic>
      </p:graphicFrame>
      <p:pic>
        <p:nvPicPr>
          <p:cNvPr id="20484" name="Picture 4" descr="C:\Documents and Settings\Admin\Рабочий стол\mapleleaf_006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00035" y="1633072"/>
            <a:ext cx="3929090" cy="39382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u="sng" dirty="0" smtClean="0">
                <a:solidFill>
                  <a:srgbClr val="5F497A"/>
                </a:solidFill>
                <a:cs typeface="Times New Roman" pitchFamily="18" charset="0"/>
              </a:rPr>
              <a:t>Система</a:t>
            </a:r>
            <a:r>
              <a:rPr lang="ru-RU" sz="3600" u="sng" dirty="0" smtClean="0">
                <a:solidFill>
                  <a:srgbClr val="5F497A"/>
                </a:solidFill>
                <a:cs typeface="Times New Roman" pitchFamily="18" charset="0"/>
              </a:rPr>
              <a:t> </a:t>
            </a:r>
            <a:r>
              <a:rPr lang="ru-RU" sz="3600" i="1" u="sng" dirty="0" smtClean="0">
                <a:solidFill>
                  <a:srgbClr val="5F497A"/>
                </a:solidFill>
                <a:cs typeface="Times New Roman" pitchFamily="18" charset="0"/>
              </a:rPr>
              <a:t>симметрична</a:t>
            </a:r>
            <a:r>
              <a:rPr lang="ru-RU" sz="3600" u="sng" dirty="0" smtClean="0">
                <a:solidFill>
                  <a:srgbClr val="5F497A"/>
                </a:solidFill>
                <a:cs typeface="Times New Roman" pitchFamily="18" charset="0"/>
              </a:rPr>
              <a:t> </a:t>
            </a:r>
            <a:r>
              <a:rPr lang="ru-RU" sz="3600" i="1" u="sng" dirty="0" smtClean="0">
                <a:solidFill>
                  <a:srgbClr val="5F497A"/>
                </a:solidFill>
                <a:cs typeface="Times New Roman" pitchFamily="18" charset="0"/>
              </a:rPr>
              <a:t>относительно</a:t>
            </a:r>
            <a:r>
              <a:rPr lang="ru-RU" sz="3600" u="sng" dirty="0" smtClean="0">
                <a:solidFill>
                  <a:srgbClr val="5F497A"/>
                </a:solidFill>
                <a:cs typeface="Times New Roman" pitchFamily="18" charset="0"/>
              </a:rPr>
              <a:t> </a:t>
            </a:r>
            <a:r>
              <a:rPr lang="ru-RU" sz="3600" i="1" u="sng" dirty="0" smtClean="0">
                <a:solidFill>
                  <a:srgbClr val="5F497A"/>
                </a:solidFill>
                <a:cs typeface="Times New Roman" pitchFamily="18" charset="0"/>
              </a:rPr>
              <a:t>знака</a:t>
            </a:r>
            <a:r>
              <a:rPr lang="ru-RU" sz="3600" u="sng" dirty="0" smtClean="0">
                <a:solidFill>
                  <a:srgbClr val="5F497A"/>
                </a:solidFill>
                <a:cs typeface="Times New Roman" pitchFamily="18" charset="0"/>
              </a:rPr>
              <a:t> </a:t>
            </a:r>
            <a:r>
              <a:rPr lang="en-US" sz="3600" i="1" u="sng" dirty="0" smtClean="0">
                <a:solidFill>
                  <a:srgbClr val="5F497A"/>
                </a:solidFill>
                <a:cs typeface="Times New Roman" pitchFamily="18" charset="0"/>
              </a:rPr>
              <a:t>y</a:t>
            </a:r>
            <a:r>
              <a:rPr lang="en-US" sz="3600" u="sng" dirty="0" smtClean="0">
                <a:solidFill>
                  <a:srgbClr val="5F497A"/>
                </a:solidFill>
                <a:cs typeface="Times New Roman" pitchFamily="18" charset="0"/>
              </a:rPr>
              <a:t>.</a:t>
            </a:r>
            <a:endParaRPr lang="ru-RU" sz="3600" dirty="0"/>
          </a:p>
        </p:txBody>
      </p:sp>
      <p:pic>
        <p:nvPicPr>
          <p:cNvPr id="7" name="Picture 4" descr="C:\Documents and Settings\Admin\Рабочий стол\mapleleaf_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57200" y="1654251"/>
            <a:ext cx="4141788" cy="4198785"/>
          </a:xfrm>
          <a:prstGeom prst="rect">
            <a:avLst/>
          </a:prstGeom>
          <a:noFill/>
        </p:spPr>
      </p:pic>
      <p:graphicFrame>
        <p:nvGraphicFramePr>
          <p:cNvPr id="50178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5429256" y="1643050"/>
          <a:ext cx="2928957" cy="1955570"/>
        </p:xfrm>
        <a:graphic>
          <a:graphicData uri="http://schemas.openxmlformats.org/presentationml/2006/ole">
            <p:oleObj spid="_x0000_s57346" name="Формула" r:id="rId5" imgW="850680" imgH="507960" progId="Equation.3">
              <p:embed/>
            </p:oleObj>
          </a:graphicData>
        </a:graphic>
      </p:graphicFrame>
      <p:graphicFrame>
        <p:nvGraphicFramePr>
          <p:cNvPr id="57347" name="Object 2"/>
          <p:cNvGraphicFramePr>
            <a:graphicFrameLocks noChangeAspect="1"/>
          </p:cNvGraphicFramePr>
          <p:nvPr/>
        </p:nvGraphicFramePr>
        <p:xfrm>
          <a:off x="5286380" y="3714752"/>
          <a:ext cx="3584575" cy="1955800"/>
        </p:xfrm>
        <a:graphic>
          <a:graphicData uri="http://schemas.openxmlformats.org/presentationml/2006/ole">
            <p:oleObj spid="_x0000_s57347" name="Формула" r:id="rId6" imgW="1041120" imgH="507960" progId="Equation.3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u="sng" dirty="0" smtClean="0"/>
              <a:t>Система симметрична относительно </a:t>
            </a:r>
            <a:r>
              <a:rPr lang="ru-RU" sz="3600" i="1" u="sng" dirty="0" smtClean="0"/>
              <a:t>знаков </a:t>
            </a:r>
            <a:r>
              <a:rPr lang="ru-RU" sz="3600" i="1" u="sng" dirty="0" err="1" smtClean="0"/>
              <a:t>х</a:t>
            </a:r>
            <a:r>
              <a:rPr lang="ru-RU" sz="3600" i="1" u="sng" dirty="0" smtClean="0"/>
              <a:t> </a:t>
            </a:r>
            <a:r>
              <a:rPr lang="ru-RU" sz="3600" i="1" u="sng" dirty="0" smtClean="0"/>
              <a:t>и у.</a:t>
            </a:r>
            <a:endParaRPr lang="ru-RU" sz="3600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</a:t>
            </a: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4" name="Picture 4" descr="C:\Documents and Settings\Admin\Рабочий стол\mapleleaf_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57158" y="3571876"/>
            <a:ext cx="2214578" cy="221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C:\Documents and Settings\Admin\Рабочий стол\mapleleaf_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2214578" cy="221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4292600" y="1908175"/>
          <a:ext cx="3417888" cy="1792288"/>
        </p:xfrm>
        <a:graphic>
          <a:graphicData uri="http://schemas.openxmlformats.org/presentationml/2006/ole">
            <p:oleObj spid="_x0000_s58371" name="Формула" r:id="rId4" imgW="787320" imgH="507960" progId="Equation.3">
              <p:embed/>
            </p:oleObj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4119563" y="4000500"/>
          <a:ext cx="3906837" cy="1754188"/>
        </p:xfrm>
        <a:graphic>
          <a:graphicData uri="http://schemas.openxmlformats.org/presentationml/2006/ole">
            <p:oleObj spid="_x0000_s58373" name="Формула" r:id="rId5" imgW="1168200" imgH="507960" progId="Equation.3">
              <p:embed/>
            </p:oleObj>
          </a:graphicData>
        </a:graphic>
      </p:graphicFrame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45720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457200" y="1828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>
                <a:cs typeface="Times New Roman" pitchFamily="18" charset="0"/>
              </a:rPr>
              <a:t>Задача </a:t>
            </a:r>
            <a:r>
              <a:rPr lang="en-US" sz="3200" dirty="0" smtClean="0">
                <a:cs typeface="Times New Roman" pitchFamily="18" charset="0"/>
              </a:rPr>
              <a:t>1</a:t>
            </a:r>
            <a:r>
              <a:rPr lang="ru-RU" sz="3200" dirty="0" smtClean="0">
                <a:cs typeface="Times New Roman" pitchFamily="18" charset="0"/>
              </a:rPr>
              <a:t>. </a:t>
            </a:r>
            <a:r>
              <a:rPr lang="ru-RU" sz="3200" dirty="0" smtClean="0">
                <a:cs typeface="Times New Roman" pitchFamily="18" charset="0"/>
              </a:rPr>
              <a:t/>
            </a:r>
            <a:br>
              <a:rPr lang="ru-RU" sz="3200" dirty="0" smtClean="0">
                <a:cs typeface="Times New Roman" pitchFamily="18" charset="0"/>
              </a:rPr>
            </a:br>
            <a:endParaRPr lang="ru-RU" sz="3200" dirty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5286380" y="2428868"/>
          <a:ext cx="3451659" cy="2301106"/>
        </p:xfrm>
        <a:graphic>
          <a:graphicData uri="http://schemas.openxmlformats.org/presentationml/2006/ole">
            <p:oleObj spid="_x0000_s67586" name="Формула" r:id="rId3" imgW="799920" imgH="533160" progId="Equation.3">
              <p:embed/>
            </p:oleObj>
          </a:graphicData>
        </a:graphic>
      </p:graphicFrame>
      <p:pic>
        <p:nvPicPr>
          <p:cNvPr id="6" name="Picture 4" descr="C:\Documents and Settings\Admin\Рабочий стол\mapleleaf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3" y="0"/>
            <a:ext cx="1071537" cy="108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7200" y="1487716"/>
            <a:ext cx="4400552" cy="428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mapleleaf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072463" y="857232"/>
            <a:ext cx="1071537" cy="108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4" descr="compu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29043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7215206" cy="1500174"/>
          </a:xfrm>
        </p:spPr>
        <p:txBody>
          <a:bodyPr/>
          <a:lstStyle/>
          <a:p>
            <a:pPr algn="l"/>
            <a:r>
              <a:rPr lang="ru-RU" sz="2800" i="1" dirty="0" smtClean="0">
                <a:solidFill>
                  <a:srgbClr val="00518E"/>
                </a:solidFill>
              </a:rPr>
              <a:t/>
            </a:r>
            <a:br>
              <a:rPr lang="ru-RU" sz="2800" i="1" dirty="0" smtClean="0">
                <a:solidFill>
                  <a:srgbClr val="00518E"/>
                </a:solidFill>
              </a:rPr>
            </a:br>
            <a:r>
              <a:rPr lang="ru-RU" sz="2800" i="1" dirty="0" smtClean="0">
                <a:solidFill>
                  <a:srgbClr val="00518E"/>
                </a:solidFill>
              </a:rPr>
              <a:t>Систему уравнений</a:t>
            </a:r>
            <a:br>
              <a:rPr lang="ru-RU" sz="2800" i="1" dirty="0" smtClean="0">
                <a:solidFill>
                  <a:srgbClr val="00518E"/>
                </a:solidFill>
              </a:rPr>
            </a:br>
            <a:r>
              <a:rPr lang="ru-RU" sz="2800" i="1" dirty="0" smtClean="0"/>
              <a:t>рационально</a:t>
            </a:r>
            <a:r>
              <a:rPr lang="ru-RU" sz="2800" i="1" dirty="0" smtClean="0">
                <a:solidFill>
                  <a:srgbClr val="C00000"/>
                </a:solidFill>
              </a:rPr>
              <a:t> </a:t>
            </a:r>
            <a:r>
              <a:rPr lang="ru-RU" sz="2800" i="1" dirty="0" smtClean="0">
                <a:solidFill>
                  <a:srgbClr val="00518E"/>
                </a:solidFill>
              </a:rPr>
              <a:t>решать </a:t>
            </a:r>
            <a:br>
              <a:rPr lang="ru-RU" sz="2800" i="1" dirty="0" smtClean="0">
                <a:solidFill>
                  <a:srgbClr val="00518E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графическим </a:t>
            </a:r>
            <a:r>
              <a:rPr lang="ru-RU" sz="2800" i="1" dirty="0" smtClean="0">
                <a:solidFill>
                  <a:srgbClr val="00518E"/>
                </a:solidFill>
              </a:rPr>
              <a:t>методом.  </a:t>
            </a:r>
            <a:br>
              <a:rPr lang="ru-RU" sz="2800" i="1" dirty="0" smtClean="0">
                <a:solidFill>
                  <a:srgbClr val="00518E"/>
                </a:solidFill>
              </a:rPr>
            </a:br>
            <a:endParaRPr lang="ru-RU" sz="3200" dirty="0">
              <a:solidFill>
                <a:srgbClr val="00518E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908376"/>
            <a:ext cx="4301840" cy="405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Admin\Рабочий стол\mapleleaf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7242" y="-10181"/>
            <a:ext cx="996575" cy="101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C:\Documents and Settings\Admin\Рабочий стол\mapleleaf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147425" y="857232"/>
            <a:ext cx="996575" cy="101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>
                <a:cs typeface="Times New Roman" pitchFamily="18" charset="0"/>
              </a:rPr>
              <a:t/>
            </a:r>
            <a:br>
              <a:rPr lang="ru-RU" sz="3200" dirty="0" smtClean="0">
                <a:cs typeface="Times New Roman" pitchFamily="18" charset="0"/>
              </a:rPr>
            </a:br>
            <a:r>
              <a:rPr lang="ru-RU" sz="3200" dirty="0" smtClean="0">
                <a:cs typeface="Times New Roman" pitchFamily="18" charset="0"/>
              </a:rPr>
              <a:t/>
            </a:r>
            <a:br>
              <a:rPr lang="ru-RU" sz="3200" dirty="0" smtClean="0">
                <a:cs typeface="Times New Roman" pitchFamily="18" charset="0"/>
              </a:rPr>
            </a:br>
            <a:r>
              <a:rPr lang="ru-RU" sz="3200" dirty="0" smtClean="0">
                <a:cs typeface="Times New Roman" pitchFamily="18" charset="0"/>
              </a:rPr>
              <a:t>Задача </a:t>
            </a:r>
            <a:r>
              <a:rPr lang="ru-RU" sz="3200" dirty="0" smtClean="0">
                <a:cs typeface="Times New Roman" pitchFamily="18" charset="0"/>
              </a:rPr>
              <a:t>2. </a:t>
            </a:r>
            <a:br>
              <a:rPr lang="ru-RU" sz="3200" dirty="0" smtClean="0"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962256" y="2643181"/>
          <a:ext cx="3110205" cy="1856839"/>
        </p:xfrm>
        <a:graphic>
          <a:graphicData uri="http://schemas.openxmlformats.org/presentationml/2006/ole">
            <p:oleObj spid="_x0000_s70658" name="Формула" r:id="rId3" imgW="850680" imgH="507960" progId="Equation.3">
              <p:embed/>
            </p:oleObj>
          </a:graphicData>
        </a:graphic>
      </p:graphicFrame>
      <p:pic>
        <p:nvPicPr>
          <p:cNvPr id="6" name="Picture 4" descr="C:\Documents and Settings\Admin\Рабочий стол\mapleleaf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510219" y="220424"/>
            <a:ext cx="1348061" cy="13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7200" y="1580108"/>
            <a:ext cx="4329114" cy="416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750" y="0"/>
            <a:ext cx="7281863" cy="1428736"/>
          </a:xfrm>
        </p:spPr>
        <p:txBody>
          <a:bodyPr/>
          <a:lstStyle/>
          <a:p>
            <a:pPr algn="l"/>
            <a:r>
              <a:rPr lang="ru-RU" sz="2800" i="1" dirty="0" smtClean="0">
                <a:solidFill>
                  <a:srgbClr val="00518E"/>
                </a:solidFill>
              </a:rPr>
              <a:t>Систему уравнений</a:t>
            </a:r>
            <a:br>
              <a:rPr lang="ru-RU" sz="2800" i="1" dirty="0" smtClean="0">
                <a:solidFill>
                  <a:srgbClr val="00518E"/>
                </a:solidFill>
              </a:rPr>
            </a:br>
            <a:r>
              <a:rPr lang="ru-RU" sz="2800" i="1" dirty="0" smtClean="0"/>
              <a:t>рационально </a:t>
            </a:r>
            <a:r>
              <a:rPr lang="ru-RU" sz="2800" i="1" dirty="0" smtClean="0">
                <a:solidFill>
                  <a:srgbClr val="00518E"/>
                </a:solidFill>
              </a:rPr>
              <a:t>решать </a:t>
            </a:r>
            <a:br>
              <a:rPr lang="ru-RU" sz="2800" i="1" dirty="0" smtClean="0">
                <a:solidFill>
                  <a:srgbClr val="00518E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графическим </a:t>
            </a:r>
            <a:r>
              <a:rPr lang="ru-RU" sz="2800" i="1" dirty="0" smtClean="0">
                <a:solidFill>
                  <a:srgbClr val="00518E"/>
                </a:solidFill>
              </a:rPr>
              <a:t>методом.</a:t>
            </a:r>
            <a:endParaRPr lang="ru-RU" sz="28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51388" y="1760409"/>
            <a:ext cx="4141787" cy="39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Admin\Рабочий стол\mapleleaf_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794376" y="-1563"/>
            <a:ext cx="1348061" cy="13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4" descr="compu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1643050"/>
            <a:ext cx="314327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обенности контроля">
  <a:themeElements>
    <a:clrScheme name="Edu blue lin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Edu blue li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blu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59</Words>
  <Application>Microsoft Office PowerPoint</Application>
  <PresentationFormat>Экран (4:3)</PresentationFormat>
  <Paragraphs>24</Paragraphs>
  <Slides>16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особенности контроля</vt:lpstr>
      <vt:lpstr>Формула</vt:lpstr>
      <vt:lpstr>Microsoft Equation 3.0</vt:lpstr>
      <vt:lpstr>Слайд 1</vt:lpstr>
      <vt:lpstr>АНАЛИТИЧЕСКИЙ И ЧИСЛЕННЫЙ МЕТОДЫ РЕШЕНИЯ СИСТЕМ УРАВНЕНИЙ С ПАРАМЕТРОМ.</vt:lpstr>
      <vt:lpstr>Система симметрична относительно знака x. </vt:lpstr>
      <vt:lpstr>Система симметрична относительно знака y.</vt:lpstr>
      <vt:lpstr>Система симметрична относительно знаков х и у.</vt:lpstr>
      <vt:lpstr>Задача 1.  </vt:lpstr>
      <vt:lpstr> Систему уравнений рационально решать  графическим методом.   </vt:lpstr>
      <vt:lpstr>  Задача 2.   </vt:lpstr>
      <vt:lpstr>Систему уравнений рационально решать  графическим методом.</vt:lpstr>
      <vt:lpstr> Задача 3.  </vt:lpstr>
      <vt:lpstr>Систему уравнений рационально решать  аналитическим методом.</vt:lpstr>
      <vt:lpstr>Систему уравнений рационально решать  аналитическим методом.</vt:lpstr>
      <vt:lpstr>Систему уравнений рационально решать  аналитическим методом.</vt:lpstr>
      <vt:lpstr>Систему уравнений рационально решать  аналитическим методом.</vt:lpstr>
      <vt:lpstr>Систему уравнений рационально решать  аналитическим методом.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90</cp:revision>
  <dcterms:created xsi:type="dcterms:W3CDTF">2011-06-28T08:52:33Z</dcterms:created>
  <dcterms:modified xsi:type="dcterms:W3CDTF">2004-01-02T08:07:35Z</dcterms:modified>
</cp:coreProperties>
</file>