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87" r:id="rId2"/>
    <p:sldId id="257" r:id="rId3"/>
    <p:sldId id="286" r:id="rId4"/>
    <p:sldId id="281" r:id="rId5"/>
    <p:sldId id="284" r:id="rId6"/>
    <p:sldId id="288" r:id="rId7"/>
    <p:sldId id="289" r:id="rId8"/>
    <p:sldId id="258" r:id="rId9"/>
    <p:sldId id="283" r:id="rId10"/>
    <p:sldId id="282" r:id="rId11"/>
    <p:sldId id="315" r:id="rId12"/>
    <p:sldId id="317" r:id="rId13"/>
    <p:sldId id="319" r:id="rId14"/>
    <p:sldId id="316" r:id="rId15"/>
    <p:sldId id="320" r:id="rId16"/>
    <p:sldId id="321" r:id="rId17"/>
    <p:sldId id="322" r:id="rId18"/>
    <p:sldId id="324" r:id="rId19"/>
    <p:sldId id="290" r:id="rId20"/>
    <p:sldId id="340" r:id="rId21"/>
    <p:sldId id="292" r:id="rId22"/>
    <p:sldId id="337" r:id="rId23"/>
    <p:sldId id="293" r:id="rId24"/>
    <p:sldId id="294" r:id="rId25"/>
    <p:sldId id="296" r:id="rId26"/>
    <p:sldId id="338" r:id="rId27"/>
    <p:sldId id="339" r:id="rId28"/>
    <p:sldId id="297" r:id="rId29"/>
    <p:sldId id="298" r:id="rId30"/>
    <p:sldId id="341" r:id="rId31"/>
    <p:sldId id="299" r:id="rId32"/>
    <p:sldId id="300" r:id="rId33"/>
    <p:sldId id="301" r:id="rId34"/>
    <p:sldId id="342" r:id="rId35"/>
    <p:sldId id="302" r:id="rId36"/>
    <p:sldId id="303" r:id="rId37"/>
    <p:sldId id="304" r:id="rId38"/>
    <p:sldId id="305" r:id="rId39"/>
    <p:sldId id="343" r:id="rId40"/>
    <p:sldId id="306" r:id="rId41"/>
    <p:sldId id="307" r:id="rId42"/>
    <p:sldId id="308" r:id="rId43"/>
    <p:sldId id="344" r:id="rId44"/>
    <p:sldId id="345" r:id="rId45"/>
    <p:sldId id="346" r:id="rId46"/>
    <p:sldId id="347" r:id="rId47"/>
    <p:sldId id="310" r:id="rId48"/>
    <p:sldId id="309" r:id="rId49"/>
    <p:sldId id="348" r:id="rId50"/>
    <p:sldId id="311" r:id="rId51"/>
    <p:sldId id="312" r:id="rId52"/>
    <p:sldId id="323" r:id="rId53"/>
    <p:sldId id="263" r:id="rId54"/>
    <p:sldId id="314" r:id="rId55"/>
    <p:sldId id="325" r:id="rId56"/>
    <p:sldId id="350" r:id="rId57"/>
    <p:sldId id="265" r:id="rId58"/>
    <p:sldId id="267" r:id="rId59"/>
    <p:sldId id="269" r:id="rId60"/>
    <p:sldId id="270" r:id="rId61"/>
    <p:sldId id="272" r:id="rId62"/>
    <p:sldId id="274" r:id="rId63"/>
    <p:sldId id="330" r:id="rId64"/>
    <p:sldId id="336" r:id="rId65"/>
    <p:sldId id="331" r:id="rId66"/>
    <p:sldId id="326" r:id="rId67"/>
    <p:sldId id="279" r:id="rId68"/>
    <p:sldId id="327" r:id="rId69"/>
    <p:sldId id="278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5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09EED-4682-4528-B54B-485547591B97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6ECB6-7299-419A-A46F-659750CC3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E94B314-0750-4349-9BEA-9E84F5C27F1D}" type="slidenum">
              <a:rPr lang="ru-RU" smtClean="0"/>
              <a:pPr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80A2B4-A6E8-4D12-AE16-83EEE7730A6E}" type="slidenum">
              <a:rPr lang="ru-RU" smtClean="0"/>
              <a:pPr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84E7A68-21E7-4E18-AF1B-B1E4AD634D48}" type="slidenum">
              <a:rPr lang="ru-RU" smtClean="0"/>
              <a:pPr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6E9518-64C3-462E-9A62-A7092231EC3D}" type="slidenum">
              <a:rPr lang="ru-RU" smtClean="0"/>
              <a:pPr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99FFC82-AAA3-4598-979C-360E980703E0}" type="slidenum">
              <a:rPr lang="ru-RU" smtClean="0"/>
              <a:pPr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9809F3-A2D5-46F6-9283-FE5BE0C5A430}" type="slidenum">
              <a:rPr lang="ru-RU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2399F-7EE8-47FE-8E0E-253AFD5FA3DB}" type="slidenum">
              <a:rPr lang="ru-RU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2BD575-A188-4E4A-BF98-3B5785FFA337}" type="slidenum">
              <a:rPr lang="ru-RU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A83972-FD48-4E16-A7C6-827EBE088297}" type="slidenum">
              <a:rPr lang="ru-RU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CE3530-D93B-47A5-BC27-FFC24DDBB5B2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4C4BA-8F68-468C-B967-9C351533A8ED}" type="slidenum">
              <a:rPr lang="ru-RU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34ACA4-4EB4-49F4-B6E6-CDDB7F7C6BB8}" type="slidenum">
              <a:rPr lang="ru-RU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F502CE-5638-4236-A4A2-72652BE5366E}" type="slidenum">
              <a:rPr lang="ru-RU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273478-126B-4BBD-938C-50E342194F82}" type="slidenum">
              <a:rPr lang="ru-RU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95090F-382A-43CB-90C6-387F8EDFD5AA}" type="slidenum">
              <a:rPr lang="ru-RU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BC9AF8-FFE2-4963-AE5A-44E0C311F0EC}" type="slidenum">
              <a:rPr lang="ru-RU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39F9EC-A6DD-4840-A298-E376915347B7}" type="slidenum">
              <a:rPr lang="ru-RU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611D84-A462-48E3-9927-CCECB300419B}" type="slidenum">
              <a:rPr lang="ru-RU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B18250-6AD5-41AF-B7B2-50523A8A487D}" type="slidenum">
              <a:rPr lang="ru-RU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BE89DD-2E6C-49FE-917A-12F4DDFBF43E}" type="slidenum">
              <a:rPr lang="ru-RU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5333C1-00FB-42E6-8244-F22E0D1C3DAB}" type="slidenum">
              <a:rPr lang="ru-RU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0EFF48-3198-40F0-BC15-3A73D41647BD}" type="slidenum">
              <a:rPr lang="ru-RU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EA86C6-7470-415E-8B38-25949139565A}" type="slidenum">
              <a:rPr lang="ru-RU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D7870F-6087-4F05-A2A2-8AF1E422757E}" type="slidenum">
              <a:rPr lang="ru-RU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A62D41-B93A-43AB-BE63-09B752D49002}" type="slidenum">
              <a:rPr lang="ru-RU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D3A3B8-50EA-4276-9AB0-A56316F44A3D}" type="slidenum">
              <a:rPr lang="ru-RU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FD91B7-8677-486E-ACB2-F57D64005E1C}" type="slidenum">
              <a:rPr lang="ru-RU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F14B9D-2BDD-4764-A918-5D9066DB1507}" type="slidenum">
              <a:rPr lang="ru-RU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74A328-40FF-48E1-B5F5-3FA87F167122}" type="slidenum">
              <a:rPr lang="ru-RU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77C973-B059-4FA2-8A75-5FBAF06CB017}" type="slidenum">
              <a:rPr lang="ru-RU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6F0209-E7F8-4290-817C-23BF82F3BADD}" type="slidenum">
              <a:rPr lang="ru-RU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C937C-3FB7-48B0-89FF-AA52673AF330}" type="slidenum">
              <a:rPr lang="ru-RU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C6BAD6-F8BB-4E52-B60C-7A41419DFE7A}" type="slidenum">
              <a:rPr lang="ru-RU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93EA0DC-BF69-48FA-992B-0CF669B259C9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4A89F3-07C8-4DEB-AEE2-B635723EB36B}" type="slidenum">
              <a:rPr lang="ru-RU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D13FED-E55E-49B5-AF5B-CF137F107681}" type="slidenum">
              <a:rPr lang="ru-RU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5B9D35-6707-4732-ADE7-F823325003B0}" type="slidenum">
              <a:rPr lang="ru-RU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9CC71D-9767-4ACD-890F-95116A433BEA}" type="slidenum">
              <a:rPr lang="ru-RU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0EFA11-8714-4D26-AD8A-6A5C4FDE89EB}" type="slidenum">
              <a:rPr lang="ru-RU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FB48DB-3648-4E0C-94D4-C1952342484C}" type="slidenum">
              <a:rPr lang="ru-RU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ACDC86-3688-40C0-B232-553CD6EABCAE}" type="slidenum">
              <a:rPr lang="ru-RU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0B60498-7EFA-40B1-9255-5BFB0B743C4C}" type="slidenum">
              <a:rPr lang="ru-RU" smtClean="0"/>
              <a:pPr>
                <a:defRPr/>
              </a:pPr>
              <a:t>52</a:t>
            </a:fld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3E1FCD-C6B7-49D2-8AA3-9635CC279BBD}" type="slidenum">
              <a:rPr lang="ru-RU" smtClean="0"/>
              <a:pPr>
                <a:defRPr/>
              </a:pPr>
              <a:t>54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C18DBBA-DE6F-412E-AF9C-C7194B6B5625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C2CB262-B931-40E0-90DC-0D3FF54077C8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EC0013E-A4F9-4341-AB2B-79CD9D5D027B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6F3B7C5-C366-41D6-8934-6A0ECABE0D4C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15BF608-DF2E-4953-BA29-DA66453E8433}" type="slidenum">
              <a:rPr lang="ru-RU" smtClean="0"/>
              <a:pPr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2535-DDA3-43C4-BD27-FEFEF691328C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7612F-705B-4165-9B66-34ED2EB90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&#1052;&#1086;&#1080;%20&#1076;&#1086;&#1082;&#1091;&#1084;&#1077;&#1085;&#1090;&#1099;\&#1075;&#1080;&#1084;&#1085;%20&#1088;&#1086;&#1089;&#1089;&#1080;&#1080;.mp3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2;&#1086;&#1080;%20&#1076;&#1086;&#1082;&#1091;&#1084;&#1077;&#1085;&#1090;&#1099;\&#1089;%20&#1095;&#1077;&#1075;&#1086;%20&#1085;&#1072;&#1095;&#1080;&#1085;&#1072;&#1077;&#1090;&#1089;&#1103;%20&#1088;&#1086;&#1076;&#1080;&#1085;&#1072;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hyperlink" Target="http://img0.liveinternet.ru/images/attach/c/0/47/267/47267681_212440_0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hyperlink" Target="http://74202s069.edusite.ru/images/13.png" TargetMode="External"/><Relationship Id="rId12" Type="http://schemas.openxmlformats.org/officeDocument/2006/relationships/hyperlink" Target="http://a1.bing.com/reference/assets/orig/200px/Tatishev_de_genin_yekaterinburg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a.foto.radikal.ru/0604/7e44625d00cf.jpg" TargetMode="External"/><Relationship Id="rId11" Type="http://schemas.openxmlformats.org/officeDocument/2006/relationships/image" Target="../media/image36.jpeg"/><Relationship Id="rId5" Type="http://schemas.openxmlformats.org/officeDocument/2006/relationships/image" Target="../media/image34.jpeg"/><Relationship Id="rId15" Type="http://schemas.openxmlformats.org/officeDocument/2006/relationships/image" Target="../media/image38.jpeg"/><Relationship Id="rId10" Type="http://schemas.openxmlformats.org/officeDocument/2006/relationships/hyperlink" Target="http://s53.radikal.ru/i139/0902/f8/ede679e0439f.jpg" TargetMode="External"/><Relationship Id="rId4" Type="http://schemas.openxmlformats.org/officeDocument/2006/relationships/hyperlink" Target="http://a.foto.radikal.ru/0604/7e44625d00cf.jpg" TargetMode="External"/><Relationship Id="rId9" Type="http://schemas.openxmlformats.org/officeDocument/2006/relationships/image" Target="http://74202s069.edusite.ru/images/13.png" TargetMode="External"/><Relationship Id="rId14" Type="http://schemas.openxmlformats.org/officeDocument/2006/relationships/image" Target="http://a1.bing.com/reference/assets/orig/200px/Tatishev_de_genin_yekaterinburg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http://www.islamnews.ru/uploads/news/1254837391/news-6HmN3JdAQy-0.jpg" TargetMode="External"/><Relationship Id="rId13" Type="http://schemas.openxmlformats.org/officeDocument/2006/relationships/image" Target="../media/image42.jpeg"/><Relationship Id="rId3" Type="http://schemas.openxmlformats.org/officeDocument/2006/relationships/hyperlink" Target="http://prvregion.narod.ru/data/hstpm/img4/hpp8_b.jpg" TargetMode="External"/><Relationship Id="rId7" Type="http://schemas.openxmlformats.org/officeDocument/2006/relationships/image" Target="../media/image40.jpeg"/><Relationship Id="rId12" Type="http://schemas.openxmlformats.org/officeDocument/2006/relationships/hyperlink" Target="http://images.autokvartal.ru/user_img_cache/49/125049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slamnews.ru/uploads/news/1254837391/news-6HmN3JdAQy-0.jpg" TargetMode="External"/><Relationship Id="rId11" Type="http://schemas.openxmlformats.org/officeDocument/2006/relationships/image" Target="http://www.taby27.ru/assets/images/works/14b51cbd15c2bd.peg" TargetMode="External"/><Relationship Id="rId5" Type="http://schemas.openxmlformats.org/officeDocument/2006/relationships/image" Target="http://prvregion.narod.ru/data/hstpm/img4/hpp8_b.jpg" TargetMode="External"/><Relationship Id="rId10" Type="http://schemas.openxmlformats.org/officeDocument/2006/relationships/image" Target="../media/image41.jpeg"/><Relationship Id="rId4" Type="http://schemas.openxmlformats.org/officeDocument/2006/relationships/image" Target="../media/image39.jpeg"/><Relationship Id="rId9" Type="http://schemas.openxmlformats.org/officeDocument/2006/relationships/hyperlink" Target="http://www.taby27.ru/assets/images/works/14b51cbd15c2bd.peg" TargetMode="External"/><Relationship Id="rId14" Type="http://schemas.openxmlformats.org/officeDocument/2006/relationships/image" Target="http://images.autokvartal.ru/user_img_cache/49/125049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ug.com.by/images/photo-rafting/baikal-03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content.foto.mail.ru/mail/matluba60/5713/i-6223.jpg" TargetMode="External"/><Relationship Id="rId3" Type="http://schemas.openxmlformats.org/officeDocument/2006/relationships/hyperlink" Target="http://z1.foto.rambler.ru/public/homunculus23/3/1224856403_vodopad1000/1224856403_vodopad1000-work.jpg?1263492315" TargetMode="External"/><Relationship Id="rId7" Type="http://schemas.openxmlformats.org/officeDocument/2006/relationships/image" Target="http://oglebov.ru/photos/ural/chusovaya/mid-ural_2004_10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7.jpeg"/><Relationship Id="rId5" Type="http://schemas.openxmlformats.org/officeDocument/2006/relationships/hyperlink" Target="http://oglebov.ru/photos/ural/chusovaya/mid-ural_2004_10.jpg" TargetMode="External"/><Relationship Id="rId10" Type="http://schemas.openxmlformats.org/officeDocument/2006/relationships/hyperlink" Target="http://static.diary.ru/userdir/8/5/6/0/856037/33410999.jpg" TargetMode="External"/><Relationship Id="rId4" Type="http://schemas.openxmlformats.org/officeDocument/2006/relationships/image" Target="../media/image44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http://foto.ck.ua/files/thumbs/foto/46/132011515/640x480.jpg" TargetMode="External"/><Relationship Id="rId13" Type="http://schemas.openxmlformats.org/officeDocument/2006/relationships/image" Target="../media/image51.jpeg"/><Relationship Id="rId3" Type="http://schemas.openxmlformats.org/officeDocument/2006/relationships/hyperlink" Target="http://www.national-geographic.ru/images_db/ngm/articles/header_221.jpg" TargetMode="External"/><Relationship Id="rId7" Type="http://schemas.openxmlformats.org/officeDocument/2006/relationships/image" Target="../media/image49.jpeg"/><Relationship Id="rId12" Type="http://schemas.openxmlformats.org/officeDocument/2006/relationships/hyperlink" Target="http://www.biodiversity.ru/programs/photo-exibition-2/photo/7183ramq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oto.ck.ua/files/thumbs/foto/46/132011515/640x480.jpg" TargetMode="External"/><Relationship Id="rId11" Type="http://schemas.openxmlformats.org/officeDocument/2006/relationships/image" Target="http://content.foto.mail.ru/mail/fly_leo/orel/i-663.jpg" TargetMode="External"/><Relationship Id="rId5" Type="http://schemas.openxmlformats.org/officeDocument/2006/relationships/image" Target="http://www.national-geographic.ru/images_db/ngm/articles/header_221.jpg" TargetMode="External"/><Relationship Id="rId15" Type="http://schemas.openxmlformats.org/officeDocument/2006/relationships/image" Target="../media/image52.gif"/><Relationship Id="rId10" Type="http://schemas.openxmlformats.org/officeDocument/2006/relationships/image" Target="../media/image50.jpeg"/><Relationship Id="rId4" Type="http://schemas.openxmlformats.org/officeDocument/2006/relationships/image" Target="../media/image48.jpeg"/><Relationship Id="rId9" Type="http://schemas.openxmlformats.org/officeDocument/2006/relationships/hyperlink" Target="http://content.foto.mail.ru/mail/fly_leo/orel/i-663.jpg" TargetMode="External"/><Relationship Id="rId14" Type="http://schemas.openxmlformats.org/officeDocument/2006/relationships/hyperlink" Target="http://i051.radikal.ru/0902/cf/183c3204d9d4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Shatilova\&#1054;&#1056;&#1050;&#1080;&#1057;&#1069;\&#1040;&#1087;&#1088;&#1086;&#1073;&#1072;&#1094;&#1080;&#1103;\&#1042;%20&#1052;&#1086;&#1089;&#1082;&#1074;&#1091;\intro.mp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10" Type="http://schemas.openxmlformats.org/officeDocument/2006/relationships/image" Target="../media/image183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Relationship Id="rId9" Type="http://schemas.openxmlformats.org/officeDocument/2006/relationships/image" Target="../media/image2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13" Type="http://schemas.openxmlformats.org/officeDocument/2006/relationships/image" Target="../media/image247.jpeg"/><Relationship Id="rId18" Type="http://schemas.openxmlformats.org/officeDocument/2006/relationships/image" Target="../media/image252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41.jpeg"/><Relationship Id="rId12" Type="http://schemas.openxmlformats.org/officeDocument/2006/relationships/image" Target="../media/image246.jpeg"/><Relationship Id="rId17" Type="http://schemas.openxmlformats.org/officeDocument/2006/relationships/image" Target="../media/image25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0.jpeg"/><Relationship Id="rId1" Type="http://schemas.openxmlformats.org/officeDocument/2006/relationships/audio" Target="file:///K:\&#1052;&#1072;&#1088;&#1082;%20&#1041;&#1077;&#1088;&#1085;&#1077;&#1089;%20-%20&#1057;%20&#1095;&#1077;&#1075;&#1086;%20&#1085;&#1072;&#1095;&#1080;&#1085;&#1072;&#1077;&#1090;&#1089;&#1103;%20&#1056;&#1086;&#1076;&#1080;&#1085;&#1072;!.mp3" TargetMode="External"/><Relationship Id="rId6" Type="http://schemas.openxmlformats.org/officeDocument/2006/relationships/image" Target="../media/image240.jpeg"/><Relationship Id="rId11" Type="http://schemas.openxmlformats.org/officeDocument/2006/relationships/image" Target="../media/image245.jpeg"/><Relationship Id="rId5" Type="http://schemas.openxmlformats.org/officeDocument/2006/relationships/image" Target="../media/image239.jpeg"/><Relationship Id="rId15" Type="http://schemas.openxmlformats.org/officeDocument/2006/relationships/image" Target="../media/image249.jpeg"/><Relationship Id="rId10" Type="http://schemas.openxmlformats.org/officeDocument/2006/relationships/image" Target="../media/image244.jpe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Relationship Id="rId14" Type="http://schemas.openxmlformats.org/officeDocument/2006/relationships/image" Target="../media/image24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http://www.aif.ru/application/public/news/446/b47f715bd5ad60db3376016e21a1ac77_big.jpg" TargetMode="External"/><Relationship Id="rId13" Type="http://schemas.openxmlformats.org/officeDocument/2006/relationships/image" Target="../media/image256.jpeg"/><Relationship Id="rId3" Type="http://schemas.openxmlformats.org/officeDocument/2006/relationships/hyperlink" Target="http://www.krasrab.net/images/stories/2009/avg/28/gatva_thumb.jpg" TargetMode="External"/><Relationship Id="rId7" Type="http://schemas.openxmlformats.org/officeDocument/2006/relationships/image" Target="../media/image254.jpeg"/><Relationship Id="rId12" Type="http://schemas.openxmlformats.org/officeDocument/2006/relationships/hyperlink" Target="http://www.tyr74.ru/images/upload/image/19_03_09.jp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if.ru/application/public/news/446/b47f715bd5ad60db3376016e21a1ac77_big.jpg" TargetMode="External"/><Relationship Id="rId11" Type="http://schemas.openxmlformats.org/officeDocument/2006/relationships/image" Target="http://www.segodnya.ua/img/forall/a/141020/22.jpg" TargetMode="External"/><Relationship Id="rId5" Type="http://schemas.openxmlformats.org/officeDocument/2006/relationships/image" Target="http://www.krasrab.net/images/stories/2009/avg/28/gatva_thumb.jpg" TargetMode="External"/><Relationship Id="rId10" Type="http://schemas.openxmlformats.org/officeDocument/2006/relationships/image" Target="../media/image255.jpeg"/><Relationship Id="rId4" Type="http://schemas.openxmlformats.org/officeDocument/2006/relationships/image" Target="../media/image253.jpeg"/><Relationship Id="rId9" Type="http://schemas.openxmlformats.org/officeDocument/2006/relationships/hyperlink" Target="http://www.segodnya.ua/img/forall/a/141020/22.jpg" TargetMode="External"/><Relationship Id="rId14" Type="http://schemas.openxmlformats.org/officeDocument/2006/relationships/image" Target="http://www.tyr74.ru/images/upload/image/19_03_09.jp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jpeg"/><Relationship Id="rId4" Type="http://schemas.openxmlformats.org/officeDocument/2006/relationships/hyperlink" Target="http://www.myppc.ru/uploads/posts/myppc.ru-1258536023_zhukov_maxi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hyperlink" Target="http://www.bashvest.ru/photos/06.05.2004/124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2.jpeg"/><Relationship Id="rId4" Type="http://schemas.openxmlformats.org/officeDocument/2006/relationships/hyperlink" Target="http://skazka.ucoz.ru/_bl/2/76215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01%20-%20&#1051;&#1102;&#1073;&#1101;%20-%20&#1054;&#1090;%20&#1042;&#1086;&#1083;&#1075;&#1080;%20&#1076;&#1086;%20&#1045;&#1085;&#1080;&#1089;&#1077;&#1103;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things.clan.su/Pix/ayvazovsky.jpg.jpg" TargetMode="External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hyperlink" Target="http://img11.nnm.ru/0/5/3/d/2/90bfa8060ce267291dc54fc807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7" Type="http://schemas.openxmlformats.org/officeDocument/2006/relationships/image" Target="../media/image292.jpeg"/><Relationship Id="rId2" Type="http://schemas.openxmlformats.org/officeDocument/2006/relationships/hyperlink" Target="http://www.chessbase.com/news/2005/karpov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jpeg"/><Relationship Id="rId5" Type="http://schemas.openxmlformats.org/officeDocument/2006/relationships/image" Target="../media/image290.jpeg"/><Relationship Id="rId4" Type="http://schemas.openxmlformats.org/officeDocument/2006/relationships/hyperlink" Target="http://img.rian.ru/images/12311/53/123115338.jp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hyperlink" Target="http://www.onega.su/images/school4/21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&#1043;&#1072;&#1079;&#1084;&#1072;&#1085;&#1086;&#1072;%20&#1052;&#1086;&#1089;&#1082;&#1074;&#1072;%20.mp3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3500462"/>
          </a:xfrm>
        </p:spPr>
        <p:txBody>
          <a:bodyPr/>
          <a:lstStyle/>
          <a:p>
            <a:pPr>
              <a:defRPr/>
            </a:pPr>
            <a:r>
              <a:rPr lang="ru-RU" sz="4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 е в и з:</a:t>
            </a:r>
            <a:br>
              <a:rPr lang="ru-RU" sz="4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Хочешь грамотным быть – </a:t>
            </a:r>
            <a:b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учись думать и мыслить!</a:t>
            </a:r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800" dirty="0">
              <a:solidFill>
                <a:srgbClr val="00206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idx="1"/>
          </p:nvPr>
        </p:nvGraphicFramePr>
        <p:xfrm>
          <a:off x="4884738" y="3929063"/>
          <a:ext cx="1568450" cy="1473200"/>
        </p:xfrm>
        <a:graphic>
          <a:graphicData uri="http://schemas.openxmlformats.org/presentationml/2006/ole">
            <p:oleObj spid="_x0000_s1026" name="Clip" r:id="rId3" imgW="3763440" imgH="3535200" progId="MS_ClipArt_Gallery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929188" y="3929063"/>
          <a:ext cx="1568450" cy="1473200"/>
        </p:xfrm>
        <a:graphic>
          <a:graphicData uri="http://schemas.openxmlformats.org/presentationml/2006/ole">
            <p:oleObj spid="_x0000_s1027" name="Clip" r:id="rId4" imgW="3763440" imgH="3535200" progId="MS_ClipArt_Gallery">
              <p:embed/>
            </p:oleObj>
          </a:graphicData>
        </a:graphic>
      </p:graphicFrame>
      <p:pic>
        <p:nvPicPr>
          <p:cNvPr id="1029" name="Рисунок 5" descr="PA080116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8500" y="2428875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611188" y="404813"/>
            <a:ext cx="8137525" cy="138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Государственный гимн России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Слова С.В. Михалкова, музыка А. В. Александрова.</a:t>
            </a:r>
          </a:p>
          <a:p>
            <a:pPr algn="ctr">
              <a:defRPr/>
            </a:pP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557338"/>
            <a:ext cx="460851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00FF"/>
                </a:solidFill>
              </a:rPr>
              <a:t>Россия -священная наша держава,</a:t>
            </a:r>
          </a:p>
          <a:p>
            <a:r>
              <a:rPr lang="ru-RU" sz="2000">
                <a:solidFill>
                  <a:srgbClr val="0000FF"/>
                </a:solidFill>
              </a:rPr>
              <a:t>Россия-любимая наша страна.</a:t>
            </a:r>
          </a:p>
          <a:p>
            <a:r>
              <a:rPr lang="ru-RU" sz="2000">
                <a:solidFill>
                  <a:srgbClr val="0000FF"/>
                </a:solidFill>
              </a:rPr>
              <a:t>Могучая воля, великая слава- </a:t>
            </a:r>
          </a:p>
          <a:p>
            <a:r>
              <a:rPr lang="ru-RU" sz="2000">
                <a:solidFill>
                  <a:srgbClr val="0000FF"/>
                </a:solidFill>
              </a:rPr>
              <a:t>Твое достоянье на все времена!</a:t>
            </a:r>
          </a:p>
          <a:p>
            <a:r>
              <a:rPr lang="ru-RU" sz="2000">
                <a:solidFill>
                  <a:srgbClr val="0000FF"/>
                </a:solidFill>
              </a:rPr>
              <a:t>     Припев: </a:t>
            </a:r>
          </a:p>
          <a:p>
            <a:r>
              <a:rPr lang="ru-RU" sz="2000">
                <a:solidFill>
                  <a:srgbClr val="0000FF"/>
                </a:solidFill>
              </a:rPr>
              <a:t>Славься, Отечество наше свободное.</a:t>
            </a:r>
          </a:p>
          <a:p>
            <a:r>
              <a:rPr lang="ru-RU" sz="2000">
                <a:solidFill>
                  <a:srgbClr val="0000FF"/>
                </a:solidFill>
              </a:rPr>
              <a:t>Братских народов союз вековой</a:t>
            </a:r>
          </a:p>
          <a:p>
            <a:r>
              <a:rPr lang="ru-RU" sz="2000">
                <a:solidFill>
                  <a:srgbClr val="0000FF"/>
                </a:solidFill>
              </a:rPr>
              <a:t>Предками данная мудрость народная!</a:t>
            </a:r>
          </a:p>
          <a:p>
            <a:r>
              <a:rPr lang="ru-RU" sz="2000">
                <a:solidFill>
                  <a:srgbClr val="0000FF"/>
                </a:solidFill>
              </a:rPr>
              <a:t>Славься, страна !Мы гордимся тобой!</a:t>
            </a:r>
          </a:p>
          <a:p>
            <a:pPr>
              <a:spcBef>
                <a:spcPct val="50000"/>
              </a:spcBef>
            </a:pPr>
            <a:endParaRPr lang="ru-RU" sz="2000">
              <a:solidFill>
                <a:srgbClr val="0000FF"/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500563" y="1557338"/>
            <a:ext cx="464343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00FF"/>
                </a:solidFill>
              </a:rPr>
              <a:t>От южных морей до полярного края </a:t>
            </a:r>
          </a:p>
          <a:p>
            <a:r>
              <a:rPr lang="ru-RU" sz="2000">
                <a:solidFill>
                  <a:srgbClr val="0000FF"/>
                </a:solidFill>
              </a:rPr>
              <a:t>Раскинулись наши леса и поля .</a:t>
            </a:r>
          </a:p>
          <a:p>
            <a:r>
              <a:rPr lang="ru-RU" sz="2000">
                <a:solidFill>
                  <a:srgbClr val="0000FF"/>
                </a:solidFill>
              </a:rPr>
              <a:t>Одна ты на свете! Одна ты такая-</a:t>
            </a:r>
          </a:p>
          <a:p>
            <a:r>
              <a:rPr lang="ru-RU" sz="2000">
                <a:solidFill>
                  <a:srgbClr val="0000FF"/>
                </a:solidFill>
              </a:rPr>
              <a:t>Хранимая Богом родная земля !</a:t>
            </a:r>
          </a:p>
          <a:p>
            <a:r>
              <a:rPr lang="ru-RU" sz="2000">
                <a:solidFill>
                  <a:srgbClr val="0000FF"/>
                </a:solidFill>
              </a:rPr>
              <a:t>     Припев.</a:t>
            </a:r>
          </a:p>
          <a:p>
            <a:r>
              <a:rPr lang="ru-RU" sz="2000">
                <a:solidFill>
                  <a:srgbClr val="0000FF"/>
                </a:solidFill>
              </a:rPr>
              <a:t>Широкий простор для мечты и для жизни</a:t>
            </a:r>
          </a:p>
          <a:p>
            <a:r>
              <a:rPr lang="ru-RU" sz="2000">
                <a:solidFill>
                  <a:srgbClr val="0000FF"/>
                </a:solidFill>
              </a:rPr>
              <a:t>Грядущие нам открывают года.</a:t>
            </a:r>
          </a:p>
          <a:p>
            <a:r>
              <a:rPr lang="ru-RU" sz="2000">
                <a:solidFill>
                  <a:srgbClr val="0000FF"/>
                </a:solidFill>
              </a:rPr>
              <a:t>Нам силу дает наша верность Отчизне.</a:t>
            </a:r>
          </a:p>
          <a:p>
            <a:r>
              <a:rPr lang="ru-RU" sz="2000">
                <a:solidFill>
                  <a:srgbClr val="0000FF"/>
                </a:solidFill>
              </a:rPr>
              <a:t>Так было, так есть и так будет всегда!</a:t>
            </a:r>
          </a:p>
          <a:p>
            <a:r>
              <a:rPr lang="ru-RU" sz="2000">
                <a:solidFill>
                  <a:srgbClr val="0000FF"/>
                </a:solidFill>
              </a:rPr>
              <a:t>    Припев.</a:t>
            </a:r>
          </a:p>
        </p:txBody>
      </p:sp>
      <p:pic>
        <p:nvPicPr>
          <p:cNvPr id="11271" name="гимн россии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2" fill="hold"/>
                                        <p:tgtEl>
                                          <p:spTgt spid="11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Картинка 18 из 723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9"/>
          <p:cNvSpPr>
            <a:spLocks noChangeArrowheads="1" noChangeShapeType="1" noTextEdit="1"/>
          </p:cNvSpPr>
          <p:nvPr/>
        </p:nvSpPr>
        <p:spPr bwMode="auto">
          <a:xfrm>
            <a:off x="3779838" y="3284538"/>
            <a:ext cx="4464050" cy="2449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Это всё-</a:t>
            </a:r>
          </a:p>
          <a:p>
            <a:pPr algn="ctr"/>
            <a:r>
              <a:rPr lang="ru-RU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Россия</a:t>
            </a:r>
          </a:p>
        </p:txBody>
      </p:sp>
      <p:pic>
        <p:nvPicPr>
          <p:cNvPr id="15368" name="с чего начинается родин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9388" y="188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9000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audio>
              <p:cMediaNode numSld="1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124075" y="2276475"/>
            <a:ext cx="57816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5400" i="1">
                <a:solidFill>
                  <a:srgbClr val="CC3300"/>
                </a:solidFill>
                <a:latin typeface="Georgia" pitchFamily="18" charset="0"/>
              </a:rPr>
              <a:t>Города России</a:t>
            </a:r>
          </a:p>
        </p:txBody>
      </p:sp>
      <p:pic>
        <p:nvPicPr>
          <p:cNvPr id="33795" name="Picture 6" descr="i?id=66117780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367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8" descr="i?id=13890410-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2675" y="0"/>
            <a:ext cx="171132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 descr="i?id=13839634-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0"/>
            <a:ext cx="14938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2" descr="i?id=159123816-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0"/>
            <a:ext cx="16065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4" descr="i?id=68797795-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5043488"/>
            <a:ext cx="1814512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0" descr="i?id=30890005-03&amp;tov=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18163" y="0"/>
            <a:ext cx="15922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2" descr="i?id=194202234-06&amp;tov=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057775"/>
            <a:ext cx="24114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24" descr="i?id=107104093-02&amp;tov=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84438" y="5068888"/>
            <a:ext cx="2376487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26" descr="i?id=142879870-06&amp;tov=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3800" y="5097463"/>
            <a:ext cx="2346325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28" descr="i?id=22135848-0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0825" y="3068638"/>
            <a:ext cx="20891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6" descr="i?id=216589862-0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77050" y="2997200"/>
            <a:ext cx="20510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i?id=195676996-0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17900" y="3214688"/>
            <a:ext cx="220503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 descr="4050_orig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714750"/>
            <a:ext cx="4714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i-main-pic" descr="Картинка 17 из 827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0" y="0"/>
            <a:ext cx="4284663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i-main-pic" descr="Картинка 1 из 642">
            <a:hlinkClick r:id="rId7"/>
          </p:cNvPr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0" y="3284538"/>
            <a:ext cx="3635375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Картинка 1 из 1969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11638" y="0"/>
            <a:ext cx="4932362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http://a1.bing.com/reference/assets/orig/200px/Tatishev_de_genin_yekaterinburg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3060700" y="3143250"/>
            <a:ext cx="25431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 descr="i?id=46179839-00&amp;tov=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08400" y="0"/>
            <a:ext cx="14287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-main-pic" descr="Картинка 12 из 8932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0" y="0"/>
            <a:ext cx="43561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i-main-pic" descr="Картинка 3 из 21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4500563" y="0"/>
            <a:ext cx="4643437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-main-pic" descr="Картинка 4 из 15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0" y="3427413"/>
            <a:ext cx="45720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-main-pic" descr="Картинка 2 из 15">
            <a:hlinkClick r:id="rId12"/>
          </p:cNvPr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4572000" y="3427413"/>
            <a:ext cx="45720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Картинка 5 из 998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WordArt 9"/>
          <p:cNvSpPr>
            <a:spLocks noChangeArrowheads="1" noChangeShapeType="1" noTextEdit="1"/>
          </p:cNvSpPr>
          <p:nvPr/>
        </p:nvSpPr>
        <p:spPr bwMode="auto">
          <a:xfrm>
            <a:off x="4140200" y="3213100"/>
            <a:ext cx="4751388" cy="2447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Любить природу -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значит любить Родину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10" descr="Картинка 3 из 149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047999"/>
            <a:ext cx="3174994" cy="385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i-main-pic" descr="Картинка 3 из 333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0" y="0"/>
            <a:ext cx="4929190" cy="344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8" descr="Картинка 19 из 2757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3" y="3214685"/>
            <a:ext cx="4926018" cy="368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6" descr="Картинка 1 из 5598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7" y="0"/>
            <a:ext cx="4429124" cy="354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-main-pic" descr="Картинка 35 из 38390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286249" y="0"/>
            <a:ext cx="4857752" cy="3911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i-main-pic" descr="Картинка 1 из 141153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4186350" y="3500438"/>
            <a:ext cx="4957650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i-main-pic" descr="Картинка 18 из 3990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0" y="3500439"/>
            <a:ext cx="4714912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i-main-pic" descr="Картинка 12 из 25681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4214810" cy="4257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10" descr="Картинка 5 из 1198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33588" y="2043113"/>
            <a:ext cx="50768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25" y="28575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928688" y="1785938"/>
            <a:ext cx="4429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чем богатство нашей Родины?</a:t>
            </a:r>
          </a:p>
        </p:txBody>
      </p:sp>
      <p:pic>
        <p:nvPicPr>
          <p:cNvPr id="46084" name="Picture 27" descr="осень доро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96413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2000200" y="4429132"/>
            <a:ext cx="7143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000" dirty="0">
                <a:ln/>
                <a:solidFill>
                  <a:srgbClr val="FFFF00"/>
                </a:solidFill>
                <a:latin typeface="Monotype Corsiva" pitchFamily="66" charset="0"/>
                <a:cs typeface="+mn-cs"/>
              </a:rPr>
              <a:t>В чем богатство </a:t>
            </a:r>
          </a:p>
          <a:p>
            <a:pPr algn="ctr">
              <a:defRPr/>
            </a:pPr>
            <a:r>
              <a:rPr lang="ru-RU" sz="8000" dirty="0">
                <a:ln/>
                <a:solidFill>
                  <a:srgbClr val="FFFF00"/>
                </a:solidFill>
                <a:latin typeface="Monotype Corsiva" pitchFamily="66" charset="0"/>
                <a:cs typeface="+mn-cs"/>
              </a:rPr>
              <a:t>нашей Родины?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4" descr="D:\школа\2011_01_28 география русские\государственные праздники\1963 Ряховский Ю.В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4868863"/>
            <a:ext cx="41052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D:\школа\2011_01_28 география русские\государственные праздники\1.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0"/>
            <a:ext cx="417671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D:\школа\2011_01_28 география русские\государственные праздники\2  Рождество 7 январ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7970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D:\школа\2011_01_28 география русские\государственные праздники\3 23 феврал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20938"/>
            <a:ext cx="17843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1" descr="D:\школа\2011_01_28 география русские\государственные праздники\4.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4641850"/>
            <a:ext cx="32035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Содержимое 4"/>
          <p:cNvSpPr>
            <a:spLocks noGrp="1"/>
          </p:cNvSpPr>
          <p:nvPr>
            <p:ph idx="1"/>
          </p:nvPr>
        </p:nvSpPr>
        <p:spPr>
          <a:xfrm>
            <a:off x="6011863" y="1142984"/>
            <a:ext cx="2952750" cy="3581416"/>
          </a:xfrm>
        </p:spPr>
        <p:txBody>
          <a:bodyPr>
            <a:normAutofit lnSpcReduction="10000"/>
          </a:bodyPr>
          <a:lstStyle/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+mj-lt"/>
              </a:rPr>
              <a:t>1 января – Новый год</a:t>
            </a:r>
          </a:p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+mj-lt"/>
              </a:rPr>
              <a:t>7 января – Рождество Христово</a:t>
            </a:r>
          </a:p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23 февраля – День защитника Отечества</a:t>
            </a:r>
          </a:p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8 марта – Международный женский день</a:t>
            </a:r>
          </a:p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92D050"/>
                </a:solidFill>
                <a:latin typeface="+mj-lt"/>
              </a:rPr>
              <a:t>1 мая – Праздник весны и труда</a:t>
            </a:r>
          </a:p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9 мая – День Победы</a:t>
            </a:r>
          </a:p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12 июня – День России</a:t>
            </a:r>
          </a:p>
          <a:p>
            <a:pPr algn="r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4 ноября – День народного единства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sz="140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40152" y="0"/>
            <a:ext cx="3203848" cy="785794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31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Государственные</a:t>
            </a:r>
            <a:br>
              <a:rPr lang="ru-RU" sz="31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</a:br>
            <a:r>
              <a:rPr lang="ru-RU" sz="31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праздники</a:t>
            </a:r>
            <a:endParaRPr lang="ru-RU" sz="3100" dirty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pic>
        <p:nvPicPr>
          <p:cNvPr id="11273" name="Picture 7" descr="D:\школа\2011_01_28 география русские\государственные праздники\6.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1275" y="1916113"/>
            <a:ext cx="21272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 descr="D:\школа\2011_01_28 география русские\государственные праздники\8 4 ноября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495800"/>
            <a:ext cx="22685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8" descr="D:\школа\2011_01_28 география русские\государственные праздники\7 12 июня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63713" y="1989138"/>
            <a:ext cx="20875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1" descr="Resize of Карта Росс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8501122" cy="606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2" descr="wb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5849938"/>
            <a:ext cx="1512888" cy="10080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5614" name="intro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459788" y="6345238"/>
            <a:ext cx="684212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" fill="hold"/>
                                        <p:tgtEl>
                                          <p:spTgt spid="25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5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школа\2011_01_28 география русские\ИНСТРУМЕНТЫ\костюм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-1714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400"/>
            <a:ext cx="8208912" cy="13716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ru-RU" sz="32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РУССКАЯ КУЛЬТУРА: </a:t>
            </a:r>
            <a:r>
              <a:rPr lang="ru-RU" sz="28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национальная одежда  </a:t>
            </a:r>
            <a:br>
              <a:rPr lang="ru-RU" sz="28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</a:br>
            <a:r>
              <a:rPr lang="ru-RU" sz="28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                                               музыкальные инструменты</a:t>
            </a:r>
            <a:br>
              <a:rPr lang="ru-RU" sz="28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</a:br>
            <a:r>
              <a:rPr lang="ru-RU" sz="28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                                               художественные промыслы</a:t>
            </a:r>
            <a:br>
              <a:rPr lang="ru-RU" sz="28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</a:b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D:\школа\2011_01_28 география русские\КОСТЮМЫ\парень девуш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0"/>
            <a:ext cx="43116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Содержимое 1"/>
          <p:cNvSpPr>
            <a:spLocks noGrp="1"/>
          </p:cNvSpPr>
          <p:nvPr>
            <p:ph idx="1"/>
          </p:nvPr>
        </p:nvSpPr>
        <p:spPr>
          <a:xfrm>
            <a:off x="7524750" y="260350"/>
            <a:ext cx="1162050" cy="619283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3316" name="Picture 2" descr="D:\школа\2011_01_28 география русские\КОСТЮМЫ\1976 н.г. барышн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05088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D:\школа\2011_01_28 география русские\КОСТЮМЫ\Argunov_pt_neizv_kres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84575"/>
            <a:ext cx="2592388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D:\школа\2011_01_28 география русские\КОСТЮМЫ\Иван Грозный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5288" y="0"/>
            <a:ext cx="239871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2060848"/>
            <a:ext cx="5040560" cy="1224136"/>
          </a:xfrm>
        </p:spPr>
        <p:txBody>
          <a:bodyPr anchor="t">
            <a:noAutofit/>
          </a:bodyPr>
          <a:lstStyle/>
          <a:p>
            <a:pPr algn="r">
              <a:defRPr/>
            </a:pPr>
            <a:r>
              <a:rPr lang="ru-RU" sz="32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Русские</a:t>
            </a:r>
            <a:br>
              <a:rPr lang="ru-RU" sz="32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</a:br>
            <a:r>
              <a:rPr lang="ru-RU" sz="32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национальные  костюмы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/>
          </a:p>
        </p:txBody>
      </p:sp>
      <p:pic>
        <p:nvPicPr>
          <p:cNvPr id="13320" name="Picture 5" descr="D:\школа\2011_01_28 география русские\КОСТЮМЫ\костюм 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3300" y="4054475"/>
            <a:ext cx="30607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 descr="D:\школа\2011_01_28 география русские\КОСТЮМЫ\костюм 1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84438" y="3195638"/>
            <a:ext cx="3595687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4340" name="Picture 2" descr="D:\школа\2011_01_28 география русские\КОСТЮМЫ\костюм 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8563" y="2465388"/>
            <a:ext cx="28654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D:\школа\2011_01_28 география русские\КОСТЮМЫ\костюм 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92375"/>
            <a:ext cx="3081338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D:\школа\2011_01_28 география русские\КОСТЮМЫ\костюм 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0"/>
            <a:ext cx="292576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D:\школа\2011_01_28 география русские\КОСТЮМЫ\костюм 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913" y="0"/>
            <a:ext cx="37480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5" descr="D:\школа\2011_01_28 география русские\КОСТЮМЫ\К.Маковский Барышня у окн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2479675"/>
            <a:ext cx="3241675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6" descr="D:\школа\2011_01_28 география русские\КОСТЮМЫ\костюм 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813175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D:\школа\2011_01_28 география русские\КОСТЮМЫ\порт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349500"/>
            <a:ext cx="16748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Содержимое 1"/>
          <p:cNvSpPr>
            <a:spLocks noGrp="1"/>
          </p:cNvSpPr>
          <p:nvPr>
            <p:ph idx="1"/>
          </p:nvPr>
        </p:nvSpPr>
        <p:spPr>
          <a:xfrm>
            <a:off x="8243888" y="1524000"/>
            <a:ext cx="442912" cy="204946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5365" name="Picture 2" descr="D:\школа\2011_01_28 география русские\КОСТЮМЫ\г.уб.зимняя шап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510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D:\школа\2011_01_28 география русские\КОСТЮМЫ\г.уб.ки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60575"/>
            <a:ext cx="1979613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D:\школа\2011_01_28 география русские\КОСТЮМЫ\г.уб.волосни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4476750"/>
            <a:ext cx="18478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 descr="D:\школа\2011_01_28 география русские\КОСТЮМЫ\душегре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2060575"/>
            <a:ext cx="18351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5" descr="D:\школа\2011_01_28 география русские\КОСТЮМЫ\летник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50113" y="4221163"/>
            <a:ext cx="1893887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9" descr="D:\школа\2011_01_28 география русские\КОСТЮМЫ\г.уб.повязк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476750"/>
            <a:ext cx="17430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0" descr="D:\школа\2011_01_28 география русские\КОСТЮМЫ\г.уб.кичка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8175" y="2133600"/>
            <a:ext cx="21812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 descr="D:\школа\2011_01_28 география русские\КОСТЮМЫ\г.уб.сборник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51050" y="0"/>
            <a:ext cx="172878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8" descr="D:\школа\2011_01_28 география русские\КОСТЮМЫ\г.уб.кокошник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9838" y="0"/>
            <a:ext cx="170021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1" descr="D:\школа\2011_01_28 география русские\КОСТЮМЫ\г.уб.сорока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63713" y="4476750"/>
            <a:ext cx="21145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4" descr="D:\школа\2011_01_28 география русские\КОСТЮМЫ\передник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39000" y="0"/>
            <a:ext cx="19050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16" descr="D:\школа\2011_01_28 география русские\КОСТЮМЫ\костюм 4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35600" y="0"/>
            <a:ext cx="1800225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14" descr="D:\школа\2011_01_28 география русские\КОСТЮМЫ\сарафан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24525" y="3714750"/>
            <a:ext cx="15811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8" name="Прямоугольник 21"/>
          <p:cNvSpPr>
            <a:spLocks noChangeArrowheads="1"/>
          </p:cNvSpPr>
          <p:nvPr/>
        </p:nvSpPr>
        <p:spPr bwMode="auto">
          <a:xfrm>
            <a:off x="179388" y="0"/>
            <a:ext cx="1512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Зимняя шапка</a:t>
            </a:r>
          </a:p>
        </p:txBody>
      </p:sp>
      <p:sp>
        <p:nvSpPr>
          <p:cNvPr id="15379" name="Прямоугольник 22"/>
          <p:cNvSpPr>
            <a:spLocks noChangeArrowheads="1"/>
          </p:cNvSpPr>
          <p:nvPr/>
        </p:nvSpPr>
        <p:spPr bwMode="auto">
          <a:xfrm>
            <a:off x="0" y="2205038"/>
            <a:ext cx="827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Кика </a:t>
            </a:r>
          </a:p>
        </p:txBody>
      </p:sp>
      <p:sp>
        <p:nvSpPr>
          <p:cNvPr id="15380" name="Прямоугольник 23"/>
          <p:cNvSpPr>
            <a:spLocks noChangeArrowheads="1"/>
          </p:cNvSpPr>
          <p:nvPr/>
        </p:nvSpPr>
        <p:spPr bwMode="auto">
          <a:xfrm>
            <a:off x="0" y="4316413"/>
            <a:ext cx="111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dirty="0"/>
              <a:t> </a:t>
            </a:r>
            <a:r>
              <a:rPr lang="ru-RU" sz="1600" dirty="0">
                <a:solidFill>
                  <a:srgbClr val="002060"/>
                </a:solidFill>
              </a:rPr>
              <a:t>Повязка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5381" name="Прямоугольник 24"/>
          <p:cNvSpPr>
            <a:spLocks noChangeArrowheads="1"/>
          </p:cNvSpPr>
          <p:nvPr/>
        </p:nvSpPr>
        <p:spPr bwMode="auto">
          <a:xfrm>
            <a:off x="1692275" y="4508500"/>
            <a:ext cx="10080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Сорока</a:t>
            </a:r>
          </a:p>
        </p:txBody>
      </p:sp>
      <p:sp>
        <p:nvSpPr>
          <p:cNvPr id="15382" name="Прямоугольник 25"/>
          <p:cNvSpPr>
            <a:spLocks noChangeArrowheads="1"/>
          </p:cNvSpPr>
          <p:nvPr/>
        </p:nvSpPr>
        <p:spPr bwMode="auto">
          <a:xfrm>
            <a:off x="3940175" y="6381750"/>
            <a:ext cx="1136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err="1">
                <a:solidFill>
                  <a:srgbClr val="002060"/>
                </a:solidFill>
              </a:rPr>
              <a:t>Волосник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5383" name="Прямоугольник 26"/>
          <p:cNvSpPr>
            <a:spLocks noChangeArrowheads="1"/>
          </p:cNvSpPr>
          <p:nvPr/>
        </p:nvSpPr>
        <p:spPr bwMode="auto">
          <a:xfrm>
            <a:off x="3276600" y="4149725"/>
            <a:ext cx="790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Кичка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5384" name="Прямоугольник 27"/>
          <p:cNvSpPr>
            <a:spLocks noChangeArrowheads="1"/>
          </p:cNvSpPr>
          <p:nvPr/>
        </p:nvSpPr>
        <p:spPr bwMode="auto">
          <a:xfrm>
            <a:off x="3960813" y="1989138"/>
            <a:ext cx="1108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Кокошник</a:t>
            </a:r>
          </a:p>
        </p:txBody>
      </p:sp>
      <p:sp>
        <p:nvSpPr>
          <p:cNvPr id="15385" name="Прямоугольник 28"/>
          <p:cNvSpPr>
            <a:spLocks noChangeArrowheads="1"/>
          </p:cNvSpPr>
          <p:nvPr/>
        </p:nvSpPr>
        <p:spPr bwMode="auto">
          <a:xfrm>
            <a:off x="1692275" y="2071688"/>
            <a:ext cx="115093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 Сборник </a:t>
            </a:r>
          </a:p>
        </p:txBody>
      </p:sp>
      <p:sp>
        <p:nvSpPr>
          <p:cNvPr id="30" name="Прямоугольник 29"/>
          <p:cNvSpPr/>
          <p:nvPr/>
        </p:nvSpPr>
        <p:spPr>
          <a:xfrm rot="510004">
            <a:off x="7995939" y="253755"/>
            <a:ext cx="461665" cy="1171403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Передник</a:t>
            </a:r>
            <a:r>
              <a:rPr lang="ru-RU" dirty="0"/>
              <a:t> </a:t>
            </a:r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4755257" y="4880769"/>
            <a:ext cx="2154436" cy="215900"/>
          </a:xfrm>
          <a:prstGeom prst="rect">
            <a:avLst/>
          </a:prstGeom>
        </p:spPr>
        <p:txBody>
          <a:bodyPr vert="vert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Сарафа</a:t>
            </a:r>
            <a:r>
              <a:rPr lang="ru-RU" sz="1600" dirty="0">
                <a:solidFill>
                  <a:schemeClr val="bg1"/>
                </a:solidFill>
              </a:rPr>
              <a:t>н </a:t>
            </a:r>
          </a:p>
        </p:txBody>
      </p:sp>
      <p:sp>
        <p:nvSpPr>
          <p:cNvPr id="32" name="Прямоугольник 31"/>
          <p:cNvSpPr/>
          <p:nvPr/>
        </p:nvSpPr>
        <p:spPr>
          <a:xfrm rot="16032344">
            <a:off x="6532545" y="5914720"/>
            <a:ext cx="1661993" cy="215900"/>
          </a:xfrm>
          <a:prstGeom prst="rect">
            <a:avLst/>
          </a:prstGeom>
        </p:spPr>
        <p:txBody>
          <a:bodyPr vert="vert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Летник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389" name="Прямоугольник 32"/>
          <p:cNvSpPr>
            <a:spLocks noChangeArrowheads="1"/>
          </p:cNvSpPr>
          <p:nvPr/>
        </p:nvSpPr>
        <p:spPr bwMode="auto">
          <a:xfrm>
            <a:off x="7235825" y="2420938"/>
            <a:ext cx="2889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Душегрея</a:t>
            </a:r>
          </a:p>
        </p:txBody>
      </p:sp>
      <p:sp>
        <p:nvSpPr>
          <p:cNvPr id="15390" name="Прямоугольник 33"/>
          <p:cNvSpPr>
            <a:spLocks noChangeArrowheads="1"/>
          </p:cNvSpPr>
          <p:nvPr/>
        </p:nvSpPr>
        <p:spPr bwMode="auto">
          <a:xfrm>
            <a:off x="5580063" y="3357563"/>
            <a:ext cx="1439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Порты (</a:t>
            </a:r>
            <a:r>
              <a:rPr lang="ru-RU" sz="1600" dirty="0" err="1">
                <a:solidFill>
                  <a:srgbClr val="002060"/>
                </a:solidFill>
              </a:rPr>
              <a:t>Гачи</a:t>
            </a:r>
            <a:r>
              <a:rPr lang="ru-RU" sz="1600" dirty="0">
                <a:solidFill>
                  <a:srgbClr val="002060"/>
                </a:solidFill>
              </a:rPr>
              <a:t>) </a:t>
            </a:r>
          </a:p>
        </p:txBody>
      </p:sp>
      <p:sp>
        <p:nvSpPr>
          <p:cNvPr id="15391" name="Прямоугольник 34"/>
          <p:cNvSpPr>
            <a:spLocks noChangeArrowheads="1"/>
          </p:cNvSpPr>
          <p:nvPr/>
        </p:nvSpPr>
        <p:spPr bwMode="auto">
          <a:xfrm>
            <a:off x="5724525" y="2852738"/>
            <a:ext cx="151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Сорочка (косоворотка)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1"/>
          <p:cNvSpPr>
            <a:spLocks noGrp="1"/>
          </p:cNvSpPr>
          <p:nvPr>
            <p:ph idx="1"/>
          </p:nvPr>
        </p:nvSpPr>
        <p:spPr>
          <a:xfrm>
            <a:off x="2843213" y="3357563"/>
            <a:ext cx="1368425" cy="863600"/>
          </a:xfrm>
        </p:spPr>
        <p:txBody>
          <a:bodyPr>
            <a:normAutofit fontScale="77500" lnSpcReduction="20000"/>
          </a:bodyPr>
          <a:lstStyle/>
          <a:p>
            <a:r>
              <a:rPr lang="ru-RU" smtClean="0"/>
              <a:t>Лапти</a:t>
            </a:r>
          </a:p>
          <a:p>
            <a:r>
              <a:rPr lang="ru-RU" smtClean="0"/>
              <a:t>Лапти</a:t>
            </a:r>
          </a:p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6388" name="Picture 2" descr="D:\школа\2011_01_28 география русские\КОСТЮМЫ\валенки верблюжь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17900"/>
            <a:ext cx="2824163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D:\школа\2011_01_28 география русские\КОСТЮМЫ\ичиги-мягкий носок, жёсткий задни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75" y="3048000"/>
            <a:ext cx="30956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D:\школа\2011_01_28 география русские\КОСТЮМЫ\поршн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188913"/>
            <a:ext cx="3924300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6" descr="D:\школа\2011_01_28 география русские\КОСТЮМЫ\лапти т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3336925"/>
            <a:ext cx="2347912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D:\школа\2011_01_28 география русские\КОСТЮМЫ\онучи т.е. портянки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2997200"/>
            <a:ext cx="22288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8" descr="D:\школа\2011_01_28 география русские\КОСТЮМЫ\чеботы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4209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9" descr="D:\школа\2011_01_28 география русские\КОСТЮМЫ\башм рамка 2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5150" y="0"/>
            <a:ext cx="33845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Прямоугольник 11"/>
          <p:cNvSpPr>
            <a:spLocks noChangeArrowheads="1"/>
          </p:cNvSpPr>
          <p:nvPr/>
        </p:nvSpPr>
        <p:spPr bwMode="auto">
          <a:xfrm>
            <a:off x="2916238" y="3357563"/>
            <a:ext cx="771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Лапти</a:t>
            </a:r>
          </a:p>
        </p:txBody>
      </p:sp>
      <p:sp>
        <p:nvSpPr>
          <p:cNvPr id="16396" name="Прямоугольник 12"/>
          <p:cNvSpPr>
            <a:spLocks noChangeArrowheads="1"/>
          </p:cNvSpPr>
          <p:nvPr/>
        </p:nvSpPr>
        <p:spPr bwMode="auto">
          <a:xfrm>
            <a:off x="2916238" y="1773238"/>
            <a:ext cx="1166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Башмаки</a:t>
            </a:r>
          </a:p>
        </p:txBody>
      </p:sp>
      <p:sp>
        <p:nvSpPr>
          <p:cNvPr id="16397" name="Прямоугольник 13"/>
          <p:cNvSpPr>
            <a:spLocks noChangeArrowheads="1"/>
          </p:cNvSpPr>
          <p:nvPr/>
        </p:nvSpPr>
        <p:spPr bwMode="auto">
          <a:xfrm>
            <a:off x="179388" y="2492375"/>
            <a:ext cx="99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Чеботы</a:t>
            </a:r>
          </a:p>
        </p:txBody>
      </p:sp>
      <p:sp>
        <p:nvSpPr>
          <p:cNvPr id="16398" name="Прямоугольник 14"/>
          <p:cNvSpPr>
            <a:spLocks noChangeArrowheads="1"/>
          </p:cNvSpPr>
          <p:nvPr/>
        </p:nvSpPr>
        <p:spPr bwMode="auto">
          <a:xfrm>
            <a:off x="6156325" y="5589588"/>
            <a:ext cx="86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Ичиги</a:t>
            </a:r>
          </a:p>
        </p:txBody>
      </p:sp>
      <p:sp>
        <p:nvSpPr>
          <p:cNvPr id="16399" name="Прямоугольник 15"/>
          <p:cNvSpPr>
            <a:spLocks noChangeArrowheads="1"/>
          </p:cNvSpPr>
          <p:nvPr/>
        </p:nvSpPr>
        <p:spPr bwMode="auto">
          <a:xfrm>
            <a:off x="179388" y="3141663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Валенки</a:t>
            </a: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6425496" y="3701256"/>
            <a:ext cx="1261884" cy="358775"/>
          </a:xfrm>
          <a:prstGeom prst="rect">
            <a:avLst/>
          </a:prstGeom>
        </p:spPr>
        <p:txBody>
          <a:bodyPr vert="vert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2060"/>
                </a:solidFill>
              </a:rPr>
              <a:t>О</a:t>
            </a:r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</a:rPr>
              <a:t>Н</a:t>
            </a:r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</a:rPr>
              <a:t>У</a:t>
            </a:r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</a:rPr>
              <a:t>Ч</a:t>
            </a:r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</a:rPr>
              <a:t>И</a:t>
            </a:r>
          </a:p>
        </p:txBody>
      </p:sp>
      <p:sp>
        <p:nvSpPr>
          <p:cNvPr id="16401" name="Прямоугольник 17"/>
          <p:cNvSpPr>
            <a:spLocks noChangeArrowheads="1"/>
          </p:cNvSpPr>
          <p:nvPr/>
        </p:nvSpPr>
        <p:spPr bwMode="auto">
          <a:xfrm>
            <a:off x="5219700" y="2565400"/>
            <a:ext cx="1296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Поршни</a:t>
            </a:r>
          </a:p>
        </p:txBody>
      </p:sp>
      <p:sp>
        <p:nvSpPr>
          <p:cNvPr id="16402" name="Rectangle 10"/>
          <p:cNvSpPr>
            <a:spLocks noChangeArrowheads="1"/>
          </p:cNvSpPr>
          <p:nvPr/>
        </p:nvSpPr>
        <p:spPr bwMode="auto">
          <a:xfrm>
            <a:off x="2124075" y="2300288"/>
            <a:ext cx="33115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Во что раньше обувались?</a:t>
            </a:r>
            <a:endParaRPr lang="ru-RU" sz="2800" b="1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12968" cy="97234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3600" b="1" dirty="0" smtClean="0">
                <a:ln w="18415" cmpd="sng">
                  <a:solidFill>
                    <a:srgbClr val="7030A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Н</a:t>
            </a:r>
            <a:r>
              <a:rPr lang="ru-RU" sz="36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ародные музыкальные   инструменты </a:t>
            </a:r>
            <a:endParaRPr lang="ru-RU" sz="3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23850" y="4365625"/>
            <a:ext cx="8640763" cy="2159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600" dirty="0" smtClean="0">
                <a:cs typeface="Arial" charset="0"/>
              </a:rPr>
              <a:t>      Слово </a:t>
            </a:r>
            <a:r>
              <a:rPr lang="ru-RU" sz="1600" b="1" dirty="0" smtClean="0">
                <a:cs typeface="Arial" charset="0"/>
              </a:rPr>
              <a:t>«гусли»</a:t>
            </a:r>
            <a:r>
              <a:rPr lang="ru-RU" sz="1600" dirty="0" smtClean="0">
                <a:cs typeface="Arial" charset="0"/>
              </a:rPr>
              <a:t> свойственно славянским наречиям. «</a:t>
            </a:r>
            <a:r>
              <a:rPr lang="ru-RU" sz="1600" dirty="0" err="1" smtClean="0">
                <a:cs typeface="Arial" charset="0"/>
              </a:rPr>
              <a:t>Гусль</a:t>
            </a:r>
            <a:r>
              <a:rPr lang="ru-RU" sz="1600" dirty="0" smtClean="0">
                <a:cs typeface="Arial" charset="0"/>
              </a:rPr>
              <a:t>» (гусли) в смысле «струны» происходит от старославянского «гудеть». Гудением, </a:t>
            </a:r>
            <a:r>
              <a:rPr lang="ru-RU" sz="1600" dirty="0" err="1" smtClean="0">
                <a:cs typeface="Arial" charset="0"/>
              </a:rPr>
              <a:t>гудьбой</a:t>
            </a:r>
            <a:r>
              <a:rPr lang="ru-RU" sz="1600" dirty="0" smtClean="0">
                <a:cs typeface="Arial" charset="0"/>
              </a:rPr>
              <a:t> в старину назывался именно звук струн.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ru-RU" sz="1600" dirty="0" smtClean="0">
                <a:cs typeface="Arial" charset="0"/>
              </a:rPr>
              <a:t>       Корпус гуслей в старину строился из дерева явора, отчего и назывались они «</a:t>
            </a:r>
            <a:r>
              <a:rPr lang="ru-RU" sz="1600" dirty="0" err="1" smtClean="0">
                <a:cs typeface="Arial" charset="0"/>
              </a:rPr>
              <a:t>яворчатые</a:t>
            </a:r>
            <a:r>
              <a:rPr lang="ru-RU" sz="1600" dirty="0" smtClean="0">
                <a:cs typeface="Arial" charset="0"/>
              </a:rPr>
              <a:t>» или чаще «</a:t>
            </a:r>
            <a:r>
              <a:rPr lang="ru-RU" sz="1600" dirty="0" err="1" smtClean="0">
                <a:cs typeface="Arial" charset="0"/>
              </a:rPr>
              <a:t>яровчатые</a:t>
            </a:r>
            <a:r>
              <a:rPr lang="ru-RU" sz="1600" dirty="0" smtClean="0">
                <a:cs typeface="Arial" charset="0"/>
              </a:rPr>
              <a:t>».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ru-RU" sz="1600" dirty="0" smtClean="0">
                <a:cs typeface="Arial" charset="0"/>
              </a:rPr>
              <a:t>       Эпитет </a:t>
            </a:r>
            <a:r>
              <a:rPr lang="ru-RU" sz="1600" b="1" dirty="0" smtClean="0">
                <a:cs typeface="Arial" charset="0"/>
              </a:rPr>
              <a:t>гуслей </a:t>
            </a:r>
            <a:r>
              <a:rPr lang="ru-RU" sz="1600" dirty="0" smtClean="0">
                <a:cs typeface="Arial" charset="0"/>
              </a:rPr>
              <a:t>«</a:t>
            </a:r>
            <a:r>
              <a:rPr lang="ru-RU" sz="1600" dirty="0" err="1" smtClean="0">
                <a:cs typeface="Arial" charset="0"/>
              </a:rPr>
              <a:t>яровчатые</a:t>
            </a:r>
            <a:r>
              <a:rPr lang="ru-RU" sz="1600" dirty="0" smtClean="0">
                <a:cs typeface="Arial" charset="0"/>
              </a:rPr>
              <a:t>» преобладает в былинах. В народных песнях чаще встречаются гусли «звончатые» вероятно оттого, что струны у них были металлические и тембр у инструмента звенящий.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79388" y="1117600"/>
            <a:ext cx="37449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u="sng">
                <a:latin typeface="Constantia" pitchFamily="18" charset="0"/>
                <a:ea typeface="Calibri" pitchFamily="34" charset="0"/>
                <a:cs typeface="Times New Roman" pitchFamily="18" charset="0"/>
              </a:rPr>
              <a:t>СТРУННЫЕ:</a:t>
            </a:r>
          </a:p>
          <a:p>
            <a:r>
              <a:rPr lang="ru-RU" b="1" u="sng">
                <a:latin typeface="Constantia" pitchFamily="18" charset="0"/>
                <a:ea typeface="Calibri" pitchFamily="34" charset="0"/>
                <a:cs typeface="Times New Roman" pitchFamily="18" charset="0"/>
              </a:rPr>
              <a:t>ГУСЛИ, БАЛАЛАЙКА, ДОМРА. </a:t>
            </a:r>
            <a:endParaRPr lang="ru-RU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3" name="Picture 8" descr="D:\школа\2011_01_28 география русские\ИНСТРУМЕНТЫ\1 ГУСЛЯР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365760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D:\школа\2011_01_28 география русские\ИНСТРУМЕНТЫ\1 ГУСЛЯР ДЕВУШ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908050"/>
            <a:ext cx="34559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D:\школа\2011_01_28 география русские\ИНСТРУМЕНТЫ\1 ГУСЛЯРЫ ДЕВУШКИ 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928670"/>
            <a:ext cx="22606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D:\школа\2011_01_28 география русские\ИНСТРУМЕНТЫ\1 БАЛАЛАЙКА рамка 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18238" y="2286000"/>
            <a:ext cx="2925762" cy="4383088"/>
          </a:xfrm>
          <a:prstGeom prst="roundRect">
            <a:avLst>
              <a:gd name="adj" fmla="val 27676"/>
            </a:avLst>
          </a:prstGeom>
        </p:spPr>
      </p:pic>
      <p:pic>
        <p:nvPicPr>
          <p:cNvPr id="20483" name="Picture 6" descr="D:\школа\2011_01_28 география русские\ИНСТРУМЕНТЫ\0 инструменты чист рам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188913"/>
            <a:ext cx="3049588" cy="4572000"/>
          </a:xfrm>
          <a:prstGeom prst="roundRect">
            <a:avLst>
              <a:gd name="adj" fmla="val 4898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D:\школа\2011_01_28 география русские\ИНСТРУМЕНТЫ\1 БАЛАЛАЙКА БА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27388"/>
            <a:ext cx="4356100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0"/>
            <a:ext cx="4143372" cy="3357562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u="sng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Балалайка</a:t>
            </a:r>
            <a:r>
              <a:rPr lang="ru-RU" sz="2000" b="1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названа так за бренчание, «балаканье» струн во время игры. «Балакать», «балагурить» на народном наречии значит болтать, пустозвонить.</a:t>
            </a:r>
            <a:br>
              <a:rPr lang="ru-RU" sz="200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</a:br>
            <a:r>
              <a:rPr lang="ru-RU" sz="200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Некоторые приписывают слову «балалайка» татарское происхождение. У татар есть слово «бала» означающие «дитя». Оно, быть может, и послужило источником происхождения слов «балакать», «</a:t>
            </a:r>
            <a:r>
              <a:rPr lang="ru-RU" sz="2000" dirty="0" err="1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балабонить</a:t>
            </a:r>
            <a:r>
              <a:rPr lang="ru-RU" sz="200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»,  заключая в себе понятие о неразумной, как бы детской болтовне. </a:t>
            </a:r>
            <a:r>
              <a:rPr lang="ru-RU" sz="1100" dirty="0" smtClean="0">
                <a:ln>
                  <a:noFill/>
                </a:ln>
                <a:effectLst/>
              </a:rPr>
              <a:t/>
            </a:r>
            <a:br>
              <a:rPr lang="ru-RU" sz="1100" dirty="0" smtClean="0">
                <a:ln>
                  <a:noFill/>
                </a:ln>
                <a:effectLst/>
              </a:rPr>
            </a:br>
            <a:endParaRPr lang="ru-RU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:\школа\2011_01_28 география русские\ИНСТРУМЕНТЫ\2 баян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5888"/>
            <a:ext cx="4340225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D:\школа\2011_01_28 география русские\ИНСТРУМЕНТЫ\1 ДОМРА 3Х СТРУНН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981075"/>
            <a:ext cx="48641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Содержимое 5"/>
          <p:cNvSpPr>
            <a:spLocks noGrp="1"/>
          </p:cNvSpPr>
          <p:nvPr>
            <p:ph idx="1"/>
          </p:nvPr>
        </p:nvSpPr>
        <p:spPr>
          <a:xfrm>
            <a:off x="0" y="115888"/>
            <a:ext cx="8893175" cy="1009650"/>
          </a:xfrm>
        </p:spPr>
        <p:txBody>
          <a:bodyPr/>
          <a:lstStyle/>
          <a:p>
            <a:pPr algn="r" eaLnBrk="1" hangingPunct="1">
              <a:buFont typeface="Wingdings 2" pitchFamily="18" charset="2"/>
              <a:buNone/>
            </a:pPr>
            <a:r>
              <a:rPr lang="ru-RU" sz="2000" b="1" u="sng" dirty="0" smtClean="0">
                <a:cs typeface="Arial" charset="0"/>
              </a:rPr>
              <a:t>БАЯН</a:t>
            </a:r>
            <a:r>
              <a:rPr lang="ru-RU" sz="1600" dirty="0" smtClean="0">
                <a:cs typeface="Arial" charset="0"/>
              </a:rPr>
              <a:t> – один из наиболее совершенных из существующих в настоящее время хроматических </a:t>
            </a:r>
            <a:r>
              <a:rPr lang="ru-RU" sz="1600" dirty="0" err="1" smtClean="0">
                <a:cs typeface="Arial" charset="0"/>
              </a:rPr>
              <a:t>гаpмоник</a:t>
            </a:r>
            <a:r>
              <a:rPr lang="ru-RU" sz="1600" dirty="0" smtClean="0">
                <a:cs typeface="Arial" charset="0"/>
              </a:rPr>
              <a:t>. Впервые название "баян" встречается в афишах и рекламах начиная с 1891 года. До этого времени подобный инструмент назывался гармоника. </a:t>
            </a:r>
          </a:p>
          <a:p>
            <a:pPr eaLnBrk="1" hangingPunct="1"/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45224"/>
            <a:ext cx="5040560" cy="121920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ru-RU" sz="2000" b="1" u="sng" dirty="0" smtClean="0">
                <a:solidFill>
                  <a:schemeClr val="tx1"/>
                </a:solidFill>
                <a:cs typeface="Arial" pitchFamily="34" charset="0"/>
              </a:rPr>
              <a:t>ДОМРА</a:t>
            </a:r>
            <a:r>
              <a:rPr lang="ru-RU" sz="2000" b="1" u="sng" dirty="0" smtClean="0">
                <a:cs typeface="Arial" pitchFamily="34" charset="0"/>
              </a:rPr>
              <a:t> </a:t>
            </a:r>
            <a:r>
              <a:rPr lang="ru-RU" sz="1600" dirty="0" smtClean="0">
                <a:cs typeface="Arial" pitchFamily="34" charset="0"/>
              </a:rPr>
              <a:t>— </a:t>
            </a:r>
            <a:r>
              <a:rPr lang="ru-RU" sz="1800" dirty="0" smtClean="0">
                <a:cs typeface="Arial" pitchFamily="34" charset="0"/>
              </a:rPr>
              <a:t>древнерусский старинный музыкальный инструмент. Вероятно, слово «домра» тюркского происхождения (танбур, </a:t>
            </a:r>
            <a:r>
              <a:rPr lang="ru-RU" sz="1800" dirty="0" err="1" smtClean="0">
                <a:cs typeface="Arial" pitchFamily="34" charset="0"/>
              </a:rPr>
              <a:t>домбур</a:t>
            </a:r>
            <a:r>
              <a:rPr lang="ru-RU" sz="1800" dirty="0" smtClean="0">
                <a:cs typeface="Arial" pitchFamily="34" charset="0"/>
              </a:rPr>
              <a:t>, </a:t>
            </a:r>
            <a:r>
              <a:rPr lang="ru-RU" sz="1800" dirty="0" err="1" smtClean="0">
                <a:cs typeface="Arial" pitchFamily="34" charset="0"/>
              </a:rPr>
              <a:t>дунбара</a:t>
            </a:r>
            <a:r>
              <a:rPr lang="ru-RU" sz="1800" dirty="0" smtClean="0">
                <a:cs typeface="Arial" pitchFamily="34" charset="0"/>
              </a:rPr>
              <a:t>, </a:t>
            </a:r>
            <a:r>
              <a:rPr lang="ru-RU" sz="1800" dirty="0" err="1" smtClean="0">
                <a:cs typeface="Arial" pitchFamily="34" charset="0"/>
              </a:rPr>
              <a:t>думбра</a:t>
            </a:r>
            <a:r>
              <a:rPr lang="ru-RU" sz="1800" dirty="0" smtClean="0">
                <a:cs typeface="Arial" pitchFamily="34" charset="0"/>
              </a:rPr>
              <a:t>, домбра, </a:t>
            </a:r>
            <a:r>
              <a:rPr lang="ru-RU" sz="1800" dirty="0" err="1" smtClean="0">
                <a:cs typeface="Arial" pitchFamily="34" charset="0"/>
              </a:rPr>
              <a:t>домб</a:t>
            </a:r>
            <a:r>
              <a:rPr lang="ru-RU" sz="1800" dirty="0" smtClean="0">
                <a:cs typeface="Arial" pitchFamily="34" charset="0"/>
              </a:rPr>
              <a:t>, домра).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D:\школа\2011_01_28 география русские\ИНСТРУМЕНТЫ\3 БУБЕНЧИКИ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9538" y="2492375"/>
            <a:ext cx="26844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D:\школа\2011_01_28 география русские\ИНСТРУМЕНТЫ\3 БУБЕНЦ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549275"/>
            <a:ext cx="17684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 descr="D:\школа\2011_01_28 география русские\ИНСТРУМЕНТЫ\3 ЛОЖКИ С БУБЕНЦАМ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62300"/>
            <a:ext cx="27717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9" descr="D:\школа\2011_01_28 география русские\ИНСТРУМЕНТЫ\3 ТРЕЩОТКА 2 КРУГОВА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4505325"/>
            <a:ext cx="284321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 descr="D:\школа\2011_01_28 география русские\ИНСТРУМЕНТЫ\3 ТРЕЩОТКА 3 ВЕЕРНА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6575" y="4508500"/>
            <a:ext cx="35274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 descr="D:\школа\2011_01_28 география русские\ИНСТРУМЕНТЫ\3 БУБЕНЧИКИ 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0488" y="549275"/>
            <a:ext cx="27035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" descr="D:\школа\2011_01_28 география русские\ИНСТРУМЕНТЫ\3 БУБЕНЧИКИ 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67175" y="549275"/>
            <a:ext cx="2546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" descr="D:\школа\2011_01_28 география русские\ИНСТРУМЕНТЫ\3 БУБЕН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49275"/>
            <a:ext cx="25558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8" descr="D:\школа\2011_01_28 география русские\ИНСТРУМЕНТЫ\3 ТРЕЩОТКА 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95738" y="1989138"/>
            <a:ext cx="26638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Прямоугольник 14"/>
          <p:cNvSpPr>
            <a:spLocks noChangeArrowheads="1"/>
          </p:cNvSpPr>
          <p:nvPr/>
        </p:nvSpPr>
        <p:spPr bwMode="auto">
          <a:xfrm>
            <a:off x="323850" y="6092825"/>
            <a:ext cx="18002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Музыкальные ложки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0492" name="Прямоугольник 15"/>
          <p:cNvSpPr>
            <a:spLocks noChangeArrowheads="1"/>
          </p:cNvSpPr>
          <p:nvPr/>
        </p:nvSpPr>
        <p:spPr bwMode="auto">
          <a:xfrm>
            <a:off x="2916238" y="3141663"/>
            <a:ext cx="14414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Трещетки</a:t>
            </a:r>
            <a:r>
              <a:rPr lang="ru-RU" sz="1400" dirty="0">
                <a:solidFill>
                  <a:srgbClr val="002060"/>
                </a:solidFill>
              </a:rPr>
              <a:t> — ударный инструмент, заменяющий хлопки в ладоши. </a:t>
            </a:r>
          </a:p>
        </p:txBody>
      </p:sp>
      <p:sp>
        <p:nvSpPr>
          <p:cNvPr id="20493" name="Прямоугольник 16"/>
          <p:cNvSpPr>
            <a:spLocks noChangeArrowheads="1"/>
          </p:cNvSpPr>
          <p:nvPr/>
        </p:nvSpPr>
        <p:spPr bwMode="auto">
          <a:xfrm>
            <a:off x="179388" y="620713"/>
            <a:ext cx="1008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Бубен</a:t>
            </a:r>
            <a:endParaRPr lang="ru-RU"/>
          </a:p>
        </p:txBody>
      </p:sp>
      <p:sp>
        <p:nvSpPr>
          <p:cNvPr id="20494" name="Прямоугольник 17"/>
          <p:cNvSpPr>
            <a:spLocks noChangeArrowheads="1"/>
          </p:cNvSpPr>
          <p:nvPr/>
        </p:nvSpPr>
        <p:spPr bwMode="auto">
          <a:xfrm>
            <a:off x="1747838" y="2781300"/>
            <a:ext cx="1384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Бубенцы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0495" name="Прямоугольник 18"/>
          <p:cNvSpPr>
            <a:spLocks noChangeArrowheads="1"/>
          </p:cNvSpPr>
          <p:nvPr/>
        </p:nvSpPr>
        <p:spPr bwMode="auto">
          <a:xfrm>
            <a:off x="5580063" y="1700213"/>
            <a:ext cx="1295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Бубенчики</a:t>
            </a: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20496" name="Содержимое 1"/>
          <p:cNvSpPr>
            <a:spLocks noGrp="1"/>
          </p:cNvSpPr>
          <p:nvPr>
            <p:ph idx="1"/>
          </p:nvPr>
        </p:nvSpPr>
        <p:spPr>
          <a:xfrm>
            <a:off x="323850" y="188913"/>
            <a:ext cx="8569325" cy="4318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800" b="1" u="sng" smtClean="0">
                <a:latin typeface="Constantia" pitchFamily="18" charset="0"/>
                <a:ea typeface="Calibri" pitchFamily="34" charset="0"/>
                <a:cs typeface="Times New Roman" pitchFamily="18" charset="0"/>
              </a:rPr>
              <a:t>УДАРНЫЕ: БУБЕН,  БУБЕНЦЫ, БУБЕНЧИКИ, ЛОЖКИ, ТРЕЩОТКИ </a:t>
            </a:r>
            <a:endParaRPr lang="ru-RU" sz="1800" smtClean="0"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mtClean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1"/>
          <p:cNvSpPr>
            <a:spLocks noGrp="1"/>
          </p:cNvSpPr>
          <p:nvPr>
            <p:ph idx="1"/>
          </p:nvPr>
        </p:nvSpPr>
        <p:spPr>
          <a:xfrm>
            <a:off x="684213" y="188913"/>
            <a:ext cx="7715250" cy="4318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800" b="1" u="sng" smtClean="0"/>
              <a:t>ДУХОВЫЕ: РОЖОК, ЖАЛЕЙКА, СВИРЕЛЬ, КУВИКЛЫ, ВАРГАН.</a:t>
            </a:r>
            <a:endParaRPr lang="ru-RU" sz="1800" smtClean="0"/>
          </a:p>
        </p:txBody>
      </p:sp>
      <p:pic>
        <p:nvPicPr>
          <p:cNvPr id="21507" name="Picture 5" descr="D:\школа\2011_01_28 география русские\ИНСТРУМЕНТЫ\4 жалей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623254">
            <a:off x="-149225" y="3935413"/>
            <a:ext cx="3348037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D:\школа\2011_01_28 география русские\ИНСТРУМЕНТЫ\4 СВИРЕЛЬ Лел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75" y="549275"/>
            <a:ext cx="41751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D:\школа\2011_01_28 география русские\ИНСТРУМЕНТЫ\4 рожок из берест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35387">
            <a:off x="5541963" y="4568825"/>
            <a:ext cx="34480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9" descr="D:\школа\2011_01_28 география русские\ИНСТРУМЕНТЫ\4 рожок из рог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77901">
            <a:off x="2341563" y="3644900"/>
            <a:ext cx="3173412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Прямоугольник 12"/>
          <p:cNvSpPr>
            <a:spLocks noChangeArrowheads="1"/>
          </p:cNvSpPr>
          <p:nvPr/>
        </p:nvSpPr>
        <p:spPr bwMode="auto">
          <a:xfrm>
            <a:off x="250825" y="692150"/>
            <a:ext cx="467836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Звук </a:t>
            </a:r>
            <a:r>
              <a:rPr lang="ru-RU" sz="2000" b="1" u="sng" dirty="0"/>
              <a:t>рожка</a:t>
            </a:r>
            <a:r>
              <a:rPr lang="ru-RU" sz="2000" dirty="0"/>
              <a:t> </a:t>
            </a:r>
            <a:r>
              <a:rPr lang="ru-RU" sz="1600" dirty="0"/>
              <a:t>очень сильный и пронзительный, используется пастухами не только в работе, </a:t>
            </a:r>
            <a:r>
              <a:rPr lang="ru-RU" sz="1600" dirty="0" smtClean="0"/>
              <a:t>но и</a:t>
            </a:r>
            <a:r>
              <a:rPr lang="ru-RU" sz="1600" dirty="0"/>
              <a:t> «в лодке для сопровождения пения гребцов».</a:t>
            </a:r>
          </a:p>
          <a:p>
            <a:pPr algn="just"/>
            <a:r>
              <a:rPr lang="ru-RU" sz="2000" b="1" u="sng" dirty="0" smtClean="0"/>
              <a:t>Жалейка</a:t>
            </a:r>
            <a:r>
              <a:rPr lang="ru-RU" sz="1600" dirty="0" smtClean="0"/>
              <a:t> </a:t>
            </a:r>
            <a:r>
              <a:rPr lang="ru-RU" sz="1600" dirty="0"/>
              <a:t>бывает одинарная и двойная. Одинарная жалейка представляет собой небольшую трубочку из ивы или бузины длиной от 10 до </a:t>
            </a:r>
            <a:r>
              <a:rPr lang="ru-RU" sz="1600" dirty="0" smtClean="0"/>
              <a:t>20 см</a:t>
            </a:r>
            <a:r>
              <a:rPr lang="ru-RU" sz="1600" dirty="0"/>
              <a:t>, в верхний конец которой вставлен пищик с одинарным язычком из камыша или гусиного пера, а на нижний надет раструб из коровьего рога или из бересты.  </a:t>
            </a:r>
            <a:r>
              <a:rPr lang="ru-RU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928688"/>
            <a:ext cx="8229600" cy="642937"/>
          </a:xfrm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3366FF"/>
                </a:solidFill>
              </a:rPr>
              <a:t>Ориентирование по карте</a:t>
            </a:r>
            <a:endParaRPr lang="ru-RU" sz="3200" dirty="0">
              <a:solidFill>
                <a:srgbClr val="3366FF"/>
              </a:solidFill>
            </a:endParaRPr>
          </a:p>
        </p:txBody>
      </p:sp>
      <p:pic>
        <p:nvPicPr>
          <p:cNvPr id="21507" name="Picture 3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72063" y="2071688"/>
            <a:ext cx="3825875" cy="4429125"/>
          </a:xfrm>
          <a:ln w="28575">
            <a:solidFill>
              <a:srgbClr val="009900"/>
            </a:solidFill>
          </a:ln>
        </p:spPr>
      </p:pic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395288" y="2143116"/>
            <a:ext cx="4500562" cy="4401205"/>
          </a:xfrm>
          <a:prstGeom prst="rect">
            <a:avLst/>
          </a:prstGeom>
          <a:ln>
            <a:solidFill>
              <a:srgbClr val="CC00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6600CC"/>
                </a:solidFill>
              </a:rPr>
              <a:t> найти </a:t>
            </a:r>
            <a:r>
              <a:rPr lang="ru-RU" sz="2800" dirty="0">
                <a:solidFill>
                  <a:srgbClr val="6600CC"/>
                </a:solidFill>
              </a:rPr>
              <a:t>на карте </a:t>
            </a:r>
            <a:r>
              <a:rPr lang="ru-RU" sz="2800" dirty="0" smtClean="0">
                <a:solidFill>
                  <a:srgbClr val="6600CC"/>
                </a:solidFill>
              </a:rPr>
              <a:t> известные       города </a:t>
            </a:r>
            <a:r>
              <a:rPr lang="ru-RU" sz="2800" dirty="0">
                <a:solidFill>
                  <a:srgbClr val="6600CC"/>
                </a:solidFill>
              </a:rPr>
              <a:t>России;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6600CC"/>
                </a:solidFill>
              </a:rPr>
              <a:t>найти </a:t>
            </a:r>
            <a:r>
              <a:rPr lang="ru-RU" sz="2800" dirty="0">
                <a:solidFill>
                  <a:srgbClr val="6600CC"/>
                </a:solidFill>
              </a:rPr>
              <a:t>на карте </a:t>
            </a:r>
            <a:r>
              <a:rPr lang="ru-RU" sz="2800" dirty="0" smtClean="0">
                <a:solidFill>
                  <a:srgbClr val="6600CC"/>
                </a:solidFill>
              </a:rPr>
              <a:t> самые крупные реки </a:t>
            </a:r>
            <a:r>
              <a:rPr lang="ru-RU" sz="2800" dirty="0">
                <a:solidFill>
                  <a:srgbClr val="6600CC"/>
                </a:solidFill>
              </a:rPr>
              <a:t>России;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6600CC"/>
                </a:solidFill>
              </a:rPr>
              <a:t> найти </a:t>
            </a:r>
            <a:r>
              <a:rPr lang="ru-RU" sz="2800" dirty="0">
                <a:solidFill>
                  <a:srgbClr val="6600CC"/>
                </a:solidFill>
              </a:rPr>
              <a:t>на карте </a:t>
            </a:r>
            <a:r>
              <a:rPr lang="ru-RU" sz="2800" dirty="0" smtClean="0">
                <a:solidFill>
                  <a:srgbClr val="6600CC"/>
                </a:solidFill>
              </a:rPr>
              <a:t> моря, омывающие </a:t>
            </a:r>
            <a:r>
              <a:rPr lang="ru-RU" sz="2800" dirty="0">
                <a:solidFill>
                  <a:srgbClr val="6600CC"/>
                </a:solidFill>
              </a:rPr>
              <a:t>Россию;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6600CC"/>
                </a:solidFill>
              </a:rPr>
              <a:t>найти </a:t>
            </a:r>
            <a:r>
              <a:rPr lang="ru-RU" sz="2800" dirty="0">
                <a:solidFill>
                  <a:srgbClr val="6600CC"/>
                </a:solidFill>
              </a:rPr>
              <a:t>на карте </a:t>
            </a:r>
            <a:r>
              <a:rPr lang="ru-RU" sz="2800" dirty="0" smtClean="0">
                <a:solidFill>
                  <a:srgbClr val="6600CC"/>
                </a:solidFill>
              </a:rPr>
              <a:t> озера </a:t>
            </a:r>
            <a:r>
              <a:rPr lang="ru-RU" sz="2800" dirty="0">
                <a:solidFill>
                  <a:srgbClr val="6600CC"/>
                </a:solidFill>
              </a:rPr>
              <a:t>России;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6600CC"/>
                </a:solidFill>
              </a:rPr>
              <a:t>найти </a:t>
            </a:r>
            <a:r>
              <a:rPr lang="ru-RU" sz="2800" dirty="0">
                <a:solidFill>
                  <a:srgbClr val="6600CC"/>
                </a:solidFill>
              </a:rPr>
              <a:t>на карте </a:t>
            </a:r>
            <a:r>
              <a:rPr lang="ru-RU" sz="2800" dirty="0" smtClean="0">
                <a:solidFill>
                  <a:srgbClr val="6600CC"/>
                </a:solidFill>
              </a:rPr>
              <a:t> горы России.</a:t>
            </a:r>
            <a:endParaRPr lang="ru-RU" sz="2800" dirty="0">
              <a:solidFill>
                <a:srgbClr val="6600CC"/>
              </a:solidFill>
            </a:endParaRP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357188" y="214313"/>
            <a:ext cx="8572500" cy="523875"/>
          </a:xfrm>
          <a:prstGeom prst="rect">
            <a:avLst/>
          </a:prstGeom>
          <a:solidFill>
            <a:srgbClr val="CCFFFF"/>
          </a:solidFill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D17F3B"/>
                </a:solidFill>
                <a:latin typeface="Bookman Old Style" pitchFamily="18" charset="0"/>
              </a:rPr>
              <a:t>Поисково-практическая работа </a:t>
            </a:r>
            <a:r>
              <a:rPr lang="ru-RU" sz="2800" dirty="0">
                <a:solidFill>
                  <a:srgbClr val="D17F3B"/>
                </a:solidFill>
                <a:latin typeface="Bookman Old Style" pitchFamily="18" charset="0"/>
              </a:rPr>
              <a:t>учащихся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школа\2011_01_28 география русские\ИНСТРУМЕНТЫ\4 СВИРЕЛЬ ТРОСТНИКОВ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04808">
            <a:off x="4797022" y="349777"/>
            <a:ext cx="4170362" cy="272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D:\школа\2011_01_28 география русские\ИНСТРУМЕНТЫ\4 ВАРГАН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693069">
            <a:off x="3309938" y="2779713"/>
            <a:ext cx="32845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D:\школа\2011_01_28 география русские\ИНСТРУМЕНТЫ\4 КУВИКЛ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7879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D:\школа\2011_01_28 география русские\ИНСТРУМЕНТЫ\4 ВАРГАН 3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5940425" y="4287838"/>
            <a:ext cx="3203575" cy="2570162"/>
          </a:xfrm>
          <a:noFill/>
        </p:spPr>
      </p:pic>
      <p:pic>
        <p:nvPicPr>
          <p:cNvPr id="22534" name="Picture 6" descr="D:\школа\2011_01_28 география русские\ИНСТРУМЕНТЫ\4 КУВИКЛЫ 2 ИГР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4290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Прямоугольник 8"/>
          <p:cNvSpPr>
            <a:spLocks noChangeArrowheads="1"/>
          </p:cNvSpPr>
          <p:nvPr/>
        </p:nvSpPr>
        <p:spPr bwMode="auto">
          <a:xfrm>
            <a:off x="0" y="549275"/>
            <a:ext cx="3851275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КУВИКЛЫ </a:t>
            </a:r>
            <a:r>
              <a:rPr lang="ru-RU" sz="1400" dirty="0"/>
              <a:t>— </a:t>
            </a:r>
          </a:p>
          <a:p>
            <a:r>
              <a:rPr lang="ru-RU" sz="1400" dirty="0"/>
              <a:t>русская</a:t>
            </a:r>
          </a:p>
          <a:p>
            <a:r>
              <a:rPr lang="ru-RU" sz="1400" dirty="0"/>
              <a:t>разновидность</a:t>
            </a:r>
          </a:p>
          <a:p>
            <a:r>
              <a:rPr lang="ru-RU" sz="1400" dirty="0" err="1"/>
              <a:t>многоствольчатой</a:t>
            </a:r>
            <a:endParaRPr lang="ru-RU" sz="1400" dirty="0"/>
          </a:p>
          <a:p>
            <a:r>
              <a:rPr lang="ru-RU" sz="1400" dirty="0"/>
              <a:t>флейты,«флейта Пана».</a:t>
            </a:r>
          </a:p>
          <a:p>
            <a:r>
              <a:rPr lang="ru-RU" sz="1400" dirty="0" err="1"/>
              <a:t>Кувиклы</a:t>
            </a:r>
            <a:r>
              <a:rPr lang="ru-RU" sz="1400" dirty="0"/>
              <a:t>  представляют</a:t>
            </a:r>
          </a:p>
          <a:p>
            <a:r>
              <a:rPr lang="ru-RU" sz="1400" dirty="0"/>
              <a:t>собой набор из пустотелых</a:t>
            </a:r>
          </a:p>
          <a:p>
            <a:r>
              <a:rPr lang="ru-RU" sz="1400" dirty="0"/>
              <a:t>трубок  различной длины</a:t>
            </a:r>
          </a:p>
          <a:p>
            <a:r>
              <a:rPr lang="ru-RU" sz="1400" dirty="0"/>
              <a:t>(от 100 до 160 мм) и одинакового</a:t>
            </a:r>
          </a:p>
          <a:p>
            <a:r>
              <a:rPr lang="ru-RU" sz="1400" dirty="0"/>
              <a:t>диаметра с открытым верхним</a:t>
            </a:r>
          </a:p>
          <a:p>
            <a:r>
              <a:rPr lang="ru-RU" sz="1400" dirty="0"/>
              <a:t>концом и закрытым нижним.</a:t>
            </a:r>
          </a:p>
          <a:p>
            <a:r>
              <a:rPr lang="ru-RU" sz="1400" dirty="0"/>
              <a:t>Инструмент изготавливается обычно из стеблей куги (камыша), тростника, бамбука, дном служил узел ствола.  </a:t>
            </a:r>
          </a:p>
        </p:txBody>
      </p:sp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2555875" y="4167188"/>
            <a:ext cx="33845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 dirty="0">
                <a:cs typeface="Times New Roman" pitchFamily="18" charset="0"/>
              </a:rPr>
              <a:t>ВАРГАН </a:t>
            </a:r>
            <a:r>
              <a:rPr lang="ru-RU" sz="1400" dirty="0">
                <a:cs typeface="Times New Roman" pitchFamily="18" charset="0"/>
              </a:rPr>
              <a:t>— один из древнейших музыкальных инструментов, прошедший через века и практически не изменивший свой внешний вид. Обычно делается из металла, дерева или кости. Варган был очень популярен и на Руси, причём играли на нём преимущественно женщины. «Играют на сем орудии </a:t>
            </a:r>
            <a:r>
              <a:rPr lang="ru-RU" sz="1400" dirty="0" err="1">
                <a:cs typeface="Times New Roman" pitchFamily="18" charset="0"/>
              </a:rPr>
              <a:t>приложа</a:t>
            </a:r>
            <a:r>
              <a:rPr lang="ru-RU" sz="1400" dirty="0">
                <a:cs typeface="Times New Roman" pitchFamily="18" charset="0"/>
              </a:rPr>
              <a:t> его к зубам, вбирая и выпуская дух и приводя в движение перстом стальную полоску».</a:t>
            </a:r>
            <a:endParaRPr lang="ru-RU" dirty="0"/>
          </a:p>
        </p:txBody>
      </p:sp>
      <p:sp>
        <p:nvSpPr>
          <p:cNvPr id="22537" name="Прямоугольник 13"/>
          <p:cNvSpPr>
            <a:spLocks noChangeArrowheads="1"/>
          </p:cNvSpPr>
          <p:nvPr/>
        </p:nvSpPr>
        <p:spPr bwMode="auto">
          <a:xfrm>
            <a:off x="6516688" y="260350"/>
            <a:ext cx="24479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/>
              <a:t>СВИРЕЛЬ</a:t>
            </a:r>
            <a:r>
              <a:rPr lang="ru-RU" sz="1400" b="1" dirty="0"/>
              <a:t> </a:t>
            </a:r>
            <a:r>
              <a:rPr lang="ru-RU" sz="1400" dirty="0"/>
              <a:t>— русский инструмент типа продольной флейты, сделанный либо из куска пустотелого  </a:t>
            </a:r>
          </a:p>
          <a:p>
            <a:r>
              <a:rPr lang="ru-RU" sz="1400" dirty="0"/>
              <a:t>                     тростника,  </a:t>
            </a:r>
          </a:p>
        </p:txBody>
      </p:sp>
      <p:sp>
        <p:nvSpPr>
          <p:cNvPr id="22538" name="Прямоугольник 14"/>
          <p:cNvSpPr>
            <a:spLocks noChangeArrowheads="1"/>
          </p:cNvSpPr>
          <p:nvPr/>
        </p:nvSpPr>
        <p:spPr bwMode="auto">
          <a:xfrm>
            <a:off x="6335713" y="2357430"/>
            <a:ext cx="28082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либо из цилиндрического куска дерева. По преданию, на свирели </a:t>
            </a:r>
            <a:r>
              <a:rPr lang="ru-RU" sz="1400" dirty="0"/>
              <a:t>играл сын славянской богини любви Лады — Лель. Он делал себе весной свирель из прутиков березы.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D:\школа\2011_01_28 география русские\рукоделие и сувениры\резьба по дереву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0"/>
            <a:ext cx="25908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8" descr="D:\школа\2011_01_28 география русские\рукоделие и сувениры\резьба по дереву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700213"/>
            <a:ext cx="35385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D:\школа\2011_01_28 география русские\рукоделие и сувениры\резьба по дереву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6075" y="3194050"/>
            <a:ext cx="2447925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D:\школа\2011_01_28 география русские\рукоделие и сувениры\резьба по дереву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9513" y="0"/>
            <a:ext cx="4154487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D:\школа\2011_01_28 география русские\рукоделие и сувениры\Береста\berest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24400"/>
            <a:ext cx="2878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D:\школа\2011_01_28 география русские\рукоделие и сувениры\Береста\из бересты туес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6238" y="4022725"/>
            <a:ext cx="37798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1" descr="D:\школа\2011_01_28 география русские\рукоделие и сувениры\резьба по дереву\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141663"/>
            <a:ext cx="265588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5" descr="D:\школа\2011_01_28 география русские\рукоделие и сувениры\Береста\сувенир из бересты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23780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57422" y="0"/>
            <a:ext cx="4286280" cy="1000108"/>
          </a:xfrm>
        </p:spPr>
        <p:txBody>
          <a:bodyPr anchor="ctr"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Художественные промыслы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 flipH="1">
            <a:off x="4140200" y="3162300"/>
            <a:ext cx="2952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4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Береста.</a:t>
            </a:r>
          </a:p>
          <a:p>
            <a:pPr algn="ctr" eaLnBrk="0" hangingPunct="0"/>
            <a:r>
              <a:rPr lang="ru-RU" sz="24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Резьба по дереву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1" descr="D:\школа\2011_01_28 география русские\рукоделие и сувениры\Гжель\0_fcac_860115c2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5516563"/>
            <a:ext cx="23495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9" descr="D:\школа\2011_01_28 география русские\рукоделие и сувениры\Гжель\2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5588000"/>
            <a:ext cx="19081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8" descr="D:\школа\2011_01_28 география русские\рукоделие и сувениры\Гжель\58784650_be1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70712">
            <a:off x="4749800" y="2994025"/>
            <a:ext cx="27305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D:\школа\2011_01_28 география русские\рукоделие и сувениры\Гжель\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11237">
            <a:off x="2468563" y="3052763"/>
            <a:ext cx="2447925" cy="2447925"/>
          </a:xfrm>
          <a:prstGeom prst="roundRect">
            <a:avLst>
              <a:gd name="adj" fmla="val 3357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5" descr="D:\школа\2011_01_28 география русские\рукоделие и сувениры\Гжель\парень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0"/>
            <a:ext cx="1979612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 descr="D:\школа\2011_01_28 география русские\рукоделие и сувениры\Гжель\4 ваз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48550" y="3141663"/>
            <a:ext cx="16954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7" descr="D:\школа\2011_01_28 география русские\рукоделие и сувениры\Гжель\3 слонёнок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9700" y="4932363"/>
            <a:ext cx="2232025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4" descr="D:\школа\2011_01_28 география русские\рукоделие и сувениры\Гжель\девушка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6463" y="0"/>
            <a:ext cx="237013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" descr="D:\школа\2011_01_28 география русские\рукоделие и сувениры\Гжель\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464343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7" descr="D:\школа\2011_01_28 география русские\рукоделие и сувениры\Гжель\матрёшка гжель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724400"/>
            <a:ext cx="28432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6" descr="D:\школа\2011_01_28 география русские\рукоделие и сувениры\Гжель\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629430">
            <a:off x="128588" y="3205163"/>
            <a:ext cx="244475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3" descr="D:\школа\2011_01_28 география русские\рукоделие и сувениры\Гжель\6 птица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306638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4" name="Picture 14" descr="D:\школа\2011_01_28 география русские\рукоделие и сувениры\Дымковская игрушка\дымковская игрушка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3993496" cy="2708920"/>
          </a:xfrm>
          <a:prstGeom prst="ellipse">
            <a:avLst/>
          </a:prstGeom>
          <a:noFill/>
        </p:spPr>
      </p:pic>
      <p:sp>
        <p:nvSpPr>
          <p:cNvPr id="5" name="Заголовок 2"/>
          <p:cNvSpPr>
            <a:spLocks noGrp="1"/>
          </p:cNvSpPr>
          <p:nvPr>
            <p:ph idx="1"/>
          </p:nvPr>
        </p:nvSpPr>
        <p:spPr>
          <a:xfrm>
            <a:off x="5435600" y="3068638"/>
            <a:ext cx="3529013" cy="576262"/>
          </a:xfrm>
        </p:spPr>
        <p:txBody>
          <a:bodyPr>
            <a:normAutofit fontScale="900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2400" b="1" dirty="0" smtClean="0">
                <a:latin typeface="Georgia" pitchFamily="18" charset="0"/>
              </a:rPr>
              <a:t>Дымковская игрушка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51204" name="Picture 4" descr="D:\школа\2011_01_28 география русские\рукоделие и сувениры\Дымковская игрушка\дымковская игрушка 11 у самова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0"/>
            <a:ext cx="4139952" cy="3035966"/>
          </a:xfrm>
          <a:prstGeom prst="flowChartMagneticDrum">
            <a:avLst/>
          </a:prstGeom>
          <a:noFill/>
        </p:spPr>
      </p:pic>
      <p:pic>
        <p:nvPicPr>
          <p:cNvPr id="51208" name="Picture 8" descr="D:\школа\2011_01_28 география русские\рукоделие и сувениры\Дымковская игрушка\дымковская игрушка 9 качел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88066"/>
            <a:ext cx="2987824" cy="3669934"/>
          </a:xfrm>
          <a:prstGeom prst="flowChartMagneticDisk">
            <a:avLst/>
          </a:prstGeom>
          <a:noFill/>
        </p:spPr>
      </p:pic>
      <p:pic>
        <p:nvPicPr>
          <p:cNvPr id="51209" name="Picture 9" descr="D:\школа\2011_01_28 география русские\рукоделие и сувениры\Дымковская игрушка\дымковская игрушка 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14674" cy="3254945"/>
          </a:xfrm>
          <a:prstGeom prst="flowChartMagneticDisk">
            <a:avLst/>
          </a:prstGeom>
          <a:noFill/>
        </p:spPr>
      </p:pic>
      <p:pic>
        <p:nvPicPr>
          <p:cNvPr id="51212" name="Picture 12" descr="D:\школа\2011_01_28 география русские\рукоделие и сувениры\Дымковская игрушка\дымковская игрушка 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573016"/>
            <a:ext cx="2414463" cy="3284984"/>
          </a:xfrm>
          <a:prstGeom prst="trapezoid">
            <a:avLst>
              <a:gd name="adj" fmla="val 24150"/>
            </a:avLst>
          </a:prstGeom>
          <a:noFill/>
        </p:spPr>
      </p:pic>
      <p:pic>
        <p:nvPicPr>
          <p:cNvPr id="51213" name="Picture 13" descr="D:\школа\2011_01_28 география русские\рукоделие и сувениры\Дымковская игрушка\дымковская игрушка 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010" y="3573016"/>
            <a:ext cx="2627989" cy="3284984"/>
          </a:xfrm>
          <a:prstGeom prst="flowChartManualOperation">
            <a:avLst/>
          </a:prstGeom>
          <a:noFill/>
        </p:spPr>
      </p:pic>
      <p:pic>
        <p:nvPicPr>
          <p:cNvPr id="51216" name="Picture 16" descr="D:\школа\2011_01_28 география русские\рукоделие и сувениры\Дымковская игрушка\дымковская игрушка 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3573016"/>
            <a:ext cx="2106770" cy="3284984"/>
          </a:xfrm>
          <a:prstGeom prst="flowChartManualOperati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школа\2011_01_28 география русские\рукоделие и сувениры\Дымковская игрушка\дымковская игрушка 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961020" cy="3645024"/>
          </a:xfrm>
          <a:prstGeom prst="verticalScroll">
            <a:avLst>
              <a:gd name="adj" fmla="val 16601"/>
            </a:avLst>
          </a:prstGeom>
          <a:noFill/>
        </p:spPr>
      </p:pic>
      <p:pic>
        <p:nvPicPr>
          <p:cNvPr id="4" name="Picture 2" descr="D:\школа\2011_01_28 география русские\рукоделие и сувениры\Дымковская игрушка\дымковская игрушка 10 экипаж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5122635" cy="3722449"/>
          </a:xfrm>
          <a:prstGeom prst="smileyFace">
            <a:avLst>
              <a:gd name="adj" fmla="val 4340"/>
            </a:avLst>
          </a:prstGeom>
        </p:spPr>
      </p:pic>
      <p:pic>
        <p:nvPicPr>
          <p:cNvPr id="6" name="Picture 15" descr="D:\школа\2011_01_28 география русские\рукоделие и сувениры\Дымковская игрушка\дымковская игрушк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9020"/>
            <a:ext cx="2915816" cy="3498980"/>
          </a:xfrm>
          <a:prstGeom prst="flowChartDisplay">
            <a:avLst/>
          </a:prstGeom>
          <a:noFill/>
        </p:spPr>
      </p:pic>
      <p:pic>
        <p:nvPicPr>
          <p:cNvPr id="8" name="Picture 17" descr="D:\школа\2011_01_28 география русские\рукоделие и сувениры\Дымковская игрушка\дымковская игрушка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429000"/>
            <a:ext cx="2699792" cy="3293746"/>
          </a:xfrm>
          <a:prstGeom prst="ellipse">
            <a:avLst/>
          </a:prstGeom>
          <a:noFill/>
        </p:spPr>
      </p:pic>
      <p:pic>
        <p:nvPicPr>
          <p:cNvPr id="52227" name="Picture 3" descr="D:\школа\2011_01_28 география русские\рукоделие и сувениры\Дымковская игрушка\дымковская игрушка рамка 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582665"/>
            <a:ext cx="2736304" cy="3275335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>
          <a:xfrm>
            <a:off x="179388" y="2708275"/>
            <a:ext cx="4176712" cy="50482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2400" b="1" smtClean="0">
                <a:solidFill>
                  <a:srgbClr val="FF0000"/>
                </a:solidFill>
                <a:latin typeface="Georgia" pitchFamily="18" charset="0"/>
              </a:rPr>
              <a:t>Жостовская роспись</a:t>
            </a:r>
          </a:p>
          <a:p>
            <a:pPr algn="ctr"/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40962" name="Picture 2" descr="D:\школа\2011_01_28 география русские\рукоделие и сувениры\Жостовская роспись\цветы фрук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8142">
            <a:off x="4744589" y="3276361"/>
            <a:ext cx="4420344" cy="3315258"/>
          </a:xfrm>
          <a:prstGeom prst="ellipse">
            <a:avLst/>
          </a:prstGeom>
          <a:noFill/>
        </p:spPr>
      </p:pic>
      <p:pic>
        <p:nvPicPr>
          <p:cNvPr id="40963" name="Picture 3" descr="D:\школа\2011_01_28 география русские\рукоделие и сувениры\Жостовская роспись\буке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69501" cy="2646253"/>
          </a:xfrm>
          <a:prstGeom prst="ellipse">
            <a:avLst/>
          </a:prstGeom>
          <a:noFill/>
        </p:spPr>
      </p:pic>
      <p:pic>
        <p:nvPicPr>
          <p:cNvPr id="40964" name="Picture 4" descr="D:\школа\2011_01_28 география русские\рукоделие и сувениры\Жостовская роспись\поднос ов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38836">
            <a:off x="50638" y="3286999"/>
            <a:ext cx="4648936" cy="3355952"/>
          </a:xfrm>
          <a:prstGeom prst="ellipse">
            <a:avLst/>
          </a:prstGeom>
          <a:noFill/>
        </p:spPr>
      </p:pic>
      <p:pic>
        <p:nvPicPr>
          <p:cNvPr id="40965" name="Picture 5" descr="D:\школа\2011_01_28 география русские\рукоделие и сувениры\Жостовская роспись\поднос кругл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5690" y="0"/>
            <a:ext cx="2808310" cy="2808311"/>
          </a:xfrm>
          <a:prstGeom prst="ellipse">
            <a:avLst/>
          </a:prstGeom>
          <a:noFill/>
        </p:spPr>
      </p:pic>
      <p:pic>
        <p:nvPicPr>
          <p:cNvPr id="28679" name="Picture 6" descr="D:\школа\2011_01_28 география русские\рукоделие и сувениры\Жостовская роспись\поднос фигурный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6238" y="0"/>
            <a:ext cx="3540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>
          <a:xfrm>
            <a:off x="250825" y="2708275"/>
            <a:ext cx="2017713" cy="465138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ru-RU" sz="2800" b="1" dirty="0" smtClean="0">
                <a:latin typeface="Georgia" pitchFamily="18" charset="0"/>
              </a:rPr>
              <a:t>Хохлома</a:t>
            </a:r>
          </a:p>
          <a:p>
            <a:endParaRPr lang="ru-RU" dirty="0" smtClean="0"/>
          </a:p>
        </p:txBody>
      </p:sp>
      <p:pic>
        <p:nvPicPr>
          <p:cNvPr id="41986" name="Picture 2" descr="D:\школа\2011_01_28 география русские\рукоделие и сувениры\Хохлома\самовар чай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0"/>
            <a:ext cx="2857500" cy="2857500"/>
          </a:xfrm>
          <a:prstGeom prst="ellipse">
            <a:avLst/>
          </a:prstGeom>
          <a:noFill/>
        </p:spPr>
      </p:pic>
      <p:pic>
        <p:nvPicPr>
          <p:cNvPr id="41987" name="Picture 3" descr="D:\школа\2011_01_28 география русские\рукоделие и сувениры\Хохлома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76477" cy="2596432"/>
          </a:xfrm>
          <a:prstGeom prst="flowChartAlternateProcess">
            <a:avLst/>
          </a:prstGeom>
          <a:noFill/>
        </p:spPr>
      </p:pic>
      <p:pic>
        <p:nvPicPr>
          <p:cNvPr id="29701" name="Picture 4" descr="D:\школа\2011_01_28 география русские\рукоделие и сувениры\Хохлома\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24188"/>
            <a:ext cx="37084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D:\школа\2011_01_28 география русские\рукоделие и сувениры\Хохлома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876" y="2636912"/>
            <a:ext cx="3304124" cy="4104456"/>
          </a:xfrm>
          <a:prstGeom prst="flowChartAlternateProcess">
            <a:avLst/>
          </a:prstGeom>
          <a:noFill/>
        </p:spPr>
      </p:pic>
      <p:pic>
        <p:nvPicPr>
          <p:cNvPr id="41990" name="Picture 6" descr="D:\школа\2011_01_28 география русские\рукоделие и сувениры\Хохлома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764704"/>
            <a:ext cx="2050714" cy="3168352"/>
          </a:xfrm>
          <a:prstGeom prst="flowChartMagneticDisk">
            <a:avLst/>
          </a:prstGeom>
          <a:noFill/>
        </p:spPr>
      </p:pic>
      <p:pic>
        <p:nvPicPr>
          <p:cNvPr id="41991" name="Picture 7" descr="D:\школа\2011_01_28 география русские\рукоделие и сувениры\Хохлома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3879875"/>
            <a:ext cx="1946487" cy="2978125"/>
          </a:xfrm>
          <a:prstGeom prst="flowChartMagneticDisk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8" name="Picture 10" descr="D:\школа\2011_01_28 география русские\рукоделие и сувениры\Вологодское кружево\Вологодское круже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4335" y="4841776"/>
            <a:ext cx="2029665" cy="2016224"/>
          </a:xfrm>
          <a:prstGeom prst="roundRect">
            <a:avLst/>
          </a:prstGeom>
          <a:noFill/>
        </p:spPr>
      </p:pic>
      <p:pic>
        <p:nvPicPr>
          <p:cNvPr id="43010" name="Picture 2" descr="D:\школа\2011_01_28 география русские\рукоделие и сувениры\Вологодское кружево\Вологодское кружево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28"/>
            <a:ext cx="4211960" cy="2827474"/>
          </a:xfrm>
          <a:prstGeom prst="round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86058"/>
            <a:ext cx="3744416" cy="785818"/>
          </a:xfrm>
        </p:spPr>
        <p:txBody>
          <a:bodyPr anchor="ctr"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latin typeface="Georgia" pitchFamily="18" charset="0"/>
              </a:rPr>
              <a:t>Вологодское кружево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43011" name="Picture 3" descr="D:\школа\2011_01_28 география русские\рукоделие и сувениры\Вологодское кружево\Вологодское кружево 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8459" y="2636912"/>
            <a:ext cx="2115541" cy="2204864"/>
          </a:xfrm>
          <a:prstGeom prst="roundRect">
            <a:avLst/>
          </a:prstGeom>
          <a:noFill/>
        </p:spPr>
      </p:pic>
      <p:pic>
        <p:nvPicPr>
          <p:cNvPr id="43013" name="Picture 5" descr="D:\школа\2011_01_28 география русские\рукоделие и сувениры\Вологодское кружево\Вологодское кружево 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0"/>
            <a:ext cx="3995936" cy="2662293"/>
          </a:xfrm>
          <a:prstGeom prst="roundRect">
            <a:avLst/>
          </a:prstGeom>
          <a:noFill/>
        </p:spPr>
      </p:pic>
      <p:pic>
        <p:nvPicPr>
          <p:cNvPr id="43015" name="Picture 7" descr="D:\школа\2011_01_28 география русские\рукоделие и сувениры\Вологодское кружево\Вологодское кружево 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2492896"/>
            <a:ext cx="2060848" cy="2060848"/>
          </a:xfrm>
          <a:prstGeom prst="ellipse">
            <a:avLst/>
          </a:prstGeom>
          <a:noFill/>
        </p:spPr>
      </p:pic>
      <p:pic>
        <p:nvPicPr>
          <p:cNvPr id="30728" name="Picture 8" descr="D:\школа\2011_01_28 география русские\рукоделие и сувениры\Вологодское кружево\Вологодское кружево 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795713"/>
            <a:ext cx="229711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9" descr="D:\школа\2011_01_28 география русские\рукоделие и сувениры\Вологодское кружево\Вологодское кружево 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0254" y="4509120"/>
            <a:ext cx="2421721" cy="2348880"/>
          </a:xfrm>
          <a:prstGeom prst="ellipse">
            <a:avLst/>
          </a:prstGeom>
          <a:noFill/>
        </p:spPr>
      </p:pic>
      <p:pic>
        <p:nvPicPr>
          <p:cNvPr id="30730" name="Picture 6" descr="D:\школа\2011_01_28 география русские\рукоделие и сувениры\Вологодское кружево\Вологодское кружево 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3863975"/>
            <a:ext cx="22669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3744416" cy="936104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ru-RU" sz="2800" b="1" smtClean="0">
                <a:latin typeface="Georgia" pitchFamily="18" charset="0"/>
              </a:rPr>
              <a:t>Оренбургский пуховый платок</a:t>
            </a:r>
            <a:endParaRPr lang="ru-RU" sz="2800" b="1">
              <a:latin typeface="Georgia" pitchFamily="18" charset="0"/>
            </a:endParaRPr>
          </a:p>
        </p:txBody>
      </p:sp>
      <p:pic>
        <p:nvPicPr>
          <p:cNvPr id="31747" name="Picture 2" descr="D:\школа\2011_01_28 география русские\рукоделие и сувениры\Оренбургский пуховый платок\оренбургский пуховый плат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D:\школа\2011_01_28 география русские\рукоделие и сувениры\Оренбургский пуховый платок\оренбургский пуховый платок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138" y="3490913"/>
            <a:ext cx="4487862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D:\школа\2011_01_28 география русские\рукоделие и сувениры\Оренбургский пуховый платок\оренбургский пуховый платок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01738"/>
            <a:ext cx="457200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школа\2011_01_28 география русские\рукоделие и сувениры\Каслинское литьё\каслинское литьё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274" y="0"/>
            <a:ext cx="4280726" cy="2808312"/>
          </a:xfrm>
          <a:prstGeom prst="flowChartDisplay">
            <a:avLst/>
          </a:prstGeom>
          <a:noFill/>
        </p:spPr>
      </p:pic>
      <p:pic>
        <p:nvPicPr>
          <p:cNvPr id="45059" name="Picture 3" descr="D:\школа\2011_01_28 география русские\рукоделие и сувениры\Каслинское литьё\каслинское литьё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60032" cy="3159569"/>
          </a:xfrm>
          <a:prstGeom prst="flowChartPunchedTape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52400"/>
            <a:ext cx="3563888" cy="3962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 err="1" smtClean="0">
                <a:latin typeface="Georgia" pitchFamily="18" charset="0"/>
              </a:rPr>
              <a:t>Каслинское</a:t>
            </a:r>
            <a:r>
              <a:rPr lang="ru-RU" sz="3200" b="1" dirty="0" smtClean="0">
                <a:latin typeface="Georgia" pitchFamily="18" charset="0"/>
              </a:rPr>
              <a:t> литьё</a:t>
            </a:r>
            <a:endParaRPr lang="ru-RU" sz="3200" b="1" dirty="0">
              <a:latin typeface="Georgia" pitchFamily="18" charset="0"/>
            </a:endParaRPr>
          </a:p>
        </p:txBody>
      </p:sp>
      <p:pic>
        <p:nvPicPr>
          <p:cNvPr id="45061" name="Picture 5" descr="D:\школа\2011_01_28 география русские\рукоделие и сувениры\Каслинское литьё\каслинское литьё 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060848"/>
            <a:ext cx="1654597" cy="2315471"/>
          </a:xfrm>
          <a:prstGeom prst="ellipse">
            <a:avLst/>
          </a:prstGeom>
          <a:noFill/>
        </p:spPr>
      </p:pic>
      <p:pic>
        <p:nvPicPr>
          <p:cNvPr id="45063" name="Picture 7" descr="D:\школа\2011_01_28 география русские\рукоделие и сувениры\Каслинское литьё\каслинское литьё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492896"/>
            <a:ext cx="2172185" cy="2418567"/>
          </a:xfrm>
          <a:prstGeom prst="flowChartMagneticDisk">
            <a:avLst/>
          </a:prstGeom>
          <a:noFill/>
        </p:spPr>
      </p:pic>
      <p:pic>
        <p:nvPicPr>
          <p:cNvPr id="45064" name="Picture 8" descr="D:\школа\2011_01_28 география русские\рукоделие и сувениры\Каслинское литьё\каслинское литьё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6578" y="2883000"/>
            <a:ext cx="2397422" cy="3975000"/>
          </a:xfrm>
          <a:prstGeom prst="ellipse">
            <a:avLst/>
          </a:prstGeom>
          <a:noFill/>
        </p:spPr>
      </p:pic>
      <p:pic>
        <p:nvPicPr>
          <p:cNvPr id="45065" name="Picture 9" descr="D:\школа\2011_01_28 география русские\рукоделие и сувениры\Каслинское литьё\каслинское литьё 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2492896"/>
            <a:ext cx="2758157" cy="2387530"/>
          </a:xfrm>
          <a:prstGeom prst="roundRect">
            <a:avLst>
              <a:gd name="adj" fmla="val 34154"/>
            </a:avLst>
          </a:prstGeom>
          <a:noFill/>
        </p:spPr>
      </p:pic>
      <p:pic>
        <p:nvPicPr>
          <p:cNvPr id="45062" name="Picture 6" descr="D:\школа\2011_01_28 география русские\рукоделие и сувениры\Каслинское литьё\каслинское литьё 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4481736"/>
            <a:ext cx="3228620" cy="2376264"/>
          </a:xfrm>
          <a:prstGeom prst="ellipse">
            <a:avLst/>
          </a:prstGeom>
          <a:noFill/>
        </p:spPr>
      </p:pic>
      <p:pic>
        <p:nvPicPr>
          <p:cNvPr id="45066" name="Picture 10" descr="D:\школа\2011_01_28 география русские\рукоделие и сувениры\Каслинское литьё\каслинское литьё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725145"/>
            <a:ext cx="3554760" cy="2132855"/>
          </a:xfrm>
          <a:prstGeom prst="roundRect">
            <a:avLst>
              <a:gd name="adj" fmla="val 50000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238237"/>
          </a:xfrm>
          <a:noFill/>
        </p:spPr>
        <p:txBody>
          <a:bodyPr/>
          <a:lstStyle/>
          <a:p>
            <a:r>
              <a:rPr lang="ru-RU" dirty="0" smtClean="0">
                <a:effectLst/>
                <a:latin typeface="Arial" charset="0"/>
              </a:rPr>
              <a:t>  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76475"/>
            <a:ext cx="6400800" cy="3362325"/>
          </a:xfrm>
          <a:noFill/>
        </p:spPr>
        <p:txBody>
          <a:bodyPr/>
          <a:lstStyle/>
          <a:p>
            <a:endParaRPr lang="ru-RU" smtClean="0">
              <a:effectLst/>
            </a:endParaRPr>
          </a:p>
        </p:txBody>
      </p:sp>
      <p:pic>
        <p:nvPicPr>
          <p:cNvPr id="14340" name="Picture 4" descr="099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97" y="1571612"/>
            <a:ext cx="816936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9426" y="285728"/>
            <a:ext cx="80251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Россия – наша Родина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819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D:\школа\2011_01_28 география русские\рукоделие и сувениры\Палех\1965 Сказка о рыбаке и рыб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-243408"/>
            <a:ext cx="4588121" cy="3240360"/>
          </a:xfrm>
          <a:prstGeom prst="ellipse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39952" y="0"/>
            <a:ext cx="504056" cy="24928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 smtClean="0">
                <a:latin typeface="Georgia" pitchFamily="18" charset="0"/>
              </a:rPr>
              <a:t>ПАЛЕХ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33796" name="Picture 2" descr="D:\школа\2011_01_28 география русские\рукоделие и сувениры\Палех\1963 Палех Илья Муромец и Соловей Разбойни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62225"/>
            <a:ext cx="29718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D:\школа\2011_01_28 география русские\рукоделие и сувениры\Палех\1966 Бокарев К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6963" y="2565400"/>
            <a:ext cx="29670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D:\школа\2011_01_28 география русские\рукоделие и сувениры\Палех\1969 Палех. Ковалёв А. Синюшкин колодец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2541588"/>
            <a:ext cx="3011487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D:\школа\2011_01_28 география русские\рукоделие и сувениры\Палех\Сказка о царе Салтан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057650" cy="2752725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86182" y="152400"/>
            <a:ext cx="4900618" cy="6843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b="1" smtClean="0">
                <a:solidFill>
                  <a:srgbClr val="FF0000"/>
                </a:solidFill>
                <a:latin typeface="Anfisa Grotesk" pitchFamily="2" charset="0"/>
              </a:rPr>
              <a:t>М</a:t>
            </a:r>
            <a:r>
              <a:rPr lang="ru-RU" sz="4800" b="1" smtClean="0">
                <a:solidFill>
                  <a:srgbClr val="FFC000"/>
                </a:solidFill>
                <a:latin typeface="Anfisa Grotesk" pitchFamily="2" charset="0"/>
              </a:rPr>
              <a:t>А</a:t>
            </a:r>
            <a:r>
              <a:rPr lang="ru-RU" sz="4800" b="1" smtClean="0">
                <a:solidFill>
                  <a:srgbClr val="FFFF00"/>
                </a:solidFill>
                <a:latin typeface="Anfisa Grotesk" pitchFamily="2" charset="0"/>
              </a:rPr>
              <a:t>Т</a:t>
            </a:r>
            <a:r>
              <a:rPr lang="ru-RU" sz="4800" b="1" smtClean="0">
                <a:solidFill>
                  <a:srgbClr val="92D050"/>
                </a:solidFill>
                <a:latin typeface="Anfisa Grotesk" pitchFamily="2" charset="0"/>
              </a:rPr>
              <a:t>Р</a:t>
            </a:r>
            <a:r>
              <a:rPr lang="ru-RU" sz="4800" b="1" smtClean="0">
                <a:solidFill>
                  <a:srgbClr val="00B0F0"/>
                </a:solidFill>
                <a:latin typeface="Anfisa Grotesk" pitchFamily="2" charset="0"/>
              </a:rPr>
              <a:t>Ё</a:t>
            </a:r>
            <a:r>
              <a:rPr lang="ru-RU" sz="4800" b="1" smtClean="0">
                <a:solidFill>
                  <a:srgbClr val="0070C0"/>
                </a:solidFill>
                <a:latin typeface="Anfisa Grotesk" pitchFamily="2" charset="0"/>
              </a:rPr>
              <a:t>Ш</a:t>
            </a:r>
            <a:r>
              <a:rPr lang="ru-RU" sz="4800" b="1" smtClean="0">
                <a:solidFill>
                  <a:srgbClr val="7030A0"/>
                </a:solidFill>
                <a:latin typeface="Anfisa Grotesk" pitchFamily="2" charset="0"/>
              </a:rPr>
              <a:t>К</a:t>
            </a:r>
            <a:r>
              <a:rPr lang="ru-RU" sz="4800" b="1" smtClean="0">
                <a:solidFill>
                  <a:srgbClr val="C00000"/>
                </a:solidFill>
                <a:latin typeface="Anfisa Grotesk" pitchFamily="2" charset="0"/>
              </a:rPr>
              <a:t>А</a:t>
            </a:r>
            <a:endParaRPr lang="ru-RU" sz="4800" b="1">
              <a:solidFill>
                <a:srgbClr val="C00000"/>
              </a:solidFill>
              <a:latin typeface="Anfisa Grotesk" pitchFamily="2" charset="0"/>
            </a:endParaRPr>
          </a:p>
        </p:txBody>
      </p:sp>
      <p:pic>
        <p:nvPicPr>
          <p:cNvPr id="47108" name="Picture 4" descr="D:\школа\2011_01_28 география русские\рукоделие и сувениры\Матрёшка\матрёшка сем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286388"/>
            <a:ext cx="2854670" cy="1571612"/>
          </a:xfrm>
          <a:prstGeom prst="flowChartMagneticDrum">
            <a:avLst/>
          </a:prstGeom>
          <a:noFill/>
        </p:spPr>
      </p:pic>
      <p:pic>
        <p:nvPicPr>
          <p:cNvPr id="34820" name="Picture 5" descr="D:\школа\2011_01_28 география русские\рукоделие и сувениры\Матрёшка\матрёш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4643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D:\школа\2011_01_28 география русские\рукоделие и сувениры\Матрёшка\матрёш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832"/>
            <a:ext cx="2534904" cy="2520280"/>
          </a:xfrm>
          <a:prstGeom prst="ellipse">
            <a:avLst/>
          </a:prstGeom>
          <a:noFill/>
        </p:spPr>
      </p:pic>
      <p:pic>
        <p:nvPicPr>
          <p:cNvPr id="47112" name="Picture 8" descr="D:\школа\2011_01_28 география русские\рукоделие и сувениры\Матрёшка\ПЕРВАЯ МАТРЁШКА 1899-1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268760"/>
            <a:ext cx="1894740" cy="3606323"/>
          </a:xfrm>
          <a:prstGeom prst="ellipse">
            <a:avLst/>
          </a:prstGeom>
          <a:noFill/>
        </p:spPr>
      </p:pic>
      <p:sp>
        <p:nvSpPr>
          <p:cNvPr id="34823" name="Содержимое 1"/>
          <p:cNvSpPr>
            <a:spLocks noGrp="1"/>
          </p:cNvSpPr>
          <p:nvPr>
            <p:ph idx="1"/>
          </p:nvPr>
        </p:nvSpPr>
        <p:spPr>
          <a:xfrm>
            <a:off x="4500561" y="765175"/>
            <a:ext cx="4392613" cy="6092825"/>
          </a:xfrm>
        </p:spPr>
        <p:txBody>
          <a:bodyPr anchor="ctr">
            <a:normAutofit/>
          </a:bodyPr>
          <a:lstStyle/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dirty="0" smtClean="0"/>
              <a:t>Старинная русская игрушка из дерева в виде куклы. 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dirty="0" smtClean="0"/>
              <a:t>Имя "Матрёна" на Руси было широко 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dirty="0" smtClean="0"/>
              <a:t>распространённым. Отсюда и пошло название – 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dirty="0" smtClean="0"/>
              <a:t>"матрёшки". Внутри куклы находятся подобные ей, 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dirty="0" smtClean="0"/>
              <a:t>только меньшего размера, их число от 6 до 12 штук.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u="sng" dirty="0" smtClean="0"/>
              <a:t>На первой матрёшке была  изображена девушка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u="sng" dirty="0" smtClean="0"/>
              <a:t>с петухом в простонародном городском костюме: 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u="sng" dirty="0" smtClean="0"/>
              <a:t>сарафане, переднике, платочке.</a:t>
            </a:r>
            <a:r>
              <a:rPr lang="ru-RU" sz="1400" dirty="0" smtClean="0"/>
              <a:t> Игрушка состояла из </a:t>
            </a:r>
          </a:p>
          <a:p>
            <a:pPr>
              <a:lnSpc>
                <a:spcPts val="1300"/>
              </a:lnSpc>
              <a:buFont typeface="Wingdings 2" pitchFamily="18" charset="2"/>
              <a:buNone/>
            </a:pPr>
            <a:r>
              <a:rPr lang="ru-RU" sz="1400" dirty="0" smtClean="0"/>
              <a:t>восьми фигур.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Появилась она в </a:t>
            </a:r>
            <a:r>
              <a:rPr lang="ru-RU" sz="1400" u="sng" dirty="0" smtClean="0"/>
              <a:t>1899 году </a:t>
            </a:r>
            <a:r>
              <a:rPr lang="ru-RU" sz="1400" dirty="0" smtClean="0"/>
              <a:t>в Москве в </a:t>
            </a:r>
            <a:r>
              <a:rPr lang="ru-RU" sz="1400" dirty="0" err="1" smtClean="0"/>
              <a:t>Леонтьевском</a:t>
            </a:r>
            <a:r>
              <a:rPr lang="ru-RU" sz="1400" dirty="0" smtClean="0"/>
              <a:t>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переулке, в доме № 7, где раньше находилась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мастерская-магазин "Детское воспитание",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принадлежавшая Анатолию Ивановичу Мамонтову,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брату знаменитого мецената Саввы Мамонтова. В эти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годы </a:t>
            </a:r>
            <a:r>
              <a:rPr lang="en-US" sz="1400" dirty="0" smtClean="0"/>
              <a:t>XIX</a:t>
            </a:r>
            <a:r>
              <a:rPr lang="ru-RU" sz="1400" dirty="0" smtClean="0"/>
              <a:t> века привезли ему из Японии фигурку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добродушного лысого старика мудреца </a:t>
            </a:r>
            <a:r>
              <a:rPr lang="ru-RU" sz="1400" dirty="0" err="1" smtClean="0"/>
              <a:t>Фукурума</a:t>
            </a:r>
            <a:r>
              <a:rPr lang="ru-RU" sz="1400" dirty="0" smtClean="0"/>
              <a:t>. Она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представляла собой несколько вложенных одна в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другую фигурок. Токарь по дереву Василий </a:t>
            </a:r>
            <a:r>
              <a:rPr lang="ru-RU" sz="1400" dirty="0" err="1" smtClean="0"/>
              <a:t>Звездочкин</a:t>
            </a:r>
            <a:r>
              <a:rPr lang="ru-RU" sz="1400" dirty="0" smtClean="0"/>
              <a:t>,  выточил из дерева похожие фигурки, которые также  вкладывались одна в другую, а художник Сергей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Малютин расписал их под девочек и мальчиков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На Всемирной выставке в Париже в апреле 1900 года, </a:t>
            </a:r>
          </a:p>
          <a:p>
            <a:pPr>
              <a:lnSpc>
                <a:spcPts val="1500"/>
              </a:lnSpc>
              <a:buFont typeface="Wingdings 2" pitchFamily="18" charset="2"/>
              <a:buNone/>
            </a:pPr>
            <a:r>
              <a:rPr lang="ru-RU" sz="1400" dirty="0" smtClean="0"/>
              <a:t>Мамонтовы получили бронзовую медаль за эти игрушки.</a:t>
            </a:r>
          </a:p>
          <a:p>
            <a:pPr algn="r">
              <a:lnSpc>
                <a:spcPts val="1500"/>
              </a:lnSpc>
              <a:buFont typeface="Wingdings 2" pitchFamily="18" charset="2"/>
              <a:buNone/>
            </a:pPr>
            <a:r>
              <a:rPr lang="ru-RU" sz="1600" dirty="0" smtClean="0"/>
              <a:t>.</a:t>
            </a:r>
          </a:p>
          <a:p>
            <a:pPr algn="r">
              <a:lnSpc>
                <a:spcPts val="1500"/>
              </a:lnSpc>
              <a:buFont typeface="Wingdings 2" pitchFamily="18" charset="2"/>
              <a:buNone/>
            </a:pPr>
            <a:r>
              <a:rPr lang="ru-RU" sz="1600" dirty="0" smtClean="0"/>
              <a:t>   </a:t>
            </a:r>
          </a:p>
        </p:txBody>
      </p:sp>
      <p:sp>
        <p:nvSpPr>
          <p:cNvPr id="34824" name="Прямоугольник 10"/>
          <p:cNvSpPr>
            <a:spLocks noChangeArrowheads="1"/>
          </p:cNvSpPr>
          <p:nvPr/>
        </p:nvSpPr>
        <p:spPr bwMode="auto">
          <a:xfrm>
            <a:off x="107950" y="4365625"/>
            <a:ext cx="1800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/>
              <a:t>В 2001 году в </a:t>
            </a:r>
            <a:r>
              <a:rPr lang="ru-RU" sz="1400" b="1" dirty="0" err="1"/>
              <a:t>Леонтьевском</a:t>
            </a:r>
            <a:r>
              <a:rPr lang="ru-RU" sz="1400" b="1" dirty="0"/>
              <a:t> переулке Москвы открылся первый в мире </a:t>
            </a:r>
            <a:r>
              <a:rPr lang="ru-RU" sz="1400" b="1" u="sng" dirty="0"/>
              <a:t>музей МАТРЁШКИ.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1"/>
          <p:cNvSpPr>
            <a:spLocks noGrp="1"/>
          </p:cNvSpPr>
          <p:nvPr>
            <p:ph idx="1"/>
          </p:nvPr>
        </p:nvSpPr>
        <p:spPr>
          <a:xfrm>
            <a:off x="179388" y="692150"/>
            <a:ext cx="8640762" cy="576263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</a:pPr>
            <a:r>
              <a:rPr lang="ru-RU" sz="1600" b="1" smtClean="0"/>
              <a:t>Основу питания большинства населения (крестьян) составляли</a:t>
            </a:r>
            <a:r>
              <a:rPr lang="ru-RU" sz="1600" smtClean="0"/>
              <a:t> зерновые и овощи, из которых готовились соленья, супы, каши и хлебобулочные изделия.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pPr algn="ctr">
              <a:defRPr/>
            </a:pPr>
            <a:r>
              <a:rPr lang="ru-RU" sz="36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Русская национальная кухня</a:t>
            </a:r>
            <a:endParaRPr lang="ru-RU" sz="3600"/>
          </a:p>
        </p:txBody>
      </p:sp>
      <p:pic>
        <p:nvPicPr>
          <p:cNvPr id="49154" name="Picture 2" descr="D:\школа\2011_01_28 география русские\быт БЛЮДА\КАРАВА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861048"/>
            <a:ext cx="3611893" cy="2996952"/>
          </a:xfrm>
          <a:prstGeom prst="ellipse">
            <a:avLst/>
          </a:prstGeom>
          <a:noFill/>
        </p:spPr>
      </p:pic>
      <p:pic>
        <p:nvPicPr>
          <p:cNvPr id="49155" name="Picture 3" descr="D:\школа\2011_01_28 география русские\быт БЛЮДА\РАССТЕГАИ К РОЖДЕСТВУ и Н.Г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2827" y="4199894"/>
            <a:ext cx="3587800" cy="2699819"/>
          </a:xfrm>
          <a:prstGeom prst="ellipse">
            <a:avLst/>
          </a:prstGeom>
          <a:noFill/>
        </p:spPr>
      </p:pic>
      <p:pic>
        <p:nvPicPr>
          <p:cNvPr id="36870" name="Picture 4" descr="D:\школа\2011_01_28 география русские\быт БЛЮДА\09 русская печь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1268413"/>
            <a:ext cx="4168775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D:\школа\2011_01_28 география русские\быт БЛЮДА\КАША РИСОВА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0189">
            <a:off x="6084275" y="1667905"/>
            <a:ext cx="3152569" cy="2096458"/>
          </a:xfrm>
          <a:prstGeom prst="ellipse">
            <a:avLst/>
          </a:prstGeom>
          <a:noFill/>
        </p:spPr>
      </p:pic>
      <p:pic>
        <p:nvPicPr>
          <p:cNvPr id="49158" name="Picture 6" descr="D:\школа\2011_01_28 география русские\быт БЛЮДА\КАША ПШЕНИЧНА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815251">
            <a:off x="-109694" y="1593379"/>
            <a:ext cx="3348974" cy="2164274"/>
          </a:xfrm>
          <a:prstGeom prst="ellipse">
            <a:avLst/>
          </a:prstGeom>
          <a:noFill/>
        </p:spPr>
      </p:pic>
      <p:pic>
        <p:nvPicPr>
          <p:cNvPr id="49159" name="Picture 7" descr="D:\школа\2011_01_28 география русские\быт БЛЮДА\каша манна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4509120"/>
            <a:ext cx="3634630" cy="234888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школа\2011_01_28 география русские\быт БЛЮДА\окро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268760"/>
            <a:ext cx="3817160" cy="2862870"/>
          </a:xfrm>
          <a:prstGeom prst="star32">
            <a:avLst>
              <a:gd name="adj" fmla="val 47093"/>
            </a:avLst>
          </a:prstGeom>
          <a:noFill/>
        </p:spPr>
      </p:pic>
      <p:pic>
        <p:nvPicPr>
          <p:cNvPr id="50179" name="Picture 3" descr="D:\школа\2011_01_28 география русские\быт БЛЮДА\СУП СВЕКОЛЬ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45322"/>
            <a:ext cx="4625993" cy="3012678"/>
          </a:xfrm>
          <a:prstGeom prst="star32">
            <a:avLst>
              <a:gd name="adj" fmla="val 45384"/>
            </a:avLst>
          </a:prstGeom>
          <a:noFill/>
        </p:spPr>
      </p:pic>
      <p:pic>
        <p:nvPicPr>
          <p:cNvPr id="50180" name="Picture 4" descr="D:\школа\2011_01_28 география русские\быт БЛЮДА\СУП ЩИ СО СМЕТАНО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1576" y="3703217"/>
            <a:ext cx="4682424" cy="3154783"/>
          </a:xfrm>
          <a:prstGeom prst="star32">
            <a:avLst>
              <a:gd name="adj" fmla="val 45314"/>
            </a:avLst>
          </a:prstGeom>
          <a:noFill/>
        </p:spPr>
      </p:pic>
      <p:pic>
        <p:nvPicPr>
          <p:cNvPr id="50181" name="Picture 5" descr="D:\школа\2011_01_28 география русские\быт БЛЮДА\САЛАТ ВЕНИГР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0"/>
            <a:ext cx="3862497" cy="2520280"/>
          </a:xfrm>
          <a:prstGeom prst="flowChartAlternateProcess">
            <a:avLst/>
          </a:prstGeom>
          <a:noFill/>
        </p:spPr>
      </p:pic>
      <p:sp>
        <p:nvSpPr>
          <p:cNvPr id="37894" name="Содержимое 1"/>
          <p:cNvSpPr>
            <a:spLocks noGrp="1"/>
          </p:cNvSpPr>
          <p:nvPr>
            <p:ph idx="1"/>
          </p:nvPr>
        </p:nvSpPr>
        <p:spPr>
          <a:xfrm>
            <a:off x="179388" y="188913"/>
            <a:ext cx="4897437" cy="1439862"/>
          </a:xfrm>
        </p:spPr>
        <p:txBody>
          <a:bodyPr/>
          <a:lstStyle/>
          <a:p>
            <a:pPr>
              <a:lnSpc>
                <a:spcPts val="2000"/>
              </a:lnSpc>
              <a:buFont typeface="Wingdings 2" pitchFamily="18" charset="2"/>
              <a:buNone/>
            </a:pPr>
            <a:r>
              <a:rPr lang="ru-RU" sz="2000" smtClean="0"/>
              <a:t>   Традиционным являлось разнообразие супов, среди которых наиболее известными являются щи, борщ, рассольник, солянка, уха, ботвинья и окрошка.</a:t>
            </a:r>
          </a:p>
          <a:p>
            <a:endParaRPr lang="ru-RU" sz="2000" smtClean="0"/>
          </a:p>
          <a:p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1"/>
          <p:cNvSpPr>
            <a:spLocks noGrp="1"/>
          </p:cNvSpPr>
          <p:nvPr>
            <p:ph idx="1"/>
          </p:nvPr>
        </p:nvSpPr>
        <p:spPr>
          <a:xfrm>
            <a:off x="395288" y="260350"/>
            <a:ext cx="8424862" cy="504825"/>
          </a:xfrm>
        </p:spPr>
        <p:txBody>
          <a:bodyPr>
            <a:normAutofit fontScale="850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ru-RU" sz="2400" dirty="0" smtClean="0"/>
              <a:t>До широкого распространения картофеля основным овощем служила репа.</a:t>
            </a:r>
          </a:p>
          <a:p>
            <a:endParaRPr lang="ru-RU" dirty="0" smtClean="0"/>
          </a:p>
        </p:txBody>
      </p:sp>
      <p:pic>
        <p:nvPicPr>
          <p:cNvPr id="51202" name="Picture 2" descr="D:\школа\2011_01_28 география русские\быт БЛЮДА\КАРТОФЕЛЬ ЖАРЕ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20688"/>
            <a:ext cx="3789895" cy="2520280"/>
          </a:xfrm>
          <a:prstGeom prst="ellipse">
            <a:avLst/>
          </a:prstGeom>
          <a:noFill/>
        </p:spPr>
      </p:pic>
      <p:pic>
        <p:nvPicPr>
          <p:cNvPr id="51203" name="Picture 3" descr="D:\школа\2011_01_28 география русские\быт БЛЮДА\КАРТОФЕЛЬНОЕ ПЮРЕ, КОТЛЕ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3624893" cy="2664296"/>
          </a:xfrm>
          <a:prstGeom prst="ellipse">
            <a:avLst/>
          </a:prstGeom>
          <a:noFill/>
        </p:spPr>
      </p:pic>
      <p:sp>
        <p:nvSpPr>
          <p:cNvPr id="38917" name="Прямоугольник 5"/>
          <p:cNvSpPr>
            <a:spLocks noChangeArrowheads="1"/>
          </p:cNvSpPr>
          <p:nvPr/>
        </p:nvSpPr>
        <p:spPr bwMode="auto">
          <a:xfrm>
            <a:off x="3419475" y="2565400"/>
            <a:ext cx="27368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За границей русская кухня ассоциируется в первую очередь с такими блюдами и продуктами как блины, икра, пельмени, пироги.</a:t>
            </a:r>
          </a:p>
        </p:txBody>
      </p:sp>
      <p:pic>
        <p:nvPicPr>
          <p:cNvPr id="51204" name="Picture 4" descr="D:\школа\2011_01_28 география русские\быт БЛЮДА\БЛИНЫ С ИКРОЙ ЧЁРНО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451757">
            <a:off x="-464088" y="3653970"/>
            <a:ext cx="4347653" cy="2880320"/>
          </a:xfrm>
          <a:prstGeom prst="ellipse">
            <a:avLst/>
          </a:prstGeom>
          <a:noFill/>
        </p:spPr>
      </p:pic>
      <p:pic>
        <p:nvPicPr>
          <p:cNvPr id="51205" name="Picture 5" descr="D:\школа\2011_01_28 география русские\быт БЛЮДА\ПЕЛЬМЕШ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366221"/>
            <a:ext cx="3761176" cy="2491779"/>
          </a:xfrm>
          <a:prstGeom prst="ellipse">
            <a:avLst/>
          </a:prstGeom>
          <a:noFill/>
        </p:spPr>
      </p:pic>
      <p:pic>
        <p:nvPicPr>
          <p:cNvPr id="51206" name="Picture 6" descr="D:\школа\2011_01_28 география русские\быт БЛЮДА\ПЕЛЬМЕШКИ С ЗЕЛЕНЬЮ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5723" y="4149080"/>
            <a:ext cx="3908277" cy="2574578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D:\школа\2011_01_28 география русские\быт БЛЮДА\КУРИЦА ЗАПЕЧЁ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149080"/>
            <a:ext cx="4175599" cy="2708920"/>
          </a:xfrm>
          <a:prstGeom prst="ellipse">
            <a:avLst/>
          </a:prstGeom>
          <a:noFill/>
        </p:spPr>
      </p:pic>
      <p:sp>
        <p:nvSpPr>
          <p:cNvPr id="41987" name="Содержимое 1"/>
          <p:cNvSpPr>
            <a:spLocks noGrp="1"/>
          </p:cNvSpPr>
          <p:nvPr>
            <p:ph idx="1"/>
          </p:nvPr>
        </p:nvSpPr>
        <p:spPr>
          <a:xfrm>
            <a:off x="179388" y="188913"/>
            <a:ext cx="8785225" cy="1584325"/>
          </a:xfrm>
        </p:spPr>
        <p:txBody>
          <a:bodyPr/>
          <a:lstStyle/>
          <a:p>
            <a:r>
              <a:rPr lang="ru-RU" sz="1600" smtClean="0"/>
              <a:t>Издавна на Руси мяса употребляли мало: слишком уж часто были религиозные посты, запрещающие употребление животной пищи. В русской кухне мясо как таковое стало занимать значимую роль лишь в XVII веке. В это же время путем заимствования в русской кухне появляются блюда из измельчённого мяса — различные разновидности котлет, биточков, колбас. К русской кухне этой эпохи относятся — пожарские котлеты, бефстроганов, телятина «Орлов».</a:t>
            </a:r>
          </a:p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54274" name="Picture 2" descr="D:\школа\2011_01_28 география русские\быт БЛЮДА\КОЛБАСКИ ОХОТНИЧЬ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2802342" cy="2924944"/>
          </a:xfrm>
          <a:prstGeom prst="flowChartSummingJunction">
            <a:avLst/>
          </a:prstGeom>
          <a:noFill/>
        </p:spPr>
      </p:pic>
      <p:pic>
        <p:nvPicPr>
          <p:cNvPr id="54277" name="Picture 5" descr="D:\школа\2011_01_28 география русские\быт БЛЮДА\МЯСО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3627" y="1628800"/>
            <a:ext cx="3360373" cy="2520280"/>
          </a:xfrm>
          <a:prstGeom prst="ellipse">
            <a:avLst/>
          </a:prstGeom>
          <a:noFill/>
        </p:spPr>
      </p:pic>
      <p:pic>
        <p:nvPicPr>
          <p:cNvPr id="54279" name="Picture 7" descr="D:\школа\2011_01_28 география русские\быт БЛЮДА\ГОЛУБЦЫ ЛЕНИВЫ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7385" y="4077072"/>
            <a:ext cx="2986615" cy="2780928"/>
          </a:xfrm>
          <a:prstGeom prst="ellipse">
            <a:avLst/>
          </a:prstGeom>
          <a:noFill/>
        </p:spPr>
      </p:pic>
      <p:pic>
        <p:nvPicPr>
          <p:cNvPr id="54280" name="Picture 8" descr="D:\школа\2011_01_28 география русские\быт БЛЮДА\МЯСНЫЕ ФРИКАДЕЛЬ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00808"/>
            <a:ext cx="3511699" cy="2300163"/>
          </a:xfrm>
          <a:prstGeom prst="ellipse">
            <a:avLst/>
          </a:prstGeom>
          <a:noFill/>
        </p:spPr>
      </p:pic>
      <p:sp>
        <p:nvSpPr>
          <p:cNvPr id="41992" name="Прямоугольник 10"/>
          <p:cNvSpPr>
            <a:spLocks noChangeArrowheads="1"/>
          </p:cNvSpPr>
          <p:nvPr/>
        </p:nvSpPr>
        <p:spPr bwMode="auto">
          <a:xfrm>
            <a:off x="3132138" y="1773238"/>
            <a:ext cx="31686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Отличительная особенность блюд русской крестьянской кухни — практически не встречается такой приём как жарка. Как правило, пища готовилась в печи, поэтому очень широко используются варка, тушение, томление, запекание.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D:\школа\2011_01_28 география русские\быт БЛЮДА\РЫБНЫЙ РУЛ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5574">
            <a:off x="-217488" y="3321050"/>
            <a:ext cx="3494088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 descr="D:\школа\2011_01_28 география русские\быт БЛЮДА\РЫБА ЖАРЕНАЯ С ГРЕЧЕ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330032">
            <a:off x="2522538" y="1160463"/>
            <a:ext cx="3084512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D:\школа\2011_01_28 география русские\быт БЛЮДА\РЫБА ЗАЛИВНА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68413"/>
            <a:ext cx="31972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D:\школа\2011_01_28 география русские\быт БЛЮДА\РЫБА СОЛЁНА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16050">
            <a:off x="2735202" y="4457931"/>
            <a:ext cx="3538220" cy="2290998"/>
          </a:xfrm>
          <a:prstGeom prst="ellipse">
            <a:avLst/>
          </a:prstGeom>
          <a:noFill/>
        </p:spPr>
      </p:pic>
      <p:pic>
        <p:nvPicPr>
          <p:cNvPr id="53254" name="Picture 6" descr="D:\школа\2011_01_28 география русские\быт БЛЮДА\рыба филе лосос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401107"/>
            <a:ext cx="3275857" cy="2456893"/>
          </a:xfrm>
          <a:prstGeom prst="ellipse">
            <a:avLst/>
          </a:prstGeom>
          <a:noFill/>
        </p:spPr>
      </p:pic>
      <p:pic>
        <p:nvPicPr>
          <p:cNvPr id="53255" name="Picture 7" descr="D:\школа\2011_01_28 география русские\быт БЛЮДА\РЫБА ЩУКА ФАРШИРОВАННА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17347" y="1412776"/>
            <a:ext cx="4226653" cy="3169990"/>
          </a:xfrm>
          <a:prstGeom prst="ellipse">
            <a:avLst/>
          </a:prstGeom>
          <a:noFill/>
        </p:spPr>
      </p:pic>
      <p:sp>
        <p:nvSpPr>
          <p:cNvPr id="40968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484313"/>
          </a:xfrm>
        </p:spPr>
        <p:txBody>
          <a:bodyPr>
            <a:normAutofit lnSpcReduction="10000"/>
          </a:bodyPr>
          <a:lstStyle/>
          <a:p>
            <a:pPr algn="ctr">
              <a:buFont typeface="Wingdings 2" pitchFamily="18" charset="2"/>
              <a:buNone/>
            </a:pPr>
            <a:r>
              <a:rPr lang="ru-RU" sz="2000" smtClean="0"/>
              <a:t>    </a:t>
            </a:r>
            <a:r>
              <a:rPr lang="ru-RU" sz="1800" smtClean="0"/>
              <a:t>Рыбу готовили на пару, варили, жарили, тушили, запекали, фаршировали её различными начинками (например, из каши или грибов). Делали из неё тельное и заливное, ели её солёной, вяленой, сушёной, квашеной. Икру употребляли не только просоленную, но и варенную в уксусе и маковом молоке.</a:t>
            </a:r>
          </a:p>
          <a:p>
            <a:pPr algn="ctr">
              <a:buFont typeface="Wingdings 2" pitchFamily="18" charset="2"/>
              <a:buNone/>
            </a:pPr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5" name="Picture 9" descr="D:\школа\2011_01_28 география русские\быт БЛЮДА\к пончи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3573016"/>
            <a:ext cx="4953000" cy="3714750"/>
          </a:xfrm>
          <a:prstGeom prst="decagon">
            <a:avLst/>
          </a:prstGeom>
          <a:noFill/>
        </p:spPr>
      </p:pic>
      <p:pic>
        <p:nvPicPr>
          <p:cNvPr id="45059" name="Picture 6" descr="D:\школа\2011_01_28 география русские\быт БЛЮДА\калачи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2205038"/>
            <a:ext cx="45370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D:\школа\2011_01_28 география русские\быт БЛЮДА\СЛАДКИЕ БЛЮДА ПРЯНИ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933056"/>
            <a:ext cx="4322479" cy="3068960"/>
          </a:xfrm>
          <a:prstGeom prst="ellipse">
            <a:avLst/>
          </a:prstGeom>
          <a:noFill/>
        </p:spPr>
      </p:pic>
      <p:pic>
        <p:nvPicPr>
          <p:cNvPr id="55303" name="Picture 7" descr="D:\школа\2011_01_28 география русские\быт БЛЮДА\варенье в вазе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4864"/>
            <a:ext cx="2976331" cy="2232248"/>
          </a:xfrm>
          <a:prstGeom prst="ellipse">
            <a:avLst/>
          </a:prstGeom>
          <a:noFill/>
        </p:spPr>
      </p:pic>
      <p:sp>
        <p:nvSpPr>
          <p:cNvPr id="45062" name="Содержимое 1"/>
          <p:cNvSpPr>
            <a:spLocks noGrp="1"/>
          </p:cNvSpPr>
          <p:nvPr>
            <p:ph idx="1"/>
          </p:nvPr>
        </p:nvSpPr>
        <p:spPr>
          <a:xfrm>
            <a:off x="0" y="188913"/>
            <a:ext cx="8964613" cy="2952750"/>
          </a:xfrm>
        </p:spPr>
        <p:txBody>
          <a:bodyPr/>
          <a:lstStyle/>
          <a:p>
            <a:r>
              <a:rPr lang="ru-RU" sz="2400" dirty="0" smtClean="0"/>
              <a:t>Из </a:t>
            </a:r>
            <a:r>
              <a:rPr lang="ru-RU" sz="2400" b="1" dirty="0" smtClean="0"/>
              <a:t>десертов</a:t>
            </a:r>
            <a:r>
              <a:rPr lang="ru-RU" sz="2400" dirty="0" smtClean="0"/>
              <a:t> известны сладкие мучные изделия</a:t>
            </a:r>
            <a:r>
              <a:rPr lang="ru-RU" sz="2400" b="1" dirty="0" smtClean="0"/>
              <a:t>: калачи, пряники</a:t>
            </a:r>
            <a:r>
              <a:rPr lang="ru-RU" sz="2400" dirty="0" smtClean="0"/>
              <a:t>, также </a:t>
            </a:r>
            <a:r>
              <a:rPr lang="ru-RU" sz="2400" b="1" dirty="0" smtClean="0"/>
              <a:t>варень</a:t>
            </a:r>
            <a:r>
              <a:rPr lang="ru-RU" sz="2400" dirty="0" smtClean="0"/>
              <a:t>я и мёд. Традиционным десертом русской кухни являются </a:t>
            </a:r>
            <a:r>
              <a:rPr lang="ru-RU" sz="2400" b="1" dirty="0" smtClean="0"/>
              <a:t>печёные яблоки.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r">
              <a:lnSpc>
                <a:spcPts val="1500"/>
              </a:lnSpc>
              <a:buFont typeface="Wingdings 2" pitchFamily="18" charset="2"/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          Напитки: </a:t>
            </a:r>
            <a:r>
              <a:rPr lang="ru-RU" sz="2000" dirty="0" smtClean="0">
                <a:solidFill>
                  <a:srgbClr val="C00000"/>
                </a:solidFill>
              </a:rPr>
              <a:t>сбитень, квасы,      </a:t>
            </a:r>
          </a:p>
          <a:p>
            <a:pPr algn="r">
              <a:lnSpc>
                <a:spcPts val="1500"/>
              </a:lnSpc>
              <a:buFont typeface="Wingdings 2" pitchFamily="18" charset="2"/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меда, морсы.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55306" name="Picture 10" descr="D:\школа\2011_01_28 география русские\быт БЛЮДА\ЯБЛОКИ ЗАПЕЧЁНЫ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747643">
            <a:off x="5883385" y="3610529"/>
            <a:ext cx="3716475" cy="2808312"/>
          </a:xfrm>
          <a:prstGeom prst="star32">
            <a:avLst>
              <a:gd name="adj" fmla="val 48542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179388" y="188913"/>
            <a:ext cx="6913562" cy="2447925"/>
          </a:xfrm>
        </p:spPr>
        <p:txBody>
          <a:bodyPr/>
          <a:lstStyle/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600" b="1" dirty="0" smtClean="0"/>
              <a:t>Кухонная утварь.</a:t>
            </a:r>
            <a:r>
              <a:rPr lang="ru-RU" sz="1600" dirty="0" smtClean="0"/>
              <a:t> </a:t>
            </a:r>
            <a:r>
              <a:rPr lang="ru-RU" sz="1400" dirty="0" smtClean="0"/>
              <a:t>Большинство блюд русской кухни готовятся в печи, для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чего используются горшки и чугунки, для тушения мяса птицы используются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чугунки особой формы — утятницы  или гусятницы. Применялись в русской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печи сковороды либо со съёмной ручкой, либо без неё. Для установки в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печь и извлечения сковород использовали </a:t>
            </a:r>
            <a:r>
              <a:rPr lang="ru-RU" sz="1400" dirty="0" err="1" smtClean="0"/>
              <a:t>чапельник</a:t>
            </a:r>
            <a:r>
              <a:rPr lang="ru-RU" sz="1400" dirty="0" smtClean="0"/>
              <a:t> (или сковородник),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для горшков и чугунков — ухват, для извлечения хлеба, выпекаемого в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русской печи, использовали </a:t>
            </a:r>
            <a:r>
              <a:rPr lang="ru-RU" sz="1400" dirty="0" err="1" smtClean="0"/>
              <a:t>садник</a:t>
            </a:r>
            <a:r>
              <a:rPr lang="ru-RU" sz="1400" dirty="0" smtClean="0"/>
              <a:t>, в форме деревянной лопаты.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Традиционной посудой являются миски и деревянные ложки. </a:t>
            </a:r>
          </a:p>
          <a:p>
            <a:pPr>
              <a:lnSpc>
                <a:spcPts val="1400"/>
              </a:lnSpc>
              <a:buFont typeface="Wingdings 2" pitchFamily="18" charset="2"/>
              <a:buNone/>
            </a:pPr>
            <a:r>
              <a:rPr lang="ru-RU" sz="1400" dirty="0" smtClean="0"/>
              <a:t>Для приготовления чая традиционно используется самовар (появился в </a:t>
            </a:r>
            <a:r>
              <a:rPr lang="en-US" sz="1400" dirty="0" smtClean="0"/>
              <a:t>XVIII</a:t>
            </a:r>
            <a:r>
              <a:rPr lang="ru-RU" sz="1400" dirty="0" smtClean="0"/>
              <a:t> в.)</a:t>
            </a:r>
          </a:p>
          <a:p>
            <a:endParaRPr lang="ru-RU" dirty="0" smtClean="0"/>
          </a:p>
        </p:txBody>
      </p:sp>
      <p:pic>
        <p:nvPicPr>
          <p:cNvPr id="57346" name="Picture 2" descr="D:\школа\2011_01_28 география русские\быт БЛЮДА\чугун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707" y="188640"/>
            <a:ext cx="2446293" cy="1830345"/>
          </a:xfrm>
          <a:prstGeom prst="ellipse">
            <a:avLst/>
          </a:prstGeom>
          <a:noFill/>
        </p:spPr>
      </p:pic>
      <p:pic>
        <p:nvPicPr>
          <p:cNvPr id="5" name="Picture 2" descr="D:\школа\2011_01_28 география русские\быт БЛЮДА\08 самова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916832"/>
            <a:ext cx="2790245" cy="3456384"/>
          </a:xfrm>
          <a:prstGeom prst="ellipse">
            <a:avLst/>
          </a:prstGeom>
          <a:noFill/>
        </p:spPr>
      </p:pic>
      <p:pic>
        <p:nvPicPr>
          <p:cNvPr id="57347" name="Picture 3" descr="D:\школа\2011_01_28 география русские\быт БЛЮДА\чаепитие самовар   крестьянин. Худ. Ал-др Мороз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4770"/>
            <a:ext cx="2339752" cy="2823230"/>
          </a:xfrm>
          <a:prstGeom prst="flowChartMagneticDisk">
            <a:avLst/>
          </a:prstGeom>
          <a:noFill/>
        </p:spPr>
      </p:pic>
      <p:pic>
        <p:nvPicPr>
          <p:cNvPr id="44038" name="Picture 4" descr="D:\школа\2011_01_28 география русские\быт БЛЮДА\кухонная утварь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65400"/>
            <a:ext cx="63373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6" descr="D:\школа\2011_01_28 география русские\быт БЛЮДА\чаепитие самовар пирожное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975" y="4117975"/>
            <a:ext cx="287972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D:\школа\2011_01_28 география русские\быт БЛЮДА\мёд соты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13525" y="5168900"/>
            <a:ext cx="25304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7" descr="D:\школа\2011_01_28 география русские\быт БЛЮДА\чаепитие самовар  ламп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3800" y="4149725"/>
            <a:ext cx="229393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3" name="Picture 2" descr="D:\школа\2011_01_28 география русские\быт БЛЮДА\01 кухн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413" y="260350"/>
            <a:ext cx="9525001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52400"/>
            <a:ext cx="2880320" cy="540296"/>
          </a:xfrm>
        </p:spPr>
        <p:txBody>
          <a:bodyPr/>
          <a:lstStyle/>
          <a:p>
            <a:pPr>
              <a:defRPr/>
            </a:pPr>
            <a:r>
              <a:rPr lang="ru-RU" sz="2000" b="1" smtClean="0"/>
              <a:t>Сувенир «Кухня»</a:t>
            </a:r>
            <a:endParaRPr 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effectLst/>
              </a:rPr>
              <a:t>Президент Российской Федерации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effectLst/>
              </a:rPr>
              <a:t>       </a:t>
            </a:r>
            <a:r>
              <a:rPr lang="ru-RU" sz="3600" dirty="0" smtClean="0">
                <a:solidFill>
                  <a:srgbClr val="002060"/>
                </a:solidFill>
                <a:effectLst/>
              </a:rPr>
              <a:t>Дмитрий Анатольевич Медведев</a:t>
            </a:r>
          </a:p>
        </p:txBody>
      </p:sp>
      <p:pic>
        <p:nvPicPr>
          <p:cNvPr id="19460" name="Picture 5" descr="Медведе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714500"/>
            <a:ext cx="457200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:\школа\2011_01_28 география русские\быт\ткацкий станок с ткачихой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875" y="0"/>
            <a:ext cx="46085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80928"/>
            <a:ext cx="3312368" cy="64807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Русский быт</a:t>
            </a:r>
            <a:endParaRPr lang="ru-RU"/>
          </a:p>
        </p:txBody>
      </p:sp>
      <p:pic>
        <p:nvPicPr>
          <p:cNvPr id="59394" name="Picture 2" descr="D:\школа\2011_01_28 география русские\быт\прях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0"/>
            <a:ext cx="4190985" cy="3140967"/>
          </a:xfrm>
          <a:prstGeom prst="roundRect">
            <a:avLst>
              <a:gd name="adj" fmla="val 50000"/>
            </a:avLst>
          </a:prstGeom>
          <a:noFill/>
        </p:spPr>
      </p:pic>
      <p:pic>
        <p:nvPicPr>
          <p:cNvPr id="48133" name="Picture 5" descr="D:\школа\2011_01_28 география русские\быт\швейная машин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36963"/>
            <a:ext cx="385127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 descr="D:\школа\2011_01_28 география русские\быт\пряха колесо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8400" y="0"/>
            <a:ext cx="2589213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6" descr="D:\школа\2011_01_28 география русские\быт\утг валёк като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4437063"/>
            <a:ext cx="3538537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D:\школа\2011_01_28 география русские\быт\костюм 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5" y="3239203"/>
            <a:ext cx="2555776" cy="3618798"/>
          </a:xfrm>
          <a:prstGeom prst="roundRect">
            <a:avLst>
              <a:gd name="adj" fmla="val 30121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492896"/>
            <a:ext cx="1979712" cy="576064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000" b="1" dirty="0" smtClean="0">
                <a:latin typeface="Georgia" pitchFamily="18" charset="0"/>
              </a:rPr>
              <a:t>РУКОДЕЛИЕ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0423" name="Picture 7" descr="D:\школа\2011_01_28 география русские\быт\рушник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0"/>
            <a:ext cx="2213964" cy="2952328"/>
          </a:xfrm>
          <a:prstGeom prst="roundRect">
            <a:avLst>
              <a:gd name="adj" fmla="val 47995"/>
            </a:avLst>
          </a:prstGeom>
          <a:noFill/>
        </p:spPr>
      </p:pic>
      <p:pic>
        <p:nvPicPr>
          <p:cNvPr id="60433" name="Picture 17" descr="D:\школа\2011_01_28 география русские\быт\подзор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174432"/>
            <a:ext cx="2244757" cy="1683568"/>
          </a:xfrm>
          <a:prstGeom prst="ellipse">
            <a:avLst/>
          </a:prstGeom>
          <a:noFill/>
        </p:spPr>
      </p:pic>
      <p:pic>
        <p:nvPicPr>
          <p:cNvPr id="49157" name="Picture 7" descr="D:\школа\2011_01_28 география русские\рукоделие и сувениры\вышивание вязание плетение\2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7486650" y="0"/>
            <a:ext cx="1657350" cy="1557338"/>
          </a:xfrm>
          <a:noFill/>
        </p:spPr>
      </p:pic>
      <p:pic>
        <p:nvPicPr>
          <p:cNvPr id="49158" name="Picture 8" descr="D:\школа\2011_01_28 география русские\рукоделие и сувениры\вышивание вязание плетение\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8488" y="2997200"/>
            <a:ext cx="2195512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D:\школа\2011_01_28 география русские\рукоделие и сувениры\вышивание вязание плетение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4546" y="1556792"/>
            <a:ext cx="1959454" cy="1419665"/>
          </a:xfrm>
          <a:prstGeom prst="flowChartPunchedTape">
            <a:avLst/>
          </a:prstGeom>
          <a:noFill/>
        </p:spPr>
      </p:pic>
      <p:pic>
        <p:nvPicPr>
          <p:cNvPr id="49160" name="Picture 5" descr="D:\школа\2011_01_28 география русские\быт\вышивк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24812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 descr="D:\школа\2011_01_28 география русские\быт\вышивание пяльц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4337720"/>
            <a:ext cx="1981220" cy="2520280"/>
          </a:xfrm>
          <a:prstGeom prst="ellipse">
            <a:avLst/>
          </a:prstGeom>
          <a:noFill/>
        </p:spPr>
      </p:pic>
      <p:pic>
        <p:nvPicPr>
          <p:cNvPr id="60429" name="Picture 13" descr="D:\школа\2011_01_28 география русские\быт\подзор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80528" y="2996952"/>
            <a:ext cx="4224469" cy="3168352"/>
          </a:xfrm>
          <a:prstGeom prst="ellipse">
            <a:avLst/>
          </a:prstGeom>
          <a:noFill/>
        </p:spPr>
      </p:pic>
      <p:pic>
        <p:nvPicPr>
          <p:cNvPr id="60431" name="Picture 15" descr="D:\школа\2011_01_28 география русские\быт\половичок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1752294">
            <a:off x="-240423" y="5674188"/>
            <a:ext cx="1869934" cy="1402450"/>
          </a:xfrm>
          <a:prstGeom prst="ellipse">
            <a:avLst/>
          </a:prstGeom>
          <a:noFill/>
        </p:spPr>
      </p:pic>
      <p:pic>
        <p:nvPicPr>
          <p:cNvPr id="60432" name="Picture 16" descr="D:\школа\2011_01_28 география русские\быт\Пэчворк_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6750327" y="4464327"/>
            <a:ext cx="2735626" cy="2051720"/>
          </a:xfrm>
          <a:prstGeom prst="star32">
            <a:avLst>
              <a:gd name="adj" fmla="val 41735"/>
            </a:avLst>
          </a:prstGeom>
          <a:noFill/>
        </p:spPr>
      </p:pic>
      <p:pic>
        <p:nvPicPr>
          <p:cNvPr id="60434" name="Picture 18" descr="D:\школа\2011_01_28 география русские\быт\Пэчворк-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0"/>
            <a:ext cx="2883660" cy="2162745"/>
          </a:xfrm>
          <a:prstGeom prst="parallelogram">
            <a:avLst>
              <a:gd name="adj" fmla="val 31201"/>
            </a:avLst>
          </a:prstGeom>
          <a:noFill/>
        </p:spPr>
      </p:pic>
      <p:pic>
        <p:nvPicPr>
          <p:cNvPr id="60427" name="Picture 11" descr="D:\школа\2011_01_28 география русские\быт\вязание крючком 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33724">
            <a:off x="4899633" y="2200681"/>
            <a:ext cx="2038744" cy="1235169"/>
          </a:xfrm>
          <a:prstGeom prst="ellipse">
            <a:avLst/>
          </a:prstGeom>
          <a:noFill/>
        </p:spPr>
      </p:pic>
      <p:pic>
        <p:nvPicPr>
          <p:cNvPr id="60426" name="Picture 10" descr="D:\школа\2011_01_28 география русские\быт\вязание крючком.jpe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1320851">
            <a:off x="1723175" y="2709707"/>
            <a:ext cx="2034618" cy="1525964"/>
          </a:xfrm>
          <a:prstGeom prst="flowChartConnector">
            <a:avLst/>
          </a:prstGeom>
          <a:noFill/>
        </p:spPr>
      </p:pic>
      <p:sp>
        <p:nvSpPr>
          <p:cNvPr id="49168" name="Прямоугольник 23"/>
          <p:cNvSpPr>
            <a:spLocks noChangeArrowheads="1"/>
          </p:cNvSpPr>
          <p:nvPr/>
        </p:nvSpPr>
        <p:spPr bwMode="auto">
          <a:xfrm>
            <a:off x="8101013" y="0"/>
            <a:ext cx="1042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Вязание спицами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652963"/>
            <a:ext cx="34925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Подзор – старинный элемент декора кроватей. </a:t>
            </a:r>
          </a:p>
        </p:txBody>
      </p:sp>
      <p:sp>
        <p:nvSpPr>
          <p:cNvPr id="49170" name="Прямоугольник 27"/>
          <p:cNvSpPr>
            <a:spLocks noChangeArrowheads="1"/>
          </p:cNvSpPr>
          <p:nvPr/>
        </p:nvSpPr>
        <p:spPr bwMode="auto">
          <a:xfrm>
            <a:off x="1547813" y="6237288"/>
            <a:ext cx="136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Домотканый половичок </a:t>
            </a:r>
          </a:p>
        </p:txBody>
      </p:sp>
      <p:sp>
        <p:nvSpPr>
          <p:cNvPr id="49171" name="Прямоугольник 29"/>
          <p:cNvSpPr>
            <a:spLocks noChangeArrowheads="1"/>
          </p:cNvSpPr>
          <p:nvPr/>
        </p:nvSpPr>
        <p:spPr bwMode="auto">
          <a:xfrm>
            <a:off x="3563938" y="188913"/>
            <a:ext cx="1152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</a:rPr>
              <a:t>Рушник</a:t>
            </a:r>
          </a:p>
        </p:txBody>
      </p:sp>
      <p:pic>
        <p:nvPicPr>
          <p:cNvPr id="60435" name="Picture 19" descr="D:\школа\2011_01_28 география русские\быт\вышивание бисером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953044">
            <a:off x="3779912" y="3140968"/>
            <a:ext cx="1805961" cy="2376264"/>
          </a:xfrm>
          <a:prstGeom prst="ellipse">
            <a:avLst/>
          </a:prstGeom>
          <a:noFill/>
        </p:spPr>
      </p:pic>
      <p:sp>
        <p:nvSpPr>
          <p:cNvPr id="49173" name="Прямоугольник 24"/>
          <p:cNvSpPr>
            <a:spLocks noChangeArrowheads="1"/>
          </p:cNvSpPr>
          <p:nvPr/>
        </p:nvSpPr>
        <p:spPr bwMode="auto">
          <a:xfrm rot="-1062045">
            <a:off x="3708400" y="2751138"/>
            <a:ext cx="1179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Вязание крючком </a:t>
            </a:r>
          </a:p>
        </p:txBody>
      </p:sp>
      <p:sp>
        <p:nvSpPr>
          <p:cNvPr id="49174" name="Прямоугольник 30"/>
          <p:cNvSpPr>
            <a:spLocks noChangeArrowheads="1"/>
          </p:cNvSpPr>
          <p:nvPr/>
        </p:nvSpPr>
        <p:spPr bwMode="auto">
          <a:xfrm>
            <a:off x="5651500" y="3933825"/>
            <a:ext cx="1296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dirty="0"/>
              <a:t>Лоскутное шитьё  </a:t>
            </a:r>
          </a:p>
        </p:txBody>
      </p:sp>
      <p:sp>
        <p:nvSpPr>
          <p:cNvPr id="49175" name="Прямоугольник 25"/>
          <p:cNvSpPr>
            <a:spLocks noChangeArrowheads="1"/>
          </p:cNvSpPr>
          <p:nvPr/>
        </p:nvSpPr>
        <p:spPr bwMode="auto">
          <a:xfrm rot="-2493524">
            <a:off x="3746500" y="4784725"/>
            <a:ext cx="2249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B0F0"/>
                </a:solidFill>
              </a:rPr>
              <a:t>Вышивание бисером</a:t>
            </a:r>
          </a:p>
        </p:txBody>
      </p:sp>
      <p:sp>
        <p:nvSpPr>
          <p:cNvPr id="49176" name="Прямоугольник 32"/>
          <p:cNvSpPr>
            <a:spLocks noChangeArrowheads="1"/>
          </p:cNvSpPr>
          <p:nvPr/>
        </p:nvSpPr>
        <p:spPr bwMode="auto">
          <a:xfrm flipH="1">
            <a:off x="5580063" y="3429000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Вышивание нитками </a:t>
            </a:r>
          </a:p>
        </p:txBody>
      </p:sp>
      <p:pic>
        <p:nvPicPr>
          <p:cNvPr id="25" name="Марк Бернес - С чего начинается Родина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-main-pic" descr="Картинка 4 из 3526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0" y="0"/>
            <a:ext cx="4643438" cy="314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1" name="i-main-pic" descr="Картинка 15 из 1999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4643438" y="0"/>
            <a:ext cx="4500562" cy="306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2" name="i-main-pic" descr="Картинка 11 из 2682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4140200" y="3357563"/>
            <a:ext cx="5003800" cy="35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3" name="i-main-pic" descr="Картинка 7 из 3284">
            <a:hlinkClick r:id="rId12"/>
          </p:cNvPr>
          <p:cNvPicPr>
            <a:picLocks noChangeAspect="1" noChangeArrowheads="1"/>
          </p:cNvPicPr>
          <p:nvPr/>
        </p:nvPicPr>
        <p:blipFill>
          <a:blip r:embed="rId13" r:link="rId14" cstate="print"/>
          <a:srcRect/>
          <a:stretch>
            <a:fillRect/>
          </a:stretch>
        </p:blipFill>
        <p:spPr bwMode="auto">
          <a:xfrm>
            <a:off x="0" y="3379788"/>
            <a:ext cx="4356100" cy="347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C:\Documents and Settings\learning\Рабочий стол\Одежда\0_69a4_2f103836_X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C:\Documents and Settings\learning\Рабочий стол\Одежда\304_33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211513"/>
            <a:ext cx="2428875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C:\Documents and Settings\learning\Рабочий стол\Одежда\304_3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214313"/>
            <a:ext cx="27146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 descr="C:\Documents and Settings\learning\Рабочий стол\Одежда\ce470e8b2221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8513" y="3714750"/>
            <a:ext cx="432117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9" descr="C:\Documents and Settings\learning\Рабочий стол\Одежда\publication_2546_5425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63" y="3143250"/>
            <a:ext cx="254317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7" descr="C:\Documents and Settings\learning\Рабочий стол\Одежда\imgB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5" y="571500"/>
            <a:ext cx="174625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04813"/>
            <a:ext cx="5515002" cy="8810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u="sng" spc="600" dirty="0" smtClean="0">
                <a:solidFill>
                  <a:srgbClr val="C00000"/>
                </a:solidFill>
              </a:rPr>
              <a:t>Дружба народов</a:t>
            </a:r>
            <a:endParaRPr lang="ru-RU" u="sng" spc="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2052638"/>
          </a:xfrm>
        </p:spPr>
        <p:txBody>
          <a:bodyPr>
            <a:normAutofit lnSpcReduction="10000"/>
          </a:bodyPr>
          <a:lstStyle/>
          <a:p>
            <a:pPr eaLnBrk="1" hangingPunct="1">
              <a:buClrTx/>
              <a:buSzPct val="180000"/>
              <a:buFont typeface="Wingdings 2" pitchFamily="18" charset="2"/>
              <a:buChar char="&lt;"/>
              <a:defRPr/>
            </a:pPr>
            <a:r>
              <a:rPr lang="ru-RU" dirty="0" smtClean="0"/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Если дружбой дорожить,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       Можно спорить и дружить,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       И не вспыхнет ссора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       Из любого спора.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sz="2800" dirty="0" smtClean="0"/>
          </a:p>
          <a:p>
            <a:pPr eaLnBrk="1" hangingPunct="1">
              <a:buFont typeface="Wingdings 2" pitchFamily="18" charset="2"/>
              <a:buNone/>
              <a:defRPr/>
            </a:pPr>
            <a:endParaRPr lang="ru-RU" dirty="0" smtClean="0"/>
          </a:p>
        </p:txBody>
      </p:sp>
      <p:pic>
        <p:nvPicPr>
          <p:cNvPr id="6" name="Рисунок 5" descr="wor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357188"/>
            <a:ext cx="2022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195_add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2571750"/>
            <a:ext cx="26431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amshen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4643438"/>
            <a:ext cx="2643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002746_59417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63" y="3714750"/>
            <a:ext cx="24288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002749_16232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13" y="5000625"/>
            <a:ext cx="221456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7ch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0" y="5643563"/>
            <a:ext cx="15176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wor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357166"/>
            <a:ext cx="2022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00"/>
                            </p:stCondLst>
                            <p:childTnLst>
                              <p:par>
                                <p:cTn id="4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00"/>
                            </p:stCondLst>
                            <p:childTnLst>
                              <p:par>
                                <p:cTn id="4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Тест</a:t>
            </a:r>
            <a:endParaRPr lang="ru-RU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28737"/>
            <a:ext cx="8229600" cy="5286412"/>
          </a:xfrm>
          <a:noFill/>
        </p:spPr>
        <p:txBody>
          <a:bodyPr>
            <a:normAutofit fontScale="92500" lnSpcReduction="10000"/>
          </a:bodyPr>
          <a:lstStyle/>
          <a:p>
            <a:pPr marL="609600" indent="-609600">
              <a:buFont typeface="Wingdings" pitchFamily="2" charset="2"/>
              <a:buNone/>
            </a:pPr>
            <a:r>
              <a:rPr lang="ru-RU" sz="2800" dirty="0">
                <a:solidFill>
                  <a:srgbClr val="C00000"/>
                </a:solidFill>
              </a:rPr>
              <a:t>1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. Духовный мир – это… 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sz="2800" dirty="0" smtClean="0">
                <a:effectLst/>
              </a:rPr>
              <a:t>   </a:t>
            </a:r>
            <a:r>
              <a:rPr lang="ru-RU" sz="2800" dirty="0" smtClean="0">
                <a:solidFill>
                  <a:srgbClr val="0000FF"/>
                </a:solidFill>
                <a:effectLst/>
              </a:rPr>
              <a:t>знания</a:t>
            </a:r>
            <a:r>
              <a:rPr lang="ru-RU" sz="2800" dirty="0" smtClean="0">
                <a:solidFill>
                  <a:schemeClr val="hlink"/>
                </a:solidFill>
                <a:effectLst/>
              </a:rPr>
              <a:t>, информация, отношения между людьми.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sz="2800" dirty="0">
                <a:solidFill>
                  <a:srgbClr val="C00000"/>
                </a:solidFill>
              </a:rPr>
              <a:t>2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.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Традиции – это…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  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sz="2800" dirty="0" smtClean="0">
                <a:effectLst/>
              </a:rPr>
              <a:t>  </a:t>
            </a:r>
            <a:r>
              <a:rPr lang="ru-RU" sz="2800" dirty="0" smtClean="0">
                <a:solidFill>
                  <a:srgbClr val="0000FF"/>
                </a:solidFill>
                <a:effectLst/>
              </a:rPr>
              <a:t>идеи, обряды, правила поведения, передаваемые народом из одного поколения </a:t>
            </a:r>
            <a:r>
              <a:rPr lang="ru-RU" sz="2800" dirty="0" err="1" smtClean="0">
                <a:solidFill>
                  <a:srgbClr val="0000FF"/>
                </a:solidFill>
                <a:effectLst/>
              </a:rPr>
              <a:t>вдругое</a:t>
            </a:r>
            <a:r>
              <a:rPr lang="ru-RU" sz="2800" dirty="0" smtClean="0">
                <a:solidFill>
                  <a:srgbClr val="0000FF"/>
                </a:solidFill>
                <a:effectLst/>
              </a:rPr>
              <a:t>.</a:t>
            </a:r>
          </a:p>
          <a:p>
            <a:pPr marL="609600" indent="-609600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3. Как сделать, чтобы внутренний мир человека был светлым?</a:t>
            </a:r>
            <a:r>
              <a:rPr lang="ru-RU" sz="2800" dirty="0" smtClean="0">
                <a:effectLst/>
              </a:rPr>
              <a:t> </a:t>
            </a:r>
          </a:p>
          <a:p>
            <a:pPr marL="609600" indent="-609600">
              <a:buNone/>
            </a:pPr>
            <a:r>
              <a:rPr lang="ru-RU" sz="2800" dirty="0" smtClean="0">
                <a:solidFill>
                  <a:srgbClr val="0000FF"/>
                </a:solidFill>
                <a:effectLst/>
              </a:rPr>
              <a:t>Чтобы сделать свой внутренний мир светлым и радостным, нужно помогать людям, заботиться о младших, уважать старших, бережно относиться к природе и любить родную страну.</a:t>
            </a:r>
          </a:p>
          <a:p>
            <a:pPr marL="609600" indent="-609600">
              <a:buFont typeface="Wingdings" pitchFamily="2" charset="2"/>
              <a:buNone/>
            </a:pPr>
            <a:endParaRPr lang="ru-RU" sz="2800" dirty="0" smtClean="0">
              <a:solidFill>
                <a:srgbClr val="C00000"/>
              </a:solidFill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ru-RU" sz="2800" dirty="0">
                <a:solidFill>
                  <a:schemeClr val="hlink"/>
                </a:solidFill>
                <a:effectLst/>
              </a:rPr>
              <a:t> </a:t>
            </a:r>
            <a:r>
              <a:rPr lang="ru-RU" sz="2800" dirty="0" smtClean="0">
                <a:solidFill>
                  <a:schemeClr val="hlink"/>
                </a:solidFill>
                <a:effectLst/>
              </a:rPr>
              <a:t>   </a:t>
            </a:r>
          </a:p>
          <a:p>
            <a:pPr marL="609600" indent="-609600">
              <a:buFont typeface="Wingdings" pitchFamily="2" charset="2"/>
              <a:buNone/>
            </a:pPr>
            <a:endParaRPr lang="ru-RU" sz="2800" dirty="0" smtClean="0">
              <a:solidFill>
                <a:schemeClr val="hlink"/>
              </a:solidFill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  <p:bldP spid="99331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4500594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акции «Добрые дела»</a:t>
            </a:r>
            <a:endParaRPr lang="ru-RU" dirty="0"/>
          </a:p>
        </p:txBody>
      </p:sp>
      <p:pic>
        <p:nvPicPr>
          <p:cNvPr id="4" name="Содержимое 3" descr="C:\Documents and Settings\Юля\Рабочий стол\акция добрые дела\P420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2357454" cy="32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Юля\Рабочий стол\акция добрые дела\P420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00042"/>
            <a:ext cx="2879479" cy="376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Юля\Рабочий стол\акция добрые дела\P420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85860"/>
            <a:ext cx="22145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Юля\Рабочий стол\акция добрые дела\P4200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71942"/>
            <a:ext cx="478634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Юля\Рабочий стол\акция добрые дела\P42000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500570"/>
            <a:ext cx="32861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WordArt 4"/>
          <p:cNvSpPr>
            <a:spLocks noChangeArrowheads="1" noChangeShapeType="1" noTextEdit="1"/>
          </p:cNvSpPr>
          <p:nvPr/>
        </p:nvSpPr>
        <p:spPr bwMode="auto">
          <a:xfrm>
            <a:off x="827088" y="476250"/>
            <a:ext cx="74898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 cap="sq">
                <a:noFill/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9900"/>
                  </a:gs>
                  <a:gs pos="100000">
                    <a:srgbClr val="FF0000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249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24932" name="Picture 6" descr="16988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2643188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24934" name="Picture 8" descr="i?id=20621596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1357313"/>
            <a:ext cx="284638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24936" name="Picture 10" descr="Картинка 3 из 4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5" y="1214438"/>
            <a:ext cx="250031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7" name="TextBox 12"/>
          <p:cNvSpPr txBox="1">
            <a:spLocks noChangeArrowheads="1"/>
          </p:cNvSpPr>
          <p:nvPr/>
        </p:nvSpPr>
        <p:spPr bwMode="auto">
          <a:xfrm>
            <a:off x="357188" y="5429250"/>
            <a:ext cx="2428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Суворов Александр Васильевич</a:t>
            </a:r>
          </a:p>
        </p:txBody>
      </p:sp>
      <p:sp>
        <p:nvSpPr>
          <p:cNvPr id="124938" name="TextBox 13"/>
          <p:cNvSpPr txBox="1">
            <a:spLocks noChangeArrowheads="1"/>
          </p:cNvSpPr>
          <p:nvPr/>
        </p:nvSpPr>
        <p:spPr bwMode="auto">
          <a:xfrm>
            <a:off x="3357563" y="5214938"/>
            <a:ext cx="2500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Жуков Георгий Константинович</a:t>
            </a:r>
          </a:p>
        </p:txBody>
      </p:sp>
      <p:sp>
        <p:nvSpPr>
          <p:cNvPr id="124939" name="TextBox 14"/>
          <p:cNvSpPr txBox="1">
            <a:spLocks noChangeArrowheads="1"/>
          </p:cNvSpPr>
          <p:nvPr/>
        </p:nvSpPr>
        <p:spPr bwMode="auto">
          <a:xfrm>
            <a:off x="6143625" y="5072063"/>
            <a:ext cx="27860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Кутузов Михаил Илларионович</a:t>
            </a:r>
          </a:p>
        </p:txBody>
      </p:sp>
      <p:sp>
        <p:nvSpPr>
          <p:cNvPr id="124940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274638"/>
            <a:ext cx="6753225" cy="561975"/>
          </a:xfrm>
        </p:spPr>
        <p:txBody>
          <a:bodyPr>
            <a:normAutofit fontScale="90000"/>
          </a:bodyPr>
          <a:lstStyle/>
          <a:p>
            <a:r>
              <a:rPr lang="ru-RU" sz="4000" b="1"/>
              <a:t>Патриоты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b="1"/>
              <a:t>Патриоты России</a:t>
            </a:r>
          </a:p>
        </p:txBody>
      </p:sp>
      <p:pic>
        <p:nvPicPr>
          <p:cNvPr id="125955" name="Picture 1" descr="Картинка 35 из 290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84313"/>
            <a:ext cx="284162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25957" name="Picture 2" descr="0_67ce_ff6857dc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1500188"/>
            <a:ext cx="24034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25959" name="Picture 4" descr="1260530781179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1428750"/>
            <a:ext cx="23272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143625" y="5357813"/>
            <a:ext cx="27146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Дмитрий 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Александрович Хворостовский</a:t>
            </a:r>
          </a:p>
        </p:txBody>
      </p:sp>
      <p:sp>
        <p:nvSpPr>
          <p:cNvPr id="12596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500438" y="5429250"/>
            <a:ext cx="27146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Александра 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Николаевна </a:t>
            </a:r>
            <a:r>
              <a:rPr lang="ru-RU" sz="2400" b="1" dirty="0" err="1">
                <a:latin typeface="Monotype Corsiva" pitchFamily="66" charset="0"/>
              </a:rPr>
              <a:t>Пахмутова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25963" name="Rectangle 11"/>
          <p:cNvSpPr>
            <a:spLocks noChangeArrowheads="1"/>
          </p:cNvSpPr>
          <p:nvPr/>
        </p:nvSpPr>
        <p:spPr bwMode="auto">
          <a:xfrm>
            <a:off x="684213" y="5300663"/>
            <a:ext cx="2160587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Пётр 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Ильич Чайковский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766762"/>
          </a:xfrm>
        </p:spPr>
        <p:txBody>
          <a:bodyPr anchor="ctr"/>
          <a:lstStyle/>
          <a:p>
            <a:r>
              <a:rPr lang="ru-RU" b="1"/>
              <a:t>Патриоты России</a:t>
            </a:r>
          </a:p>
        </p:txBody>
      </p:sp>
      <p:pic>
        <p:nvPicPr>
          <p:cNvPr id="128003" name="Picture 2" descr="astafev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10375" y="1285875"/>
            <a:ext cx="2333625" cy="3149600"/>
          </a:xfrm>
          <a:noFill/>
        </p:spPr>
      </p:pic>
      <p:pic>
        <p:nvPicPr>
          <p:cNvPr id="128004" name="Picture 3" descr="1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285875"/>
            <a:ext cx="242887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28006" name="Picture 4" descr="Картинка 1 из 1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1071563"/>
            <a:ext cx="24987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357563" y="5214938"/>
            <a:ext cx="3143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b="1" kern="0" dirty="0">
              <a:solidFill>
                <a:schemeClr val="tx2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571875" y="5072063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latin typeface="Monotype Corsiva" pitchFamily="66" charset="0"/>
                <a:ea typeface="+mj-ea"/>
                <a:cs typeface="+mj-cs"/>
              </a:rPr>
              <a:t>Самуил Яковлевич Маршак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500813" y="5000625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latin typeface="Monotype Corsiva" pitchFamily="66" charset="0"/>
                <a:ea typeface="+mj-ea"/>
                <a:cs typeface="+mj-cs"/>
              </a:rPr>
              <a:t>Виктор Петрович Астафьев</a:t>
            </a: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755650" y="5332413"/>
            <a:ext cx="1909497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Агния Львовна</a:t>
            </a:r>
            <a:br>
              <a:rPr lang="ru-RU" sz="2400" b="1" dirty="0">
                <a:latin typeface="Monotype Corsiva" pitchFamily="66" charset="0"/>
              </a:rPr>
            </a:br>
            <a:r>
              <a:rPr lang="ru-RU" sz="2400" b="1" dirty="0" err="1">
                <a:latin typeface="Monotype Corsiva" pitchFamily="66" charset="0"/>
              </a:rPr>
              <a:t>Барто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4312"/>
          </a:xfrm>
        </p:spPr>
        <p:txBody>
          <a:bodyPr anchor="t">
            <a:noAutofit/>
          </a:bodyPr>
          <a:lstStyle/>
          <a:p>
            <a:pPr algn="ctr">
              <a:defRPr/>
            </a:pPr>
            <a:r>
              <a:rPr lang="ru-RU" sz="32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РОССИЯ – самая  большая страна в мире.</a:t>
            </a:r>
            <a:endParaRPr lang="ru-RU" sz="3200">
              <a:cs typeface="Arial" pitchFamily="34" charset="0"/>
            </a:endParaRPr>
          </a:p>
        </p:txBody>
      </p:sp>
      <p:pic>
        <p:nvPicPr>
          <p:cNvPr id="6147" name="Picture 2" descr="D:\школа\2011_01_28 география русские\Герб Флаг Гимн Президент\Россия на Земном шар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557338"/>
            <a:ext cx="51530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Содержимое 1"/>
          <p:cNvSpPr>
            <a:spLocks noGrp="1"/>
          </p:cNvSpPr>
          <p:nvPr>
            <p:ph idx="1"/>
          </p:nvPr>
        </p:nvSpPr>
        <p:spPr>
          <a:xfrm>
            <a:off x="0" y="692150"/>
            <a:ext cx="8985250" cy="5976938"/>
          </a:xfrm>
        </p:spPr>
        <p:txBody>
          <a:bodyPr>
            <a:normAutofit/>
          </a:bodyPr>
          <a:lstStyle/>
          <a:p>
            <a:pPr algn="r">
              <a:lnSpc>
                <a:spcPts val="1800"/>
              </a:lnSpc>
              <a:buFont typeface="Wingdings 2" pitchFamily="18" charset="2"/>
              <a:buNone/>
            </a:pP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5" name="01 - Любэ - От Волги до Енисе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14875" y="6215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86380" y="1071546"/>
            <a:ext cx="3571900" cy="494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buFont typeface="Wingdings 2" pitchFamily="18" charset="2"/>
              <a:buNone/>
            </a:pPr>
            <a:r>
              <a:rPr lang="ru-RU" dirty="0" smtClean="0"/>
              <a:t>Она занимает площадь в 17 миллионов кв. км, граничит с 14 странами и пересекает 8 временных зон. Большая часть страны лежит в Азии, западная часть – в Европе. Границу формируют Уральские горы. Огромная  территория России включает в себя ледяные пустыни, лежащие за Северным полярным кругом, обширные лесные пространства, высокие горы и широкие равнины. В России холодные длинные зимы и короткое лето. Россия имеет богатые природные ресурсы: сельскохозяйственные угодья, большие запасы леса и крупные месторождения нефти, природного газа, каменного угля и различных видов минералов.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1209213057_avtoportr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2613" y="333375"/>
            <a:ext cx="1841500" cy="2374900"/>
          </a:xfrm>
          <a:prstGeom prst="rect">
            <a:avLst/>
          </a:prstGeom>
          <a:noFill/>
        </p:spPr>
      </p:pic>
      <p:pic>
        <p:nvPicPr>
          <p:cNvPr id="129027" name="Picture 3" descr="Картинка 9 из 51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214554"/>
            <a:ext cx="2236787" cy="3117850"/>
          </a:xfrm>
          <a:prstGeom prst="rect">
            <a:avLst/>
          </a:prstGeom>
          <a:noFill/>
        </p:spPr>
      </p:pic>
      <p:pic>
        <p:nvPicPr>
          <p:cNvPr id="129029" name="Picture 5" descr="Андрей Рубле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786190"/>
            <a:ext cx="1905000" cy="23431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72198" y="2928934"/>
            <a:ext cx="2857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Василий Иванович Суриков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244334"/>
            <a:ext cx="200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Андрей Рублев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428604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Патриоты России</a:t>
            </a:r>
            <a:endParaRPr lang="ru-RU" sz="4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00364" y="5429264"/>
            <a:ext cx="250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Айвазовский Иван Константинович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982662"/>
          </a:xfrm>
        </p:spPr>
        <p:txBody>
          <a:bodyPr anchor="ctr"/>
          <a:lstStyle/>
          <a:p>
            <a:r>
              <a:rPr lang="ru-RU" b="1"/>
              <a:t>Патриоты России</a:t>
            </a:r>
          </a:p>
        </p:txBody>
      </p:sp>
      <p:pic>
        <p:nvPicPr>
          <p:cNvPr id="131075" name="Picture 1" descr="Картинка 5 из 13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1214438"/>
            <a:ext cx="241141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2" descr="i?id=49560045-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214438"/>
            <a:ext cx="21717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3" descr="i?id=87058394-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25" y="1214438"/>
            <a:ext cx="2066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571875" y="4857750"/>
            <a:ext cx="22955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Алексей Архипович  Леонов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572250" y="4857750"/>
            <a:ext cx="2357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Валентина Владимировна Терешкова</a:t>
            </a:r>
          </a:p>
        </p:txBody>
      </p:sp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539750" y="4868863"/>
            <a:ext cx="2232025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Юрий </a:t>
            </a:r>
          </a:p>
          <a:p>
            <a:pPr algn="ctr"/>
            <a:r>
              <a:rPr lang="ru-RU" sz="2400" b="1" dirty="0">
                <a:latin typeface="Monotype Corsiva" pitchFamily="66" charset="0"/>
              </a:rPr>
              <a:t>Алексеевич Гагарин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16238" y="0"/>
            <a:ext cx="2828925" cy="11430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b="1"/>
              <a:t>Патриоты России</a:t>
            </a:r>
          </a:p>
        </p:txBody>
      </p:sp>
      <p:sp>
        <p:nvSpPr>
          <p:cNvPr id="132099" name="Дата 3"/>
          <p:cNvSpPr txBox="1">
            <a:spLocks noGrp="1"/>
          </p:cNvSpPr>
          <p:nvPr/>
        </p:nvSpPr>
        <p:spPr bwMode="auto">
          <a:xfrm>
            <a:off x="457200" y="6000750"/>
            <a:ext cx="213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400">
              <a:latin typeface="Arial" charset="0"/>
            </a:endParaRPr>
          </a:p>
        </p:txBody>
      </p:sp>
      <p:sp>
        <p:nvSpPr>
          <p:cNvPr id="1321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32101" name="Picture 1" descr="Картинка 2 из 4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08050"/>
            <a:ext cx="2500312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3" descr="Картинка 10 из 888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1412875"/>
            <a:ext cx="27225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32104" name="Picture 4" descr="i?id=45630332-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2413" y="3141663"/>
            <a:ext cx="1909762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132106" name="Picture 6" descr="ue_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0" y="0"/>
            <a:ext cx="3314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266700" y="4498975"/>
            <a:ext cx="2217738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Monotype Corsiva" pitchFamily="66" charset="0"/>
              </a:rPr>
              <a:t>Анатолий Евгеньевич Карпов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2987675" y="4221163"/>
            <a:ext cx="2447925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Ирина Роднина и Александр Зайцев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5992813" y="2759075"/>
            <a:ext cx="22082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Евгений Устюгов</a:t>
            </a: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6443663" y="6113463"/>
            <a:ext cx="24495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Евгений Плющенко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3" name="Picture 9" descr="пышма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1738" y="1481138"/>
            <a:ext cx="6740525" cy="4525962"/>
          </a:xfrm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85750" y="3714750"/>
            <a:ext cx="2320925" cy="2595563"/>
            <a:chOff x="4241" y="119"/>
            <a:chExt cx="1405" cy="1724"/>
          </a:xfrm>
        </p:grpSpPr>
        <p:pic>
          <p:nvPicPr>
            <p:cNvPr id="9223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32" y="119"/>
              <a:ext cx="1314" cy="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4" name="Text Box 11"/>
            <p:cNvSpPr txBox="1">
              <a:spLocks noChangeArrowheads="1"/>
            </p:cNvSpPr>
            <p:nvPr/>
          </p:nvSpPr>
          <p:spPr bwMode="auto">
            <a:xfrm>
              <a:off x="4241" y="210"/>
              <a:ext cx="1315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>
                  <a:solidFill>
                    <a:srgbClr val="000099"/>
                  </a:solidFill>
                </a:rPr>
                <a:t>Свердловская область</a:t>
              </a:r>
            </a:p>
          </p:txBody>
        </p:sp>
        <p:sp>
          <p:nvSpPr>
            <p:cNvPr id="9225" name="Oval 12"/>
            <p:cNvSpPr>
              <a:spLocks noChangeArrowheads="1"/>
            </p:cNvSpPr>
            <p:nvPr/>
          </p:nvSpPr>
          <p:spPr bwMode="auto">
            <a:xfrm>
              <a:off x="4785" y="1344"/>
              <a:ext cx="91" cy="91"/>
            </a:xfrm>
            <a:prstGeom prst="ellipse">
              <a:avLst/>
            </a:prstGeom>
            <a:gradFill rotWithShape="1">
              <a:gsLst>
                <a:gs pos="0">
                  <a:srgbClr val="FB493B"/>
                </a:gs>
                <a:gs pos="100000">
                  <a:srgbClr val="FB4B3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6" name="Text Box 13"/>
            <p:cNvSpPr txBox="1">
              <a:spLocks noChangeArrowheads="1"/>
            </p:cNvSpPr>
            <p:nvPr/>
          </p:nvSpPr>
          <p:spPr bwMode="auto">
            <a:xfrm>
              <a:off x="4830" y="1207"/>
              <a:ext cx="544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 b="1">
                  <a:solidFill>
                    <a:srgbClr val="000099"/>
                  </a:solidFill>
                </a:rPr>
                <a:t>Верхняя Пышма</a:t>
              </a:r>
            </a:p>
          </p:txBody>
        </p:sp>
      </p:grpSp>
      <p:pic>
        <p:nvPicPr>
          <p:cNvPr id="62479" name="Picture 15" descr="vpyshma_city_coa_n25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0" y="1071563"/>
            <a:ext cx="108267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0" name="WordArt 16"/>
          <p:cNvSpPr>
            <a:spLocks noChangeArrowheads="1" noChangeShapeType="1" noTextEdit="1"/>
          </p:cNvSpPr>
          <p:nvPr/>
        </p:nvSpPr>
        <p:spPr bwMode="auto">
          <a:xfrm>
            <a:off x="684213" y="476250"/>
            <a:ext cx="7920037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CC"/>
                    </a:gs>
                    <a:gs pos="50000">
                      <a:srgbClr val="FF3300"/>
                    </a:gs>
                    <a:gs pos="100000">
                      <a:srgbClr val="0000CC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БОЛЬШОЙ РОССИИ - МАЛАЯ РОСИНКА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4349" y="1214422"/>
            <a:ext cx="7072362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      ВЕРХНЯЯ ПЫШМА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650" y="260350"/>
            <a:ext cx="8159750" cy="1008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755650" y="476250"/>
            <a:ext cx="78486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72" name="Rectangle 8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260350"/>
            <a:ext cx="8007350" cy="2663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dirty="0"/>
              <a:t>Город Верхняя Пышма в составе Свердловской области основан в 1854 году</a:t>
            </a:r>
          </a:p>
          <a:p>
            <a:pPr>
              <a:buFont typeface="Wingdings" pitchFamily="2" charset="2"/>
              <a:buNone/>
            </a:pPr>
            <a:r>
              <a:rPr lang="ru-RU" sz="2800" dirty="0"/>
              <a:t>                                           </a:t>
            </a:r>
            <a:r>
              <a:rPr lang="ru-RU" sz="2000" b="1" i="1" dirty="0"/>
              <a:t>Наша Верхняя Пышма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/>
              <a:t>                                                             Лучший в мире город.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/>
              <a:t>                                                             Не найти другой такой,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/>
              <a:t>                                                             Он нам очень дорог. </a:t>
            </a:r>
            <a:endParaRPr lang="ru-RU" sz="2000" b="1" i="1" dirty="0" smtClean="0"/>
          </a:p>
          <a:p>
            <a:pPr>
              <a:buFont typeface="Wingdings" pitchFamily="2" charset="2"/>
              <a:buNone/>
            </a:pPr>
            <a:endParaRPr lang="ru-RU" sz="2800" dirty="0"/>
          </a:p>
        </p:txBody>
      </p:sp>
      <p:pic>
        <p:nvPicPr>
          <p:cNvPr id="11273" name="Picture 9" descr="сканирование002"/>
          <p:cNvPicPr>
            <a:picLocks noChangeAspect="1" noChangeArrowheads="1"/>
          </p:cNvPicPr>
          <p:nvPr/>
        </p:nvPicPr>
        <p:blipFill>
          <a:blip r:embed="rId2" cstate="print"/>
          <a:srcRect l="6285" t="5554" r="8646" b="16936"/>
          <a:stretch>
            <a:fillRect/>
          </a:stretch>
        </p:blipFill>
        <p:spPr bwMode="auto">
          <a:xfrm>
            <a:off x="1785918" y="1214422"/>
            <a:ext cx="1643074" cy="16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654550" y="6662738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/>
              <a:t>8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214685"/>
            <a:ext cx="885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400" dirty="0" smtClean="0"/>
              <a:t>своим возникновением город обязан </a:t>
            </a:r>
            <a:r>
              <a:rPr lang="ru-RU" sz="2400" dirty="0" err="1" smtClean="0"/>
              <a:t>Пышминско</a:t>
            </a:r>
            <a:r>
              <a:rPr lang="ru-RU" sz="2400" dirty="0" smtClean="0"/>
              <a:t> - Ключевскому медному месторождению;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2400" dirty="0" smtClean="0"/>
              <a:t> важнейшими отраслями являются цветная металлургия, химическая промышленность, машиностроение;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город имеет среднюю численность населения;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город расположен в узлах пересечения транспортных путей;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ведущим звеном экономической базы муниципального образования является промышленность;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В-Пышма город металлургов, химиков и машиностроителей.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P10100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 contrast="6000"/>
          </a:blip>
          <a:srcRect/>
          <a:stretch>
            <a:fillRect/>
          </a:stretch>
        </p:blipFill>
        <p:spPr>
          <a:xfrm>
            <a:off x="1214438" y="500063"/>
            <a:ext cx="2274887" cy="3041650"/>
          </a:xfrm>
        </p:spPr>
      </p:pic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8926" y="285728"/>
            <a:ext cx="5757874" cy="242889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/>
              <a:t>    </a:t>
            </a:r>
            <a:r>
              <a:rPr lang="ru-RU" sz="4000" dirty="0" smtClean="0"/>
              <a:t> </a:t>
            </a:r>
            <a:r>
              <a:rPr lang="ru-RU" sz="2400" dirty="0" smtClean="0"/>
              <a:t>Знаем</a:t>
            </a:r>
            <a:r>
              <a:rPr lang="ru-RU" sz="2400" dirty="0"/>
              <a:t>, ещё краше город будет</a:t>
            </a:r>
            <a:br>
              <a:rPr lang="ru-RU" sz="2400" dirty="0"/>
            </a:br>
            <a:r>
              <a:rPr lang="ru-RU" sz="2400" dirty="0"/>
              <a:t>      </a:t>
            </a:r>
            <a:r>
              <a:rPr lang="ru-RU" sz="2400" dirty="0" smtClean="0"/>
              <a:t>И </a:t>
            </a:r>
            <a:r>
              <a:rPr lang="ru-RU" sz="2400" dirty="0"/>
              <a:t>поднимет выше небосклон,</a:t>
            </a:r>
            <a:br>
              <a:rPr lang="ru-RU" sz="2400" dirty="0"/>
            </a:br>
            <a:r>
              <a:rPr lang="ru-RU" sz="2400" dirty="0"/>
              <a:t>     </a:t>
            </a:r>
            <a:r>
              <a:rPr lang="ru-RU" sz="2400" dirty="0" smtClean="0"/>
              <a:t>Потому </a:t>
            </a:r>
            <a:r>
              <a:rPr lang="ru-RU" sz="2400" dirty="0"/>
              <a:t>что город – это люди,</a:t>
            </a:r>
            <a:br>
              <a:rPr lang="ru-RU" sz="2400" dirty="0"/>
            </a:br>
            <a:r>
              <a:rPr lang="ru-RU" sz="2400" dirty="0"/>
              <a:t>       </a:t>
            </a:r>
            <a:r>
              <a:rPr lang="ru-RU" sz="2400" dirty="0" smtClean="0"/>
              <a:t>     Наши </a:t>
            </a:r>
            <a:r>
              <a:rPr lang="ru-RU" sz="2400" dirty="0"/>
              <a:t>люди, низкий вам поклон!</a:t>
            </a:r>
            <a:br>
              <a:rPr lang="ru-RU" sz="2400" dirty="0"/>
            </a:br>
            <a:r>
              <a:rPr lang="ru-RU" sz="1600" dirty="0"/>
              <a:t>                                                                                                                                          </a:t>
            </a:r>
            <a:r>
              <a:rPr lang="ru-RU" sz="1600" dirty="0" smtClean="0"/>
              <a:t>                              Л</a:t>
            </a:r>
            <a:r>
              <a:rPr lang="ru-RU" sz="1600" dirty="0"/>
              <a:t>. Сорокин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072063" y="3429000"/>
            <a:ext cx="3671887" cy="2863850"/>
            <a:chOff x="136" y="1933"/>
            <a:chExt cx="1406" cy="1110"/>
          </a:xfrm>
        </p:grpSpPr>
        <p:pic>
          <p:nvPicPr>
            <p:cNvPr id="11272" name="Picture 22" descr="P1010103"/>
            <p:cNvPicPr>
              <a:picLocks noChangeAspect="1" noChangeArrowheads="1"/>
            </p:cNvPicPr>
            <p:nvPr/>
          </p:nvPicPr>
          <p:blipFill>
            <a:blip r:embed="rId3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182" y="1933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3" name="Text Box 31"/>
            <p:cNvSpPr txBox="1">
              <a:spLocks noChangeArrowheads="1"/>
            </p:cNvSpPr>
            <p:nvPr/>
          </p:nvSpPr>
          <p:spPr bwMode="auto">
            <a:xfrm>
              <a:off x="136" y="2931"/>
              <a:ext cx="1406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sz="1300" b="1" i="1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611188" y="3694113"/>
            <a:ext cx="3744912" cy="3163887"/>
            <a:chOff x="4037" y="482"/>
            <a:chExt cx="1406" cy="1098"/>
          </a:xfrm>
        </p:grpSpPr>
        <p:pic>
          <p:nvPicPr>
            <p:cNvPr id="11270" name="Picture 25" descr="S3010035"/>
            <p:cNvPicPr>
              <a:picLocks noChangeAspect="1" noChangeArrowheads="1"/>
            </p:cNvPicPr>
            <p:nvPr/>
          </p:nvPicPr>
          <p:blipFill>
            <a:blip r:embed="rId4">
              <a:lum bright="-6000" contrast="6000"/>
            </a:blip>
            <a:srcRect/>
            <a:stretch>
              <a:fillRect/>
            </a:stretch>
          </p:blipFill>
          <p:spPr bwMode="auto">
            <a:xfrm>
              <a:off x="4037" y="482"/>
              <a:ext cx="1316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28"/>
            <p:cNvSpPr txBox="1">
              <a:spLocks noChangeArrowheads="1"/>
            </p:cNvSpPr>
            <p:nvPr/>
          </p:nvSpPr>
          <p:spPr bwMode="auto">
            <a:xfrm>
              <a:off x="4037" y="1479"/>
              <a:ext cx="1406" cy="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sz="1300" b="1" i="1">
                <a:solidFill>
                  <a:schemeClr val="accent2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8" name="Picture 6" descr="vidapublic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51950" cy="69580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Дата 3"/>
          <p:cNvSpPr>
            <a:spLocks noGrp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</p:spPr>
        <p:txBody>
          <a:bodyPr anchor="t"/>
          <a:lstStyle/>
          <a:p>
            <a:fld id="{FE6D5A30-F420-43DC-BEF9-374D16CD3602}" type="datetime1">
              <a:rPr lang="ru-RU">
                <a:latin typeface="Arial" charset="0"/>
              </a:rPr>
              <a:pPr/>
              <a:t>03.01.2012</a:t>
            </a:fld>
            <a:endParaRPr lang="ru-RU">
              <a:latin typeface="Arial" charset="0"/>
            </a:endParaRPr>
          </a:p>
        </p:txBody>
      </p:sp>
      <p:sp>
        <p:nvSpPr>
          <p:cNvPr id="19459" name="WordArt 4"/>
          <p:cNvSpPr>
            <a:spLocks noChangeArrowheads="1" noChangeShapeType="1" noTextEdit="1"/>
          </p:cNvSpPr>
          <p:nvPr/>
        </p:nvSpPr>
        <p:spPr bwMode="auto">
          <a:xfrm>
            <a:off x="971550" y="0"/>
            <a:ext cx="7200900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08"/>
              </a:avLst>
            </a:prstTxWarp>
          </a:bodyPr>
          <a:lstStyle/>
          <a:p>
            <a:pPr algn="ctr"/>
            <a:r>
              <a:rPr lang="ru-RU" sz="3600" kern="10">
                <a:ln w="9525" cap="sq">
                  <a:noFill/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CC33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Домашнее задание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611188" y="1271588"/>
            <a:ext cx="7704137" cy="5086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kumimoji="1" lang="ru-RU" sz="2800" b="1" u="sng" dirty="0">
                <a:solidFill>
                  <a:srgbClr val="CC3300"/>
                </a:solidFill>
                <a:latin typeface="Monotype Corsiva" pitchFamily="66" charset="0"/>
              </a:rPr>
              <a:t>Проведи интервью с родителями по вопросам</a:t>
            </a:r>
            <a:r>
              <a:rPr kumimoji="1" lang="ru-RU" sz="2800" b="1" dirty="0">
                <a:solidFill>
                  <a:srgbClr val="CC3300"/>
                </a:solidFill>
                <a:latin typeface="Monotype Corsiva" pitchFamily="66" charset="0"/>
              </a:rPr>
              <a:t>:</a:t>
            </a:r>
          </a:p>
          <a:p>
            <a:pPr marL="342900" indent="-342900">
              <a:buFontTx/>
              <a:buChar char="•"/>
            </a:pPr>
            <a:r>
              <a:rPr kumimoji="1" lang="ru-RU" sz="2400" b="1" dirty="0">
                <a:solidFill>
                  <a:srgbClr val="CC3300"/>
                </a:solidFill>
                <a:latin typeface="Monotype Corsiva" pitchFamily="66" charset="0"/>
              </a:rPr>
              <a:t>Каких героев России они знают, в чем их заслуги перед Отечеством?</a:t>
            </a:r>
          </a:p>
          <a:p>
            <a:pPr marL="342900" indent="-342900">
              <a:buFontTx/>
              <a:buChar char="•"/>
            </a:pPr>
            <a:r>
              <a:rPr kumimoji="1" lang="ru-RU" sz="2400" b="1" dirty="0">
                <a:solidFill>
                  <a:srgbClr val="CC3300"/>
                </a:solidFill>
                <a:latin typeface="Monotype Corsiva" pitchFamily="66" charset="0"/>
              </a:rPr>
              <a:t>Каких русских писателей, художников, композиторов они знают, чем они знамениты?</a:t>
            </a:r>
          </a:p>
          <a:p>
            <a:pPr marL="342900" indent="-342900">
              <a:buFontTx/>
              <a:buChar char="•"/>
            </a:pPr>
            <a:r>
              <a:rPr kumimoji="1" lang="ru-RU" sz="2400" b="1" dirty="0">
                <a:solidFill>
                  <a:srgbClr val="CC3300"/>
                </a:solidFill>
                <a:latin typeface="Monotype Corsiva" pitchFamily="66" charset="0"/>
              </a:rPr>
              <a:t>Какие книги о нашей Родине они посоветовали бы тебе прочитать?</a:t>
            </a:r>
          </a:p>
          <a:p>
            <a:pPr marL="342900" indent="-342900">
              <a:buFontTx/>
              <a:buChar char="•"/>
            </a:pPr>
            <a:r>
              <a:rPr kumimoji="1" lang="ru-RU" sz="2400" b="1" dirty="0">
                <a:solidFill>
                  <a:srgbClr val="CC3300"/>
                </a:solidFill>
                <a:latin typeface="Monotype Corsiva" pitchFamily="66" charset="0"/>
              </a:rPr>
              <a:t>Есть ли среди ваших родственников те, кто много сделал для Родины? Кто это, в чем их заслуги? </a:t>
            </a:r>
          </a:p>
          <a:p>
            <a:pPr marL="342900" indent="-342900"/>
            <a:endParaRPr kumimoji="1" lang="ru-RU" sz="2400" b="1" dirty="0">
              <a:solidFill>
                <a:srgbClr val="CC3300"/>
              </a:solidFill>
              <a:latin typeface="Monotype Corsiva" pitchFamily="66" charset="0"/>
            </a:endParaRPr>
          </a:p>
          <a:p>
            <a:pPr marL="342900" indent="-342900"/>
            <a:r>
              <a:rPr kumimoji="1" lang="ru-RU" sz="2800" b="1" dirty="0">
                <a:solidFill>
                  <a:srgbClr val="CC3300"/>
                </a:solidFill>
                <a:latin typeface="Monotype Corsiva" pitchFamily="66" charset="0"/>
              </a:rPr>
              <a:t>2. </a:t>
            </a:r>
            <a:r>
              <a:rPr kumimoji="1" lang="ru-RU" sz="2800" b="1" u="sng" dirty="0">
                <a:solidFill>
                  <a:srgbClr val="CC3300"/>
                </a:solidFill>
                <a:latin typeface="Monotype Corsiva" pitchFamily="66" charset="0"/>
              </a:rPr>
              <a:t>Или найди материал об известном человеке (</a:t>
            </a:r>
            <a:r>
              <a:rPr kumimoji="1" lang="ru-RU" sz="2800" b="1" dirty="0">
                <a:solidFill>
                  <a:srgbClr val="CC3300"/>
                </a:solidFill>
                <a:latin typeface="Monotype Corsiva" pitchFamily="66" charset="0"/>
              </a:rPr>
              <a:t>по выбору). Подготовь рассказ о нем. Объясни, почему ты выбрал именно этого человека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Оценочный лист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8686800" cy="4911741"/>
          </a:xfrm>
        </p:spPr>
        <p:txBody>
          <a:bodyPr/>
          <a:lstStyle/>
          <a:p>
            <a:r>
              <a:rPr lang="ru-RU" sz="2400" dirty="0" smtClean="0"/>
              <a:t>Мы поняли, что значит _________________________________</a:t>
            </a:r>
          </a:p>
          <a:p>
            <a:r>
              <a:rPr lang="ru-RU" sz="2400" dirty="0" smtClean="0"/>
              <a:t>Нам было интересно ___________________________________</a:t>
            </a:r>
          </a:p>
          <a:p>
            <a:pPr>
              <a:buNone/>
            </a:pPr>
            <a:r>
              <a:rPr lang="ru-RU" sz="2400" dirty="0" smtClean="0"/>
              <a:t>_______________________________________________________</a:t>
            </a:r>
          </a:p>
          <a:p>
            <a:r>
              <a:rPr lang="ru-RU" sz="2400" dirty="0" smtClean="0"/>
              <a:t>Теперь мы знаем понятия _______________________________</a:t>
            </a:r>
          </a:p>
          <a:p>
            <a:pPr>
              <a:buNone/>
            </a:pPr>
            <a:r>
              <a:rPr lang="ru-RU" sz="2400" dirty="0" smtClean="0"/>
              <a:t>_________________________________________________________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3571880"/>
          <a:ext cx="5500726" cy="307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1643074"/>
              </a:tblGrid>
              <a:tr h="383979">
                <a:tc>
                  <a:txBody>
                    <a:bodyPr/>
                    <a:lstStyle/>
                    <a:p>
                      <a:r>
                        <a:rPr lang="ru-RU" dirty="0" smtClean="0"/>
                        <a:t>Фамилия учащегося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Отметка</a:t>
                      </a:r>
                      <a:endParaRPr lang="ru-RU" dirty="0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9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472" y="1600200"/>
            <a:ext cx="7658128" cy="4525963"/>
          </a:xfrm>
        </p:spPr>
        <p:txBody>
          <a:bodyPr/>
          <a:lstStyle/>
          <a:p>
            <a:pPr algn="ctr"/>
            <a:endParaRPr lang="ru-RU" sz="4400" b="1" dirty="0"/>
          </a:p>
          <a:p>
            <a:pPr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Как </a:t>
            </a:r>
            <a:r>
              <a:rPr lang="ru-RU" sz="4400" b="1" dirty="0">
                <a:solidFill>
                  <a:srgbClr val="002060"/>
                </a:solidFill>
              </a:rPr>
              <a:t>стать таким, чтобы Родина гордилась тобой</a:t>
            </a:r>
            <a:r>
              <a:rPr lang="ru-RU" sz="4400" b="1" dirty="0" smtClean="0">
                <a:solidFill>
                  <a:srgbClr val="002060"/>
                </a:solidFill>
              </a:rPr>
              <a:t>?</a:t>
            </a:r>
          </a:p>
          <a:p>
            <a:pPr algn="ctr">
              <a:buNone/>
            </a:pP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3871" y="500042"/>
            <a:ext cx="76362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 следующего урока: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i-main-pic" descr="Картинка 4 из 96000">
            <a:hlinkClick r:id="rId2" tgtFrame="_blank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786190"/>
            <a:ext cx="31432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D:\школа\2011_01_28 география русские\Столица Москва\6  Вас Блаж зеркал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75025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1" descr="D:\школа\2011_01_28 география русские\Столица Москва\53 Спасская Курант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0"/>
            <a:ext cx="2754313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D:\школа\2011_01_28 география русские\Столица Москва\Ночная. Поклонная гора, цветочные час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0"/>
            <a:ext cx="3492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80112" y="0"/>
            <a:ext cx="3563888" cy="5486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Столица России </a:t>
            </a:r>
            <a:endParaRPr lang="ru-RU" sz="320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6325" y="1125538"/>
            <a:ext cx="26638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Население 10, 5 млн.чел. (на 1.01.2010)</a:t>
            </a:r>
            <a:endParaRPr lang="ru-RU" sz="1600" dirty="0"/>
          </a:p>
        </p:txBody>
      </p:sp>
      <p:pic>
        <p:nvPicPr>
          <p:cNvPr id="8201" name="Picture 5" descr="D:\школа\2011_01_28 география русские\Столица Москва\71 Трёхрублёвый вид на Кремль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3344863"/>
            <a:ext cx="5292725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2" descr="D:\школа\2011_01_28 география русские\Столица Москва\минин и пожарский цв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8625" y="1730375"/>
            <a:ext cx="3635375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Газманоа Москва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0005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42852"/>
            <a:ext cx="2571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i="1" dirty="0">
                <a:solidFill>
                  <a:srgbClr val="C00000"/>
                </a:solidFill>
              </a:rPr>
              <a:t>Москва –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>
                <a:solidFill>
                  <a:srgbClr val="C00000"/>
                </a:solidFill>
              </a:rPr>
              <a:t>столица нашей Родины, самый большой город России.</a:t>
            </a:r>
          </a:p>
          <a:p>
            <a:pPr>
              <a:defRPr/>
            </a:pPr>
            <a:r>
              <a:rPr lang="ru-RU" i="1" dirty="0">
                <a:solidFill>
                  <a:srgbClr val="C00000"/>
                </a:solidFill>
              </a:rPr>
              <a:t> В Москве работают  Президент страны, Правительство России, Государственная Дума.   Они решают важные государственные задачи.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Дата 3"/>
          <p:cNvSpPr>
            <a:spLocks noGrp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</p:spPr>
        <p:txBody>
          <a:bodyPr anchor="t"/>
          <a:lstStyle/>
          <a:p>
            <a:fld id="{D06182EA-7F26-4EF1-B9D8-0276E9E3A9E9}" type="datetime1">
              <a:rPr lang="ru-RU">
                <a:latin typeface="Arial" charset="0"/>
              </a:rPr>
              <a:pPr/>
              <a:t>03.01.2012</a:t>
            </a:fld>
            <a:endParaRPr lang="ru-RU">
              <a:latin typeface="Arial" charset="0"/>
            </a:endParaRPr>
          </a:p>
        </p:txBody>
      </p:sp>
      <p:pic>
        <p:nvPicPr>
          <p:cNvPr id="14339" name="Picture 4" descr="rusgerb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500063" y="1214438"/>
            <a:ext cx="4443412" cy="53276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5429256" y="3714752"/>
            <a:ext cx="3165469" cy="26776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endParaRPr lang="ru-RU" sz="2400" b="1" u="sng" dirty="0">
              <a:solidFill>
                <a:srgbClr val="FF3300"/>
              </a:solidFill>
              <a:latin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</a:rPr>
              <a:t>-символизирует преемственность со славным историческим прошлым, величие государства</a:t>
            </a:r>
            <a:r>
              <a:rPr lang="ru-RU" dirty="0">
                <a:latin typeface="Arial" charset="0"/>
              </a:rPr>
              <a:t>.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763713" y="188913"/>
            <a:ext cx="5921375" cy="914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CC0000"/>
                </a:solidFill>
                <a:latin typeface="Monotype Corsiva" pitchFamily="66" charset="0"/>
              </a:rPr>
              <a:t>Современный герб</a:t>
            </a:r>
          </a:p>
        </p:txBody>
      </p:sp>
      <p:pic>
        <p:nvPicPr>
          <p:cNvPr id="6" name="Picture 4" descr="rusgerb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500034" y="1214422"/>
            <a:ext cx="4443412" cy="53276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072066" y="1285860"/>
            <a:ext cx="3857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У России  величавой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На гербе орёл двуглавый,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Чтоб на запад на восток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Он смотреть бы сразу мог.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Сильный, мудрый он и гордый.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Он – России дух свободный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Государственный флаг России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428750"/>
            <a:ext cx="2690813" cy="3011488"/>
          </a:xfrm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071802" y="3214686"/>
            <a:ext cx="56927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 dirty="0">
                <a:solidFill>
                  <a:srgbClr val="0000FF"/>
                </a:solidFill>
                <a:latin typeface="Arial Black" pitchFamily="34" charset="0"/>
              </a:rPr>
              <a:t>Представляет прямоугольное полотнище трех равновеликих горизонтальных полос: верхней - белого цвета; средней- синего; нижней- красного цвета.</a:t>
            </a:r>
          </a:p>
          <a:p>
            <a:pPr>
              <a:spcBef>
                <a:spcPct val="50000"/>
              </a:spcBef>
            </a:pPr>
            <a:r>
              <a:rPr lang="ru-RU" i="1" dirty="0">
                <a:solidFill>
                  <a:srgbClr val="0000FF"/>
                </a:solidFill>
                <a:latin typeface="Arial Black" pitchFamily="34" charset="0"/>
              </a:rPr>
              <a:t>Принят Государственной Думой и подписан Президентом России В.В.Путиным 25 декабря 2000 года</a:t>
            </a:r>
            <a:r>
              <a:rPr lang="ru-RU" i="1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ru-RU" i="1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spcBef>
                <a:spcPct val="50000"/>
              </a:spcBef>
            </a:pPr>
            <a:endParaRPr lang="ru-RU" i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1571612"/>
            <a:ext cx="5857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Современный флаг Российской Федерации  восходит к флагу Петра </a:t>
            </a:r>
            <a:r>
              <a:rPr lang="en-US" b="1" dirty="0" smtClean="0">
                <a:latin typeface="Times New Roman" pitchFamily="18" charset="0"/>
              </a:rPr>
              <a:t>I</a:t>
            </a:r>
            <a:r>
              <a:rPr lang="ru-RU" b="1" dirty="0" smtClean="0">
                <a:latin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itchFamily="18" charset="0"/>
              </a:rPr>
              <a:t>Поднимается на государственных зданиях и в дни государственных праздников. </a:t>
            </a:r>
            <a:endParaRPr lang="ru-RU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1662</Words>
  <Application>Microsoft Office PowerPoint</Application>
  <PresentationFormat>On-screen Show (4:3)</PresentationFormat>
  <Paragraphs>341</Paragraphs>
  <Slides>69</Slides>
  <Notes>48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Тема Office</vt:lpstr>
      <vt:lpstr>Clip</vt:lpstr>
      <vt:lpstr>Д е в и з: Хочешь грамотным быть –  учись думать и мыслить!  </vt:lpstr>
      <vt:lpstr>Slide 2</vt:lpstr>
      <vt:lpstr>Ориентирование по карте</vt:lpstr>
      <vt:lpstr>  </vt:lpstr>
      <vt:lpstr>Президент Российской Федерации</vt:lpstr>
      <vt:lpstr>РОССИЯ – самая  большая страна в мире.</vt:lpstr>
      <vt:lpstr>Столица России </vt:lpstr>
      <vt:lpstr>Slide 8</vt:lpstr>
      <vt:lpstr>Государственный флаг России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 </vt:lpstr>
      <vt:lpstr> Государственные праздники</vt:lpstr>
      <vt:lpstr>РУССКАЯ КУЛЬТУРА: национальная одежда                                                    музыкальные инструменты                                                  художественные промыслы </vt:lpstr>
      <vt:lpstr>Русские национальные  костюмы </vt:lpstr>
      <vt:lpstr>Slide 22</vt:lpstr>
      <vt:lpstr>Slide 23</vt:lpstr>
      <vt:lpstr>Slide 24</vt:lpstr>
      <vt:lpstr> Народные музыкальные   инструменты </vt:lpstr>
      <vt:lpstr>Балалайка названа так за бренчание, «балаканье» струн во время игры. «Балакать», «балагурить» на народном наречии значит болтать, пустозвонить. Некоторые приписывают слову «балалайка» татарское происхождение. У татар есть слово «бала» означающие «дитя». Оно, быть может, и послужило источником происхождения слов «балакать», «балабонить»,  заключая в себе понятие о неразумной, как бы детской болтовне.  </vt:lpstr>
      <vt:lpstr>ДОМРА — древнерусский старинный музыкальный инструмент. Вероятно, слово «домра» тюркского происхождения (танбур, домбур, дунбара, думбра, домбра, домб, домра). </vt:lpstr>
      <vt:lpstr>Slide 28</vt:lpstr>
      <vt:lpstr>Slide 29</vt:lpstr>
      <vt:lpstr>Slide 30</vt:lpstr>
      <vt:lpstr>Художественные промыслы</vt:lpstr>
      <vt:lpstr>Slide 32</vt:lpstr>
      <vt:lpstr>Slide 33</vt:lpstr>
      <vt:lpstr>Slide 34</vt:lpstr>
      <vt:lpstr>Slide 35</vt:lpstr>
      <vt:lpstr>Slide 36</vt:lpstr>
      <vt:lpstr>Вологодское кружево</vt:lpstr>
      <vt:lpstr>Оренбургский пуховый платок</vt:lpstr>
      <vt:lpstr>Каслинское литьё</vt:lpstr>
      <vt:lpstr>ПАЛЕХ</vt:lpstr>
      <vt:lpstr>МАТРЁШКА</vt:lpstr>
      <vt:lpstr>Русская национальная кухня</vt:lpstr>
      <vt:lpstr>Slide 43</vt:lpstr>
      <vt:lpstr>Slide 44</vt:lpstr>
      <vt:lpstr>Slide 45</vt:lpstr>
      <vt:lpstr>Slide 46</vt:lpstr>
      <vt:lpstr>Slide 47</vt:lpstr>
      <vt:lpstr>Slide 48</vt:lpstr>
      <vt:lpstr>Сувенир «Кухня»</vt:lpstr>
      <vt:lpstr>Русский быт</vt:lpstr>
      <vt:lpstr>РУКОДЕЛИЕ</vt:lpstr>
      <vt:lpstr>Slide 52</vt:lpstr>
      <vt:lpstr>Slide 53</vt:lpstr>
      <vt:lpstr>Дружба народов</vt:lpstr>
      <vt:lpstr>Тест</vt:lpstr>
      <vt:lpstr>Участие в акции «Добрые дела»</vt:lpstr>
      <vt:lpstr>Патриоты России</vt:lpstr>
      <vt:lpstr>Патриоты России</vt:lpstr>
      <vt:lpstr>Патриоты России</vt:lpstr>
      <vt:lpstr>Slide 60</vt:lpstr>
      <vt:lpstr>Патриоты России</vt:lpstr>
      <vt:lpstr>Патриоты России</vt:lpstr>
      <vt:lpstr>Slide 63</vt:lpstr>
      <vt:lpstr>           </vt:lpstr>
      <vt:lpstr>     Знаем, ещё краше город будет       И поднимет выше небосклон,      Потому что город – это люди,             Наши люди, низкий вам поклон!                                                                                                                                                                         Л. Сорокин</vt:lpstr>
      <vt:lpstr>Slide 66</vt:lpstr>
      <vt:lpstr>Slide 67</vt:lpstr>
      <vt:lpstr>Оценочный лист</vt:lpstr>
      <vt:lpstr>Slide 69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Virtual PC</cp:lastModifiedBy>
  <cp:revision>57</cp:revision>
  <dcterms:created xsi:type="dcterms:W3CDTF">2011-04-12T12:19:17Z</dcterms:created>
  <dcterms:modified xsi:type="dcterms:W3CDTF">2012-01-03T19:09:09Z</dcterms:modified>
</cp:coreProperties>
</file>