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65" r:id="rId3"/>
    <p:sldId id="277" r:id="rId4"/>
    <p:sldId id="256" r:id="rId5"/>
    <p:sldId id="258" r:id="rId6"/>
    <p:sldId id="259" r:id="rId7"/>
    <p:sldId id="260" r:id="rId8"/>
    <p:sldId id="261" r:id="rId9"/>
    <p:sldId id="263" r:id="rId10"/>
    <p:sldId id="268" r:id="rId11"/>
    <p:sldId id="269" r:id="rId12"/>
    <p:sldId id="272" r:id="rId13"/>
    <p:sldId id="273" r:id="rId14"/>
    <p:sldId id="274" r:id="rId15"/>
    <p:sldId id="275"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30" autoAdjust="0"/>
  </p:normalViewPr>
  <p:slideViewPr>
    <p:cSldViewPr>
      <p:cViewPr varScale="1">
        <p:scale>
          <a:sx n="72" d="100"/>
          <a:sy n="72" d="100"/>
        </p:scale>
        <p:origin x="-13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11.10.2011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lemon.r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115416"/>
            <a:ext cx="9144000" cy="6571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Естественные науки: биология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400" b="1" dirty="0" smtClean="0">
                <a:latin typeface="Calibri" pitchFamily="34" charset="0"/>
                <a:ea typeface="Calibri" pitchFamily="34" charset="0"/>
                <a:cs typeface="Times New Roman" pitchFamily="18" charset="0"/>
              </a:rPr>
              <a:t>    </a:t>
            </a:r>
            <a:r>
              <a:rPr kumimoji="0" 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Выращивание лимона в комнатных условиях.</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600" dirty="0" smtClean="0">
                <a:latin typeface="Calibri" pitchFamily="34" charset="0"/>
                <a:ea typeface="Calibri" pitchFamily="34" charset="0"/>
                <a:cs typeface="Times New Roman"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lang="ru-RU" sz="1600" dirty="0" smtClean="0">
                <a:latin typeface="Calibri" pitchFamily="34" charset="0"/>
                <a:ea typeface="Calibri" pitchFamily="34" charset="0"/>
                <a:cs typeface="Times New Roman" pitchFamily="18" charset="0"/>
              </a:rPr>
              <a:t>                                                                                                                                                         </a:t>
            </a:r>
            <a:r>
              <a:rPr lang="ru-RU" sz="1600" dirty="0" err="1" smtClean="0">
                <a:latin typeface="Calibri" pitchFamily="34" charset="0"/>
                <a:ea typeface="Calibri" pitchFamily="34" charset="0"/>
                <a:cs typeface="Times New Roman" pitchFamily="18" charset="0"/>
              </a:rPr>
              <a:t>Гиниятова</a:t>
            </a:r>
            <a:r>
              <a:rPr lang="ru-RU" sz="1600" dirty="0" smtClean="0">
                <a:latin typeface="Calibri" pitchFamily="34" charset="0"/>
                <a:ea typeface="Calibri" pitchFamily="34" charset="0"/>
                <a:cs typeface="Times New Roman" pitchFamily="18" charset="0"/>
              </a:rPr>
              <a:t> </a:t>
            </a:r>
            <a:r>
              <a:rPr lang="ru-RU" sz="1600" dirty="0" err="1" smtClean="0">
                <a:latin typeface="Calibri" pitchFamily="34" charset="0"/>
                <a:ea typeface="Calibri" pitchFamily="34" charset="0"/>
                <a:cs typeface="Times New Roman" pitchFamily="18" charset="0"/>
              </a:rPr>
              <a:t>Саима</a:t>
            </a:r>
            <a:r>
              <a:rPr lang="ru-RU" sz="1600" dirty="0" smtClean="0">
                <a:latin typeface="Calibri" pitchFamily="34" charset="0"/>
                <a:ea typeface="Calibri" pitchFamily="34" charset="0"/>
                <a:cs typeface="Times New Roman" pitchFamily="18" charset="0"/>
              </a:rPr>
              <a:t>                            </a:t>
            </a:r>
            <a:r>
              <a:rPr lang="ru-RU" sz="1600" dirty="0" err="1" smtClean="0">
                <a:latin typeface="Calibri" pitchFamily="34" charset="0"/>
                <a:ea typeface="Calibri" pitchFamily="34" charset="0"/>
                <a:cs typeface="Times New Roman" pitchFamily="18" charset="0"/>
              </a:rPr>
              <a:t>Зуфаровна</a:t>
            </a:r>
            <a:endParaRPr lang="ru-RU" sz="1600" dirty="0" smtClean="0">
              <a:latin typeface="Calibri" pitchFamily="34"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Times New Roman" pitchFamily="18" charset="0"/>
              </a:rPr>
              <a:t>Учитель биологии</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МОУ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Малоелгинская</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средняя школа</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b="1"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Малая </a:t>
            </a:r>
            <a:r>
              <a:rPr kumimoji="0" lang="ru-RU"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Елга</a:t>
            </a: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2011</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Picture 3" descr="C:\Users\ученик\Desktop\Изображение 019.jpg"/>
          <p:cNvPicPr>
            <a:picLocks noChangeAspect="1" noChangeArrowheads="1"/>
          </p:cNvPicPr>
          <p:nvPr/>
        </p:nvPicPr>
        <p:blipFill>
          <a:blip r:embed="rId2" cstate="print"/>
          <a:srcRect/>
          <a:stretch>
            <a:fillRect/>
          </a:stretch>
        </p:blipFill>
        <p:spPr bwMode="auto">
          <a:xfrm>
            <a:off x="755576" y="2852936"/>
            <a:ext cx="2664296" cy="3641203"/>
          </a:xfrm>
          <a:prstGeom prst="rect">
            <a:avLst/>
          </a:prstGeom>
          <a:noFill/>
        </p:spPr>
      </p:pic>
      <p:pic>
        <p:nvPicPr>
          <p:cNvPr id="6" name="Рисунок 5"/>
          <p:cNvPicPr/>
          <p:nvPr/>
        </p:nvPicPr>
        <p:blipFill>
          <a:blip r:embed="rId3" cstate="print"/>
          <a:srcRect/>
          <a:stretch>
            <a:fillRect/>
          </a:stretch>
        </p:blipFill>
        <p:spPr bwMode="auto">
          <a:xfrm>
            <a:off x="357158" y="285728"/>
            <a:ext cx="1857356" cy="1357298"/>
          </a:xfrm>
          <a:prstGeom prst="flowChartProcess">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ученик\Desktop\pair_of_lemons.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112641" name="Rectangle 1"/>
          <p:cNvSpPr>
            <a:spLocks noChangeArrowheads="1"/>
          </p:cNvSpPr>
          <p:nvPr/>
        </p:nvSpPr>
        <p:spPr bwMode="auto">
          <a:xfrm>
            <a:off x="500034" y="4714884"/>
            <a:ext cx="50720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 побег первого роста обрезают над пятой-седьмой почкой;</a:t>
            </a:r>
            <a:endParaRPr kumimoji="0" lang="ru-RU" sz="1400" b="0" i="1"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2 - побеги второго роста (или недостаточно развитые) обрезают над третьей-четвертой почкой;</a:t>
            </a:r>
            <a:endParaRPr kumimoji="0" lang="ru-RU" sz="1400" b="0" i="1"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3 - побеги третьего роста обрезают только растущие вверх.</a:t>
            </a:r>
            <a:endParaRPr kumimoji="0" lang="ru-RU" sz="1400" b="0" i="1"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6286512" y="3714752"/>
            <a:ext cx="2500330" cy="2428892"/>
          </a:xfrm>
          <a:prstGeom prst="rect">
            <a:avLst/>
          </a:prstGeom>
          <a:noFill/>
          <a:ln w="9525">
            <a:noFill/>
            <a:miter lim="800000"/>
            <a:headEnd/>
            <a:tailEnd/>
          </a:ln>
        </p:spPr>
      </p:pic>
      <p:sp>
        <p:nvSpPr>
          <p:cNvPr id="4" name="Прямоугольник 3"/>
          <p:cNvSpPr/>
          <p:nvPr/>
        </p:nvSpPr>
        <p:spPr>
          <a:xfrm>
            <a:off x="3857620" y="4071942"/>
            <a:ext cx="1428760" cy="297894"/>
          </a:xfrm>
          <a:prstGeom prst="rect">
            <a:avLst/>
          </a:prstGeom>
        </p:spPr>
        <p:txBody>
          <a:bodyPr wrap="square">
            <a:prstTxWarp prst="textPlain">
              <a:avLst/>
            </a:prstTxWarp>
            <a:spAutoFit/>
          </a:bodyPr>
          <a:lstStyle/>
          <a:p>
            <a:pPr lvl="0" algn="ctr" fontAlgn="base">
              <a:spcBef>
                <a:spcPct val="0"/>
              </a:spcBef>
              <a:spcAft>
                <a:spcPct val="0"/>
              </a:spcAft>
            </a:pPr>
            <a:r>
              <a:rPr lang="ru-RU" b="1" i="1" dirty="0" smtClean="0">
                <a:solidFill>
                  <a:schemeClr val="bg1"/>
                </a:solidFill>
                <a:effectLst>
                  <a:glow rad="101600">
                    <a:schemeClr val="accent3">
                      <a:satMod val="175000"/>
                      <a:alpha val="40000"/>
                    </a:schemeClr>
                  </a:glow>
                </a:effectLst>
                <a:latin typeface="Times New Roman" pitchFamily="18" charset="0"/>
                <a:ea typeface="Times New Roman" pitchFamily="18" charset="0"/>
                <a:cs typeface="Times New Roman" pitchFamily="18" charset="0"/>
              </a:rPr>
              <a:t>Обрезка</a:t>
            </a:r>
            <a:endParaRPr lang="ru-RU" i="1" dirty="0" smtClean="0">
              <a:solidFill>
                <a:schemeClr val="bg1"/>
              </a:solidFill>
              <a:effectLst>
                <a:glow rad="101600">
                  <a:schemeClr val="accent3">
                    <a:satMod val="175000"/>
                    <a:alpha val="40000"/>
                  </a:schemeClr>
                </a:glow>
              </a:effectLst>
              <a:latin typeface="Times New Roman" pitchFamily="18" charset="0"/>
              <a:cs typeface="Times New Roman" pitchFamily="18" charset="0"/>
            </a:endParaRPr>
          </a:p>
        </p:txBody>
      </p:sp>
      <p:sp>
        <p:nvSpPr>
          <p:cNvPr id="5" name="Прямоугольник 4"/>
          <p:cNvSpPr/>
          <p:nvPr/>
        </p:nvSpPr>
        <p:spPr>
          <a:xfrm>
            <a:off x="428596" y="1428736"/>
            <a:ext cx="4929222" cy="2031325"/>
          </a:xfrm>
          <a:prstGeom prst="rect">
            <a:avLst/>
          </a:prstGeom>
        </p:spPr>
        <p:txBody>
          <a:bodyPr wrap="square">
            <a:spAutoFit/>
          </a:bodyPr>
          <a:lstStyle/>
          <a:p>
            <a:r>
              <a:rPr lang="ru-RU" sz="1400" i="1" dirty="0" smtClean="0">
                <a:solidFill>
                  <a:schemeClr val="bg1"/>
                </a:solidFill>
                <a:latin typeface="Times New Roman" pitchFamily="18" charset="0"/>
                <a:cs typeface="Times New Roman" pitchFamily="18" charset="0"/>
              </a:rPr>
              <a:t>Первую перевалку растений, укоренившихся осенью.</a:t>
            </a:r>
          </a:p>
          <a:p>
            <a:r>
              <a:rPr lang="ru-RU" sz="1400" i="1" dirty="0" smtClean="0">
                <a:solidFill>
                  <a:schemeClr val="bg1"/>
                </a:solidFill>
                <a:latin typeface="Times New Roman" pitchFamily="18" charset="0"/>
                <a:cs typeface="Times New Roman" pitchFamily="18" charset="0"/>
              </a:rPr>
              <a:t>  На второй год жизни растение переваливают в горшок диаметром 20-22 см.</a:t>
            </a:r>
          </a:p>
          <a:p>
            <a:r>
              <a:rPr lang="ru-RU" sz="1400" i="1" dirty="0" smtClean="0">
                <a:solidFill>
                  <a:schemeClr val="bg1"/>
                </a:solidFill>
                <a:latin typeface="Times New Roman" pitchFamily="18" charset="0"/>
                <a:cs typeface="Times New Roman" pitchFamily="18" charset="0"/>
              </a:rPr>
              <a:t>  На третий год растение переваливают в горшок диаметром 22-25 см. На этом перевалки прекращают.</a:t>
            </a:r>
          </a:p>
          <a:p>
            <a:r>
              <a:rPr lang="ru-RU" sz="1400" i="1" dirty="0" smtClean="0">
                <a:solidFill>
                  <a:schemeClr val="bg1"/>
                </a:solidFill>
                <a:latin typeface="Times New Roman" pitchFamily="18" charset="0"/>
                <a:cs typeface="Times New Roman" pitchFamily="18" charset="0"/>
              </a:rPr>
              <a:t>  При всех перевалках и пересадках растение необходимо ставить на прежнее место, так как при перемещениях изменяется световой режим, а значит и условия жизни растения.</a:t>
            </a:r>
            <a:endParaRPr lang="ru-RU" sz="1400" i="1" dirty="0">
              <a:solidFill>
                <a:schemeClr val="bg1"/>
              </a:solidFill>
              <a:latin typeface="Times New Roman" pitchFamily="18" charset="0"/>
              <a:cs typeface="Times New Roman" pitchFamily="18" charset="0"/>
            </a:endParaRPr>
          </a:p>
        </p:txBody>
      </p:sp>
      <p:sp>
        <p:nvSpPr>
          <p:cNvPr id="6" name="Прямоугольник 5"/>
          <p:cNvSpPr/>
          <p:nvPr/>
        </p:nvSpPr>
        <p:spPr>
          <a:xfrm>
            <a:off x="3500430" y="785794"/>
            <a:ext cx="2068835" cy="369332"/>
          </a:xfrm>
          <a:prstGeom prst="rect">
            <a:avLst/>
          </a:prstGeom>
        </p:spPr>
        <p:txBody>
          <a:bodyPr wrap="none">
            <a:spAutoFit/>
          </a:bodyPr>
          <a:lstStyle/>
          <a:p>
            <a:pPr lvl="0" algn="ctr" fontAlgn="base">
              <a:spcBef>
                <a:spcPct val="0"/>
              </a:spcBef>
              <a:spcAft>
                <a:spcPct val="0"/>
              </a:spcAft>
            </a:pPr>
            <a:r>
              <a:rPr lang="ru-RU" b="1" i="1" dirty="0" smtClean="0">
                <a:solidFill>
                  <a:schemeClr val="bg1"/>
                </a:solidFill>
                <a:effectLst>
                  <a:glow rad="101600">
                    <a:schemeClr val="accent4">
                      <a:satMod val="175000"/>
                      <a:alpha val="40000"/>
                    </a:schemeClr>
                  </a:glow>
                </a:effectLst>
                <a:latin typeface="Times New Roman" pitchFamily="18" charset="0"/>
                <a:ea typeface="Times New Roman" pitchFamily="18" charset="0"/>
                <a:cs typeface="Times New Roman" pitchFamily="18" charset="0"/>
              </a:rPr>
              <a:t>Перевалка лимона</a:t>
            </a:r>
            <a:endParaRPr lang="ru-RU" i="1" dirty="0" smtClean="0">
              <a:solidFill>
                <a:schemeClr val="bg1"/>
              </a:solidFill>
              <a:effectLst>
                <a:glow rad="101600">
                  <a:schemeClr val="accent4">
                    <a:satMod val="175000"/>
                    <a:alpha val="40000"/>
                  </a:schemeClr>
                </a:glo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srcRect/>
          <a:stretch>
            <a:fillRect/>
          </a:stretch>
        </p:blipFill>
        <p:spPr bwMode="auto">
          <a:xfrm>
            <a:off x="6572264" y="1142984"/>
            <a:ext cx="2070100" cy="2159000"/>
          </a:xfrm>
          <a:prstGeom prst="rect">
            <a:avLst/>
          </a:prstGeom>
          <a:noFill/>
          <a:ln w="9525">
            <a:noFill/>
            <a:miter lim="800000"/>
            <a:headEnd/>
            <a:tailEnd/>
          </a:ln>
        </p:spPr>
      </p:pic>
      <p:sp>
        <p:nvSpPr>
          <p:cNvPr id="9" name="Прямоугольник 8"/>
          <p:cNvSpPr/>
          <p:nvPr/>
        </p:nvSpPr>
        <p:spPr>
          <a:xfrm>
            <a:off x="7143768" y="3286124"/>
            <a:ext cx="622158" cy="369332"/>
          </a:xfrm>
          <a:prstGeom prst="rect">
            <a:avLst/>
          </a:prstGeom>
        </p:spPr>
        <p:txBody>
          <a:bodyPr wrap="none">
            <a:spAutoFit/>
          </a:bodyPr>
          <a:lstStyle/>
          <a:p>
            <a:r>
              <a:rPr lang="ru-RU" sz="1400" i="1" dirty="0" smtClean="0"/>
              <a:t>Рис.1</a:t>
            </a:r>
            <a:r>
              <a:rPr lang="ru-RU" i="1" dirty="0" smtClean="0"/>
              <a:t> </a:t>
            </a:r>
            <a:endParaRPr lang="ru-RU" dirty="0"/>
          </a:p>
        </p:txBody>
      </p:sp>
      <p:sp>
        <p:nvSpPr>
          <p:cNvPr id="10" name="Прямоугольник 9"/>
          <p:cNvSpPr/>
          <p:nvPr/>
        </p:nvSpPr>
        <p:spPr>
          <a:xfrm>
            <a:off x="7215206" y="6215082"/>
            <a:ext cx="596510" cy="307777"/>
          </a:xfrm>
          <a:prstGeom prst="rect">
            <a:avLst/>
          </a:prstGeom>
        </p:spPr>
        <p:txBody>
          <a:bodyPr wrap="none">
            <a:spAutoFit/>
          </a:bodyPr>
          <a:lstStyle/>
          <a:p>
            <a:r>
              <a:rPr lang="ru-RU" sz="1400" i="1" dirty="0" smtClean="0">
                <a:solidFill>
                  <a:schemeClr val="bg1"/>
                </a:solidFill>
              </a:rPr>
              <a:t>Рис.2</a:t>
            </a:r>
            <a:endParaRPr lang="ru-RU"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ученик\Desktop\1287713554_1287662600_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1142976" y="500042"/>
            <a:ext cx="6715172" cy="1292662"/>
          </a:xfrm>
          <a:prstGeom prst="rect">
            <a:avLst/>
          </a:prstGeom>
          <a:noFill/>
        </p:spPr>
        <p:txBody>
          <a:bodyPr wrap="square" lIns="91440" tIns="45720" rIns="91440" bIns="45720">
            <a:spAutoFit/>
          </a:bodyPr>
          <a:lstStyle/>
          <a:p>
            <a:pPr algn="ctr"/>
            <a:r>
              <a:rPr lang="ru-RU" sz="2400" b="1" spc="300" dirty="0" smtClean="0">
                <a:ln w="11430" cmpd="sng">
                  <a:solidFill>
                    <a:schemeClr val="accent1">
                      <a:tint val="10000"/>
                    </a:schemeClr>
                  </a:solidFill>
                  <a:prstDash val="solid"/>
                  <a:miter lim="800000"/>
                </a:ln>
                <a:solidFill>
                  <a:schemeClr val="accent6">
                    <a:lumMod val="50000"/>
                  </a:schemeClr>
                </a:solidFill>
                <a:effectLst>
                  <a:glow rad="45500">
                    <a:schemeClr val="accent1">
                      <a:satMod val="220000"/>
                      <a:alpha val="35000"/>
                    </a:schemeClr>
                  </a:glow>
                </a:effectLst>
              </a:rPr>
              <a:t>Как ухаживать в зимнее время</a:t>
            </a:r>
          </a:p>
          <a:p>
            <a:pPr algn="ct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Прямоугольник 2"/>
          <p:cNvSpPr/>
          <p:nvPr/>
        </p:nvSpPr>
        <p:spPr>
          <a:xfrm>
            <a:off x="214282" y="1000108"/>
            <a:ext cx="8715436" cy="2031325"/>
          </a:xfrm>
          <a:prstGeom prst="rect">
            <a:avLst/>
          </a:prstGeom>
        </p:spPr>
        <p:txBody>
          <a:bodyPr wrap="square">
            <a:spAutoFit/>
          </a:bodyPr>
          <a:lstStyle/>
          <a:p>
            <a:r>
              <a:rPr lang="ru-RU" sz="1400" i="1" dirty="0" smtClean="0">
                <a:solidFill>
                  <a:schemeClr val="accent1">
                    <a:lumMod val="75000"/>
                  </a:schemeClr>
                </a:solidFill>
                <a:latin typeface="Times New Roman" pitchFamily="18" charset="0"/>
                <a:cs typeface="Times New Roman" pitchFamily="18" charset="0"/>
              </a:rPr>
              <a:t>  </a:t>
            </a:r>
            <a:r>
              <a:rPr lang="ru-RU" sz="1400" i="1" dirty="0" smtClean="0">
                <a:solidFill>
                  <a:srgbClr val="C00000"/>
                </a:solidFill>
                <a:latin typeface="Times New Roman" pitchFamily="18" charset="0"/>
                <a:cs typeface="Times New Roman" pitchFamily="18" charset="0"/>
              </a:rPr>
              <a:t>У плодоносящих лимонов должно быть большое число боковых </a:t>
            </a:r>
            <a:r>
              <a:rPr lang="ru-RU" sz="1400" i="1" dirty="0" err="1" smtClean="0">
                <a:solidFill>
                  <a:srgbClr val="C00000"/>
                </a:solidFill>
                <a:latin typeface="Times New Roman" pitchFamily="18" charset="0"/>
                <a:cs typeface="Times New Roman" pitchFamily="18" charset="0"/>
              </a:rPr>
              <a:t>веточек-плодушек</a:t>
            </a:r>
            <a:r>
              <a:rPr lang="ru-RU" sz="1400" i="1" dirty="0" smtClean="0">
                <a:solidFill>
                  <a:srgbClr val="C00000"/>
                </a:solidFill>
                <a:latin typeface="Times New Roman" pitchFamily="18" charset="0"/>
                <a:cs typeface="Times New Roman" pitchFamily="18" charset="0"/>
              </a:rPr>
              <a:t>.</a:t>
            </a:r>
          </a:p>
          <a:p>
            <a:r>
              <a:rPr lang="ru-RU" sz="1400" i="1" dirty="0" smtClean="0">
                <a:solidFill>
                  <a:srgbClr val="C00000"/>
                </a:solidFill>
                <a:latin typeface="Times New Roman" pitchFamily="18" charset="0"/>
                <a:cs typeface="Times New Roman" pitchFamily="18" charset="0"/>
              </a:rPr>
              <a:t>  Не менее одного - двух раз в месяц надо внимательно осматривать крону. При осмотре особое внимание обращается на то, нет ли на растении вредителей, правильно ли идет развитие ветвей, не началось ли где-нибудь </a:t>
            </a:r>
            <a:r>
              <a:rPr lang="ru-RU" sz="1400" i="1" dirty="0" err="1" smtClean="0">
                <a:solidFill>
                  <a:srgbClr val="C00000"/>
                </a:solidFill>
                <a:latin typeface="Times New Roman" pitchFamily="18" charset="0"/>
                <a:cs typeface="Times New Roman" pitchFamily="18" charset="0"/>
              </a:rPr>
              <a:t>сокотечение</a:t>
            </a:r>
            <a:r>
              <a:rPr lang="ru-RU" sz="1400" i="1" dirty="0" smtClean="0">
                <a:solidFill>
                  <a:srgbClr val="C00000"/>
                </a:solidFill>
                <a:latin typeface="Times New Roman" pitchFamily="18" charset="0"/>
                <a:cs typeface="Times New Roman" pitchFamily="18" charset="0"/>
              </a:rPr>
              <a:t>, не повреждены ли где-нибудь ветви, листья или кора, не </a:t>
            </a:r>
            <a:r>
              <a:rPr lang="ru-RU" sz="1400" i="1" dirty="0" err="1" smtClean="0">
                <a:solidFill>
                  <a:srgbClr val="C00000"/>
                </a:solidFill>
                <a:latin typeface="Times New Roman" pitchFamily="18" charset="0"/>
                <a:cs typeface="Times New Roman" pitchFamily="18" charset="0"/>
              </a:rPr>
              <a:t>шишком</a:t>
            </a:r>
            <a:r>
              <a:rPr lang="ru-RU" sz="1400" i="1" dirty="0" smtClean="0">
                <a:solidFill>
                  <a:srgbClr val="C00000"/>
                </a:solidFill>
                <a:latin typeface="Times New Roman" pitchFamily="18" charset="0"/>
                <a:cs typeface="Times New Roman" pitchFamily="18" charset="0"/>
              </a:rPr>
              <a:t> ли много накопилось на листве пыли и грязи.</a:t>
            </a:r>
          </a:p>
          <a:p>
            <a:r>
              <a:rPr lang="ru-RU" sz="1400" i="1" dirty="0" smtClean="0">
                <a:solidFill>
                  <a:srgbClr val="C00000"/>
                </a:solidFill>
                <a:latin typeface="Times New Roman" pitchFamily="18" charset="0"/>
                <a:cs typeface="Times New Roman" pitchFamily="18" charset="0"/>
              </a:rPr>
              <a:t>  После осмотра растение надо хорошо вымыть теплой водой, в которой растворено небольшое количество мыла (2-3 г на 1 л воды); удалить все засыхающие веточки; обнаруженные раны замазать садовым варом, а если на растении обнаружены вредители, немедленно провести борьбу</a:t>
            </a:r>
          </a:p>
          <a:p>
            <a:r>
              <a:rPr lang="ru-RU" sz="1400" i="1" dirty="0" smtClean="0">
                <a:solidFill>
                  <a:srgbClr val="C00000"/>
                </a:solidFill>
                <a:latin typeface="Times New Roman" pitchFamily="18" charset="0"/>
                <a:cs typeface="Times New Roman" pitchFamily="18" charset="0"/>
              </a:rPr>
              <a:t>ними.</a:t>
            </a:r>
            <a:endParaRPr lang="ru-RU" sz="1400" i="1" dirty="0">
              <a:solidFill>
                <a:srgbClr val="C00000"/>
              </a:solidFill>
              <a:latin typeface="Times New Roman" pitchFamily="18" charset="0"/>
              <a:cs typeface="Times New Roman" pitchFamily="18" charset="0"/>
            </a:endParaRPr>
          </a:p>
        </p:txBody>
      </p:sp>
      <p:sp>
        <p:nvSpPr>
          <p:cNvPr id="4" name="Прямоугольник 3"/>
          <p:cNvSpPr/>
          <p:nvPr/>
        </p:nvSpPr>
        <p:spPr>
          <a:xfrm>
            <a:off x="214282" y="2928934"/>
            <a:ext cx="8715436" cy="738664"/>
          </a:xfrm>
          <a:prstGeom prst="rect">
            <a:avLst/>
          </a:prstGeom>
        </p:spPr>
        <p:txBody>
          <a:bodyPr wrap="square">
            <a:spAutoFit/>
          </a:bodyPr>
          <a:lstStyle/>
          <a:p>
            <a:r>
              <a:rPr lang="ru-RU" sz="1400" i="1" dirty="0" smtClean="0">
                <a:solidFill>
                  <a:schemeClr val="accent4">
                    <a:lumMod val="60000"/>
                    <a:lumOff val="40000"/>
                  </a:schemeClr>
                </a:solidFill>
                <a:latin typeface="Times New Roman" pitchFamily="18" charset="0"/>
                <a:cs typeface="Times New Roman" pitchFamily="18" charset="0"/>
              </a:rPr>
              <a:t>  </a:t>
            </a:r>
            <a:r>
              <a:rPr lang="ru-RU" sz="1400" i="1" dirty="0" smtClean="0">
                <a:solidFill>
                  <a:srgbClr val="C00000"/>
                </a:solidFill>
                <a:latin typeface="Times New Roman" pitchFamily="18" charset="0"/>
                <a:cs typeface="Times New Roman" pitchFamily="18" charset="0"/>
              </a:rPr>
              <a:t>Правильный уход за растением повлечет за собой не только хорошее его развитие, но создаст предпосылки к хорошему плодоношению. Однако соблюдение только перечисленных правил ухода еще недостаточно для того, чтобы получить хороший урожай.</a:t>
            </a:r>
          </a:p>
        </p:txBody>
      </p:sp>
      <p:sp>
        <p:nvSpPr>
          <p:cNvPr id="6" name="Прямоугольник 5"/>
          <p:cNvSpPr/>
          <p:nvPr/>
        </p:nvSpPr>
        <p:spPr>
          <a:xfrm>
            <a:off x="4286248" y="5286388"/>
            <a:ext cx="4572000" cy="646331"/>
          </a:xfrm>
          <a:prstGeom prst="rect">
            <a:avLst/>
          </a:prstGeom>
        </p:spPr>
        <p:txBody>
          <a:bodyPr>
            <a:spAutoFit/>
          </a:bodyPr>
          <a:lstStyle/>
          <a:p>
            <a:pPr lvl="0" algn="ctr"/>
            <a:r>
              <a:rPr lang="ru-RU" b="1" i="1" dirty="0" smtClean="0">
                <a:solidFill>
                  <a:srgbClr val="0F6FC6">
                    <a:lumMod val="50000"/>
                  </a:srgbClr>
                </a:solidFill>
                <a:latin typeface="Times New Roman" pitchFamily="18" charset="0"/>
                <a:cs typeface="Times New Roman" pitchFamily="18" charset="0"/>
              </a:rPr>
              <a:t>Наше  лимонное дерево с плодами              </a:t>
            </a:r>
          </a:p>
          <a:p>
            <a:pPr lvl="0"/>
            <a:r>
              <a:rPr lang="ru-RU" b="1" i="1" dirty="0" smtClean="0">
                <a:solidFill>
                  <a:srgbClr val="0F6FC6">
                    <a:lumMod val="50000"/>
                  </a:srgbClr>
                </a:solidFill>
                <a:latin typeface="Times New Roman" pitchFamily="18" charset="0"/>
                <a:cs typeface="Times New Roman" pitchFamily="18" charset="0"/>
              </a:rPr>
              <a:t>                            (6 штук)</a:t>
            </a:r>
            <a:endParaRPr lang="ru-RU" dirty="0"/>
          </a:p>
        </p:txBody>
      </p:sp>
      <p:pic>
        <p:nvPicPr>
          <p:cNvPr id="4099" name="Picture 3" descr="C:\Users\ученик\Desktop\Img00076.jpg"/>
          <p:cNvPicPr>
            <a:picLocks noChangeAspect="1" noChangeArrowheads="1"/>
          </p:cNvPicPr>
          <p:nvPr/>
        </p:nvPicPr>
        <p:blipFill>
          <a:blip r:embed="rId3"/>
          <a:srcRect/>
          <a:stretch>
            <a:fillRect/>
          </a:stretch>
        </p:blipFill>
        <p:spPr bwMode="auto">
          <a:xfrm>
            <a:off x="571472" y="3857628"/>
            <a:ext cx="3571900" cy="26789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3148" y="3244334"/>
            <a:ext cx="239168" cy="369332"/>
          </a:xfrm>
          <a:prstGeom prst="rect">
            <a:avLst/>
          </a:prstGeom>
        </p:spPr>
        <p:txBody>
          <a:bodyPr wrap="none">
            <a:spAutoFit/>
          </a:bodyPr>
          <a:lstStyle/>
          <a:p>
            <a:r>
              <a:rPr lang="ru-RU" b="1" dirty="0" smtClean="0"/>
              <a:t> </a:t>
            </a:r>
            <a:endParaRPr lang="ru-RU" dirty="0"/>
          </a:p>
        </p:txBody>
      </p:sp>
      <p:sp>
        <p:nvSpPr>
          <p:cNvPr id="3" name="Прямоугольник 2"/>
          <p:cNvSpPr/>
          <p:nvPr/>
        </p:nvSpPr>
        <p:spPr>
          <a:xfrm>
            <a:off x="3143240" y="571480"/>
            <a:ext cx="2559483" cy="461665"/>
          </a:xfrm>
          <a:prstGeom prst="rect">
            <a:avLst/>
          </a:prstGeom>
          <a:noFill/>
        </p:spPr>
        <p:txBody>
          <a:bodyPr wrap="none" lIns="91440" tIns="45720" rIns="91440" bIns="45720">
            <a:spAutoFit/>
          </a:bodyPr>
          <a:lstStyle/>
          <a:p>
            <a:pPr algn="ct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Наши опыты</a:t>
            </a:r>
            <a:endParaRPr lang="ru-RU"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6737" name="Rectangle 1"/>
          <p:cNvSpPr>
            <a:spLocks noChangeArrowheads="1"/>
          </p:cNvSpPr>
          <p:nvPr/>
        </p:nvSpPr>
        <p:spPr bwMode="auto">
          <a:xfrm>
            <a:off x="428596" y="1071546"/>
            <a:ext cx="600079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Мы на кружке «</a:t>
            </a:r>
            <a:r>
              <a:rPr kumimoji="0" lang="ru-RU" sz="1200"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Лимонарий</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изучаем выращивание лимонного дерева, проводим практические занятия по уходу за растением. Вносим минеральные и органические удобрения, получаем практические навыки по уничтожению вредных насекомых. Проводим черенкование ,следим за вегетацией этого растения. Пока наш 7 годовалый лимон в полном цвету. Ждем 15 штук вкусных лимонов. Можем поделится черенками этого растения с другими школами с полной инструкцией ухода за лимоном.</a:t>
            </a:r>
            <a:endParaRPr kumimoji="0" lang="ru-RU" sz="12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ru-RU" sz="1200" b="0" i="1" u="none" strike="noStrike" cap="none" normalizeH="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В нашем кружке мы провели следующие опыты:</a:t>
            </a:r>
            <a:endParaRPr kumimoji="0" lang="ru-RU" sz="12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1 опыт</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Мы попробовали выращивать  лимон посевом гибридных семян. Растения, выращенные из семян, начинают плодоносить  поздно, на 10-12й год жизни. Но ученикам  ждать 10-12 лет не выгодно, они уже оканчивают школу. Чтобы ускорить срок начало плодоношения можно методом </a:t>
            </a:r>
            <a:r>
              <a:rPr kumimoji="0" lang="ru-RU" sz="1200"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окольцовывание</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А как это делается мы можем практически показать.</a:t>
            </a:r>
            <a:endParaRPr kumimoji="0" lang="ru-RU" sz="12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2 опыт</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С целью ускорения мы попробовали прививку глазка, взятого с верхней части растения, на нижнюю часть ствола. </a:t>
            </a:r>
            <a:endParaRPr kumimoji="0" lang="ru-RU" sz="12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r>
              <a:rPr kumimoji="0" lang="ru-RU" sz="1200"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3 опыт</a:t>
            </a:r>
            <a:r>
              <a:rPr kumimoji="0" lang="ru-RU" sz="12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Срезали  веточку с культурным лимоном веточку одногодичного прироста с двумя листьями . Посадили ее в небольшой горшок с плодородной землей, в углубление, сделанное карандашом и засыпанное речным песком, полили и закрыли стеклянной банкой. Постоянно следили, чтобы земля была умеренно влажной.</a:t>
            </a:r>
            <a:r>
              <a:rPr lang="ru-RU" sz="1200" dirty="0" smtClean="0"/>
              <a:t> </a:t>
            </a:r>
          </a:p>
          <a:p>
            <a:r>
              <a:rPr lang="ru-RU" sz="1200" i="1" dirty="0" smtClean="0">
                <a:solidFill>
                  <a:schemeClr val="accent1">
                    <a:lumMod val="75000"/>
                  </a:schemeClr>
                </a:solidFill>
                <a:latin typeface="Times New Roman" pitchFamily="18" charset="0"/>
                <a:cs typeface="Times New Roman" pitchFamily="18" charset="0"/>
              </a:rPr>
              <a:t>    На 37-й день черенок тронулся в рост. После этого банку сняли. В дальнейшем периодически поливали и раз в месяц удобряли настоем куриного помета (1:20) с 5 г полного минерального удобрения на ведро. Через год растение достигло высоты 50 см, а в начале третьего года в первый раз зацвело.</a:t>
            </a:r>
          </a:p>
          <a:p>
            <a:r>
              <a:rPr lang="ru-RU" sz="1400" i="1" dirty="0" smtClean="0">
                <a:solidFill>
                  <a:schemeClr val="accent1">
                    <a:lumMod val="75000"/>
                  </a:schemeClr>
                </a:solidFill>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pic>
        <p:nvPicPr>
          <p:cNvPr id="5" name="Рисунок 4" descr="лимон.jpg"/>
          <p:cNvPicPr/>
          <p:nvPr/>
        </p:nvPicPr>
        <p:blipFill>
          <a:blip r:embed="rId2" cstate="print"/>
          <a:stretch>
            <a:fillRect/>
          </a:stretch>
        </p:blipFill>
        <p:spPr>
          <a:xfrm>
            <a:off x="6429388" y="1142984"/>
            <a:ext cx="250033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6429388" y="3286124"/>
            <a:ext cx="2571768" cy="600164"/>
          </a:xfrm>
          <a:prstGeom prst="rect">
            <a:avLst/>
          </a:prstGeom>
        </p:spPr>
        <p:txBody>
          <a:bodyPr wrap="square">
            <a:spAutoFit/>
          </a:bodyPr>
          <a:lstStyle/>
          <a:p>
            <a:pPr lvl="0" fontAlgn="base">
              <a:spcBef>
                <a:spcPct val="0"/>
              </a:spcBef>
              <a:spcAft>
                <a:spcPct val="0"/>
              </a:spcAft>
            </a:pPr>
            <a:r>
              <a:rPr lang="ru-RU" sz="1100" b="1" i="1" dirty="0" smtClean="0">
                <a:solidFill>
                  <a:schemeClr val="accent1">
                    <a:lumMod val="50000"/>
                  </a:schemeClr>
                </a:solidFill>
                <a:latin typeface="Times New Roman" pitchFamily="18" charset="0"/>
                <a:ea typeface="Brush Script MT" pitchFamily="66" charset="0"/>
                <a:cs typeface="Times New Roman" pitchFamily="18" charset="0"/>
              </a:rPr>
              <a:t>Ноябрь 2010 год. Лимон обильно цветет . Кружковцы на занятии «</a:t>
            </a:r>
            <a:r>
              <a:rPr lang="ru-RU" sz="1100" b="1" i="1" dirty="0" err="1" smtClean="0">
                <a:solidFill>
                  <a:schemeClr val="accent1">
                    <a:lumMod val="50000"/>
                  </a:schemeClr>
                </a:solidFill>
                <a:latin typeface="Times New Roman" pitchFamily="18" charset="0"/>
                <a:ea typeface="Brush Script MT" pitchFamily="66" charset="0"/>
                <a:cs typeface="Times New Roman" pitchFamily="18" charset="0"/>
              </a:rPr>
              <a:t>Лимонарий</a:t>
            </a:r>
            <a:r>
              <a:rPr lang="ru-RU" sz="1100" b="1" i="1" dirty="0" smtClean="0">
                <a:solidFill>
                  <a:schemeClr val="accent1">
                    <a:lumMod val="50000"/>
                  </a:schemeClr>
                </a:solidFill>
                <a:latin typeface="Times New Roman" pitchFamily="18" charset="0"/>
                <a:ea typeface="Brush Script MT" pitchFamily="66" charset="0"/>
                <a:cs typeface="Times New Roman" pitchFamily="18" charset="0"/>
              </a:rPr>
              <a:t>»</a:t>
            </a:r>
            <a:endParaRPr lang="ru-RU" sz="1100" b="1" i="1" dirty="0" smtClean="0">
              <a:solidFill>
                <a:schemeClr val="accent1">
                  <a:lumMod val="50000"/>
                </a:schemeClr>
              </a:solidFill>
              <a:latin typeface="Times New Roman" pitchFamily="18" charset="0"/>
              <a:cs typeface="Times New Roman" pitchFamily="18" charset="0"/>
            </a:endParaRPr>
          </a:p>
        </p:txBody>
      </p:sp>
      <p:pic>
        <p:nvPicPr>
          <p:cNvPr id="11265" name="Picture 1" descr="C:\Users\ученик\Desktop\Img00076.jpg"/>
          <p:cNvPicPr>
            <a:picLocks noChangeAspect="1" noChangeArrowheads="1"/>
          </p:cNvPicPr>
          <p:nvPr/>
        </p:nvPicPr>
        <p:blipFill>
          <a:blip r:embed="rId3"/>
          <a:srcRect/>
          <a:stretch>
            <a:fillRect/>
          </a:stretch>
        </p:blipFill>
        <p:spPr bwMode="auto">
          <a:xfrm>
            <a:off x="6572264" y="3857628"/>
            <a:ext cx="2238369" cy="1678777"/>
          </a:xfrm>
          <a:prstGeom prst="rect">
            <a:avLst/>
          </a:prstGeom>
          <a:noFill/>
        </p:spPr>
      </p:pic>
      <p:pic>
        <p:nvPicPr>
          <p:cNvPr id="11266" name="Picture 2" descr="C:\Users\ученик\Desktop\Img00075.jpg"/>
          <p:cNvPicPr>
            <a:picLocks noChangeAspect="1" noChangeArrowheads="1"/>
          </p:cNvPicPr>
          <p:nvPr/>
        </p:nvPicPr>
        <p:blipFill>
          <a:blip r:embed="rId4" cstate="print"/>
          <a:srcRect/>
          <a:stretch>
            <a:fillRect/>
          </a:stretch>
        </p:blipFill>
        <p:spPr bwMode="auto">
          <a:xfrm>
            <a:off x="500034" y="5286388"/>
            <a:ext cx="1785950" cy="1339463"/>
          </a:xfrm>
          <a:prstGeom prst="rect">
            <a:avLst/>
          </a:prstGeom>
          <a:noFill/>
        </p:spPr>
      </p:pic>
      <p:pic>
        <p:nvPicPr>
          <p:cNvPr id="11267" name="Picture 3" descr="C:\Users\ученик\Desktop\Img00078.jpg"/>
          <p:cNvPicPr>
            <a:picLocks noChangeAspect="1" noChangeArrowheads="1"/>
          </p:cNvPicPr>
          <p:nvPr/>
        </p:nvPicPr>
        <p:blipFill>
          <a:blip r:embed="rId5" cstate="print"/>
          <a:srcRect/>
          <a:stretch>
            <a:fillRect/>
          </a:stretch>
        </p:blipFill>
        <p:spPr bwMode="auto">
          <a:xfrm>
            <a:off x="2714612" y="5286372"/>
            <a:ext cx="1714512" cy="1285884"/>
          </a:xfrm>
          <a:prstGeom prst="rect">
            <a:avLst/>
          </a:prstGeom>
          <a:noFill/>
        </p:spPr>
      </p:pic>
      <p:pic>
        <p:nvPicPr>
          <p:cNvPr id="11268" name="Picture 4" descr="C:\Users\ученик\Desktop\Img00079.jpg"/>
          <p:cNvPicPr>
            <a:picLocks noChangeAspect="1" noChangeArrowheads="1"/>
          </p:cNvPicPr>
          <p:nvPr/>
        </p:nvPicPr>
        <p:blipFill>
          <a:blip r:embed="rId6" cstate="print"/>
          <a:srcRect/>
          <a:stretch>
            <a:fillRect/>
          </a:stretch>
        </p:blipFill>
        <p:spPr bwMode="auto">
          <a:xfrm rot="16200000">
            <a:off x="4881565" y="5334013"/>
            <a:ext cx="1524011" cy="1143008"/>
          </a:xfrm>
          <a:prstGeom prst="rect">
            <a:avLst/>
          </a:prstGeom>
          <a:noFill/>
        </p:spPr>
      </p:pic>
      <p:sp>
        <p:nvSpPr>
          <p:cNvPr id="11" name="Прямоугольник 10"/>
          <p:cNvSpPr/>
          <p:nvPr/>
        </p:nvSpPr>
        <p:spPr>
          <a:xfrm>
            <a:off x="6572264" y="5786454"/>
            <a:ext cx="2571736" cy="646331"/>
          </a:xfrm>
          <a:prstGeom prst="rect">
            <a:avLst/>
          </a:prstGeom>
        </p:spPr>
        <p:txBody>
          <a:bodyPr wrap="square">
            <a:spAutoFit/>
          </a:bodyPr>
          <a:lstStyle/>
          <a:p>
            <a:r>
              <a:rPr lang="ru-RU" sz="1200" dirty="0" smtClean="0"/>
              <a:t>           </a:t>
            </a:r>
            <a:r>
              <a:rPr lang="ru-RU" sz="1200" b="1" i="1" dirty="0" smtClean="0"/>
              <a:t>Фотография нашего   плодоносящего лимона </a:t>
            </a:r>
          </a:p>
          <a:p>
            <a:r>
              <a:rPr lang="ru-RU" sz="1200" b="1" i="1" dirty="0" smtClean="0"/>
              <a:t>                       Январь 2011 г.</a:t>
            </a:r>
            <a:endParaRPr lang="ru-RU" sz="12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ученик\Desktop\pair_of_lemon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357422" y="571480"/>
            <a:ext cx="4792146" cy="461665"/>
          </a:xfrm>
          <a:prstGeom prst="rect">
            <a:avLst/>
          </a:prstGeom>
          <a:noFill/>
        </p:spPr>
        <p:txBody>
          <a:bodyPr wrap="none" lIns="91440" tIns="45720" rIns="91440" bIns="45720">
            <a:spAutoFit/>
          </a:bodyPr>
          <a:lstStyle/>
          <a:p>
            <a:pPr algn="ct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Выводы по уходу лимона</a:t>
            </a:r>
          </a:p>
        </p:txBody>
      </p:sp>
      <p:sp>
        <p:nvSpPr>
          <p:cNvPr id="115713" name="Rectangle 1"/>
          <p:cNvSpPr>
            <a:spLocks noChangeArrowheads="1"/>
          </p:cNvSpPr>
          <p:nvPr/>
        </p:nvSpPr>
        <p:spPr bwMode="auto">
          <a:xfrm>
            <a:off x="285720" y="1428736"/>
            <a:ext cx="842965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Золотые правила :</a:t>
            </a:r>
            <a:endParaRPr kumimoji="0" lang="ru-RU" sz="1400" b="1" i="1"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14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1. Горшок для лимона всегда должен соответствовать его росту .</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2. Поливы должны быть регулярными. Нельзя допускать чрезмерного увлажнения почва и чрезмерного ее пересыхания.</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3. Вода для полива должна быть комнатной температуры или  на 4-5</a:t>
            </a:r>
            <a:r>
              <a:rPr kumimoji="0" lang="ru-RU" sz="1400" b="0" i="1" u="none" strike="noStrike" cap="none" normalizeH="0" baseline="30000" dirty="0" smtClean="0">
                <a:ln>
                  <a:noFill/>
                </a:ln>
                <a:solidFill>
                  <a:schemeClr val="bg1">
                    <a:lumMod val="95000"/>
                  </a:schemeClr>
                </a:solidFill>
                <a:effectLst/>
                <a:latin typeface="Times New Roman" pitchFamily="18" charset="0"/>
                <a:cs typeface="Times New Roman" pitchFamily="18" charset="0"/>
              </a:rPr>
              <a:t>0</a:t>
            </a: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С выше комнатной.</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4. Если воздух в комнате сухой, лимон надо опрыскивать как можно чаще.</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5. Один раз в неделю листья надо протирать влажной ваткой</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6. Летом лимонам  нужен рассеянный свет .</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7. Лимоны, привитые на подвое трифолиата, должны зимовать в  холодных помещениях с температурой не выше 12</a:t>
            </a:r>
            <a:r>
              <a:rPr kumimoji="0" lang="ru-RU" sz="1400" b="0" i="1" u="none" strike="noStrike" cap="none" normalizeH="0" baseline="30000" dirty="0" smtClean="0">
                <a:ln>
                  <a:noFill/>
                </a:ln>
                <a:solidFill>
                  <a:schemeClr val="bg1">
                    <a:lumMod val="95000"/>
                  </a:schemeClr>
                </a:solidFill>
                <a:effectLst/>
                <a:latin typeface="Times New Roman" pitchFamily="18" charset="0"/>
                <a:cs typeface="Times New Roman" pitchFamily="18" charset="0"/>
              </a:rPr>
              <a:t>0</a:t>
            </a: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С.</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8. Комнату, в которой растет лимон, нужно ежедневно проветривать, хотя бы по 10-15 минут. Следите, чтобы деревце вы это время не стояло на сквозняке.</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9. При семенном размножение лимон начинает плодоносить на 10-15 год. Выращенный из черенка – на 3-4 год.</a:t>
            </a:r>
          </a:p>
          <a:p>
            <a:pPr marL="0" marR="0" lvl="0" indent="0" algn="l" defTabSz="914400" rtl="0" eaLnBrk="0" fontAlgn="base" latinLnBrk="0" hangingPunct="0">
              <a:lnSpc>
                <a:spcPct val="100000"/>
              </a:lnSpc>
              <a:spcBef>
                <a:spcPct val="0"/>
              </a:spcBef>
              <a:spcAft>
                <a:spcPct val="0"/>
              </a:spcAft>
              <a:buClrTx/>
              <a:buSzTx/>
              <a:tabLst/>
            </a:pP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10. Наиболее благоприятная для цветения и завязывания плодов температура- 17-18</a:t>
            </a:r>
            <a:r>
              <a:rPr kumimoji="0" lang="ru-RU" sz="1400" b="0" i="1" u="none" strike="noStrike" cap="none" normalizeH="0" baseline="30000" dirty="0" smtClean="0">
                <a:ln>
                  <a:noFill/>
                </a:ln>
                <a:solidFill>
                  <a:schemeClr val="bg1">
                    <a:lumMod val="95000"/>
                  </a:schemeClr>
                </a:solidFill>
                <a:effectLst/>
                <a:latin typeface="Times New Roman" pitchFamily="18" charset="0"/>
                <a:cs typeface="Times New Roman" pitchFamily="18" charset="0"/>
              </a:rPr>
              <a:t>0</a:t>
            </a:r>
            <a:r>
              <a:rPr kumimoji="0" lang="ru-RU" sz="1400" b="0" i="1" u="none" strike="noStrike" cap="none" normalizeH="0" baseline="0" dirty="0" smtClean="0">
                <a:ln>
                  <a:noFill/>
                </a:ln>
                <a:solidFill>
                  <a:schemeClr val="bg1">
                    <a:lumMod val="95000"/>
                  </a:schemeClr>
                </a:solidFill>
                <a:effectLst/>
                <a:latin typeface="Times New Roman" pitchFamily="18" charset="0"/>
                <a:cs typeface="Times New Roman" pitchFamily="18" charset="0"/>
              </a:rPr>
              <a:t>С</a:t>
            </a:r>
            <a: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42918"/>
            <a:ext cx="9144000" cy="461665"/>
          </a:xfrm>
          <a:prstGeom prst="rect">
            <a:avLst/>
          </a:prstGeom>
          <a:noFill/>
        </p:spPr>
        <p:txBody>
          <a:bodyPr wrap="square" lIns="91440" tIns="45720" rIns="91440" bIns="45720">
            <a:spAutoFit/>
          </a:bodyPr>
          <a:lstStyle/>
          <a:p>
            <a:pPr algn="ctr"/>
            <a:r>
              <a:rPr lang="ru-RU" sz="2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Применение</a:t>
            </a:r>
          </a:p>
        </p:txBody>
      </p:sp>
      <p:sp>
        <p:nvSpPr>
          <p:cNvPr id="124929" name="Rectangle 1"/>
          <p:cNvSpPr>
            <a:spLocks noChangeArrowheads="1"/>
          </p:cNvSpPr>
          <p:nvPr/>
        </p:nvSpPr>
        <p:spPr bwMode="auto">
          <a:xfrm>
            <a:off x="142844" y="1214422"/>
            <a:ext cx="900115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Лимон - прекрасное бактерицидное средство, он может уничтожить до двадцати различных бактерий, оказывает угнетающее влияние на развитие вирусов гриппа. В лимонах много калия, самое большое количество цитрина среди известных нам продуктов, много аскорбиновой кислоты, они-то и укрепляют, делают эластичными стенки мелких кровеносных сосудов, активно участвуют в окислительно-восстановительных процессах. Вот почему так много существует рецептов лечения склероза, включающих лимон.</a:t>
            </a:r>
            <a:b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Лимон применяют в народной медицине многих стран для лечения различных заболеваний: цинги, желтухи, водянки, </a:t>
            </a:r>
            <a:r>
              <a:rPr kumimoji="0" lang="ru-RU" sz="1400" b="0" i="1" u="none" strike="noStrike" cap="none" normalizeH="0" baseline="0" dirty="0" err="1"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почечно-каменной</a:t>
            </a: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 болезни, туберкулеза легких, серд­цебиения, желудочных катаров, геморроя, острого ревма­тизма, подагры, ломоты и прострела (люмбаго).</a:t>
            </a:r>
            <a:b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          Итальянская народная медицина рекомендует отвар лимона (вместе с коркой) как неплохое средство лечения малярии. Широко применяется лимон и как наружное средство. Ну что ж, этого достаточно для первого, общего и приблизительного знакомства с лечебными свойствами лимона. У нас еще будет возможность поговорить обо всем этом гораздо подробнее. Следует упомянуть лишь о возможных побочных действиях и противопоказаниях.</a:t>
            </a:r>
            <a:b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Наступление кризисного состояния во время лечения лимонами (жидкий стул, высыпания на коже, рвота, лихорадочное состояние, кашель, общая слабость, подавленность) говорит о слишком быстром самоочищении организма. Эти явления обычно наступают оттого, что органы выбрасывают слишком много токсинов и ядов, а очистительные системы не успевают с ними справиться.</a:t>
            </a:r>
            <a:b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Если кожа выводит шлаки надлежащим образом, она может справиться с той их порцией, которую необходимо вывести через кожные покровы. Если же кожа не способна нормально выводить шлаки, а кислоты активизи­рованы цитрусовыми, почки получат большую нагрузку, чем могут вынести - они вынуждены делать работу, которая им не под силу. В этом случае следует прекратить прием лимонов, пить овощные соки. Полезно голодание, а лечение можно возобновить только после тщательного очищения организма (например, рекомендуется </a:t>
            </a:r>
            <a:r>
              <a:rPr kumimoji="0" lang="ru-RU" sz="1400" b="0" i="1" u="none" strike="noStrike" cap="none" normalizeH="0" baseline="0" dirty="0" err="1"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детоксикация</a:t>
            </a: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 по Н. </a:t>
            </a:r>
            <a:r>
              <a:rPr kumimoji="0" lang="ru-RU" sz="1400" b="0" i="1" u="none" strike="noStrike" cap="none" normalizeH="0" baseline="0" dirty="0" err="1"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Уокеру</a:t>
            </a:r>
            <a:r>
              <a:rPr kumimoji="0" lang="ru-RU" sz="1400" b="0" i="1" u="none" strike="noStrike" cap="none" normalizeH="0" baseline="0" dirty="0" smtClean="0">
                <a:ln>
                  <a:noFill/>
                </a:ln>
                <a:solidFill>
                  <a:schemeClr val="tx1">
                    <a:lumMod val="85000"/>
                    <a:lumOff val="15000"/>
                  </a:schemeClr>
                </a:solidFill>
                <a:effectLst/>
                <a:latin typeface="Times New Roman" pitchFamily="18" charset="0"/>
                <a:ea typeface="Times New Roman" pitchFamily="18" charset="0"/>
                <a:cs typeface="Times New Roman" pitchFamily="18" charset="0"/>
              </a:rPr>
              <a:t> - эту методику вы найдете в нашем лечебнике).</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endParaRPr kumimoji="0" lang="ru-RU"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714356"/>
            <a:ext cx="5448222" cy="1292662"/>
          </a:xfrm>
          <a:prstGeom prst="rect">
            <a:avLst/>
          </a:prstGeom>
          <a:noFill/>
        </p:spPr>
        <p:txBody>
          <a:bodyPr wrap="square" lIns="91440" tIns="45720" rIns="91440" bIns="45720">
            <a:spAutoFit/>
          </a:bodyPr>
          <a:lstStyle/>
          <a:p>
            <a:pPr algn="ct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Использованная литература</a:t>
            </a:r>
          </a:p>
          <a:p>
            <a:pPr algn="ct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3905" name="Rectangle 1"/>
          <p:cNvSpPr>
            <a:spLocks noChangeArrowheads="1"/>
          </p:cNvSpPr>
          <p:nvPr/>
        </p:nvSpPr>
        <p:spPr bwMode="auto">
          <a:xfrm>
            <a:off x="357158" y="2071678"/>
            <a:ext cx="857252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1. Комнатные растения: Справочник \ Б.Н. Головкин</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lvl="0" eaLnBrk="0" fontAlgn="base" hangingPunct="0">
              <a:spcBef>
                <a:spcPct val="0"/>
              </a:spcBef>
              <a:spcAft>
                <a:spcPct val="0"/>
              </a:spcAf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2. Целебная сила лимона \</a:t>
            </a:r>
            <a:r>
              <a:rPr lang="ru-RU" i="1" dirty="0" smtClean="0">
                <a:solidFill>
                  <a:schemeClr val="accent1">
                    <a:lumMod val="75000"/>
                  </a:schemeClr>
                </a:solidFill>
                <a:latin typeface="Times New Roman" pitchFamily="18" charset="0"/>
                <a:ea typeface="Calibri" pitchFamily="34" charset="0"/>
                <a:cs typeface="Times New Roman" pitchFamily="18" charset="0"/>
              </a:rPr>
              <a:t> Филиппова И.А</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3. Газета «Сам хозяин» \«Лимон и его семейство» \ №23\1-15 декабря 2010 г.</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4. Газета «Сам хозяин» \ «Лимон и его семейство» \ №22\16-30 ноября 2010 г.</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5. Газета «Сам хозяин» \А. </a:t>
            </a:r>
            <a:r>
              <a:rPr kumimoji="0" lang="ru-RU"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Паушкин</a:t>
            </a: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«Однобокая крона цитрусовых»\ №18 \16-30 сентябрь 2009 г.</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6. Материал из интернета \ </a:t>
            </a:r>
            <a:r>
              <a:rPr kumimoji="0" lang="en-US"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2"/>
              </a:rPr>
              <a:t>www</a:t>
            </a: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2"/>
              </a:rPr>
              <a:t>.</a:t>
            </a:r>
            <a:r>
              <a:rPr kumimoji="0" lang="en-US"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2"/>
              </a:rPr>
              <a:t>lemon</a:t>
            </a: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2"/>
              </a:rPr>
              <a:t>.</a:t>
            </a:r>
            <a:r>
              <a:rPr kumimoji="0" lang="en-US"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hlinkClick r:id="rId2"/>
              </a:rPr>
              <a:t>ru</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7. Журнал «Юный натуралист» \ </a:t>
            </a:r>
            <a:r>
              <a:rPr kumimoji="0" lang="ru-RU"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Ю.Черний</a:t>
            </a: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«Каждому </a:t>
            </a:r>
            <a:r>
              <a:rPr kumimoji="0" lang="ru-RU" b="0" i="1"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дому-сад</a:t>
            </a:r>
            <a:r>
              <a:rPr kumimoji="0" lang="ru-RU"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ru-RU" i="1" dirty="0" smtClean="0">
                <a:solidFill>
                  <a:schemeClr val="accent1">
                    <a:lumMod val="75000"/>
                  </a:schemeClr>
                </a:solidFill>
                <a:latin typeface="Times New Roman" pitchFamily="18" charset="0"/>
                <a:cs typeface="Times New Roman" pitchFamily="18" charset="0"/>
              </a:rPr>
              <a:t>8.  Доктор на подоконнике \ </a:t>
            </a:r>
            <a:r>
              <a:rPr lang="ru-RU" i="1" dirty="0" smtClean="0">
                <a:solidFill>
                  <a:schemeClr val="accent1">
                    <a:lumMod val="75000"/>
                  </a:schemeClr>
                </a:solidFill>
                <a:latin typeface="Times New Roman" pitchFamily="18" charset="0"/>
                <a:ea typeface="Calibri" pitchFamily="34" charset="0"/>
                <a:cs typeface="Times New Roman" pitchFamily="18" charset="0"/>
              </a:rPr>
              <a:t>Филиппова И.А.</a:t>
            </a:r>
            <a:endParaRPr kumimoji="0" lang="ru-RU"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ученик\Desktop\22817490_citronu_bummbas_l_011111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Прямоугольник 4"/>
          <p:cNvSpPr/>
          <p:nvPr/>
        </p:nvSpPr>
        <p:spPr>
          <a:xfrm>
            <a:off x="857224" y="2071678"/>
            <a:ext cx="7474034" cy="923330"/>
          </a:xfrm>
          <a:prstGeom prst="rect">
            <a:avLst/>
          </a:prstGeom>
          <a:noFill/>
        </p:spPr>
        <p:txBody>
          <a:bodyPr wrap="none" lIns="91440" tIns="45720" rIns="91440" bIns="45720">
            <a:prstTxWarp prst="textWave2">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за внимание</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Прямоугольник 5"/>
          <p:cNvSpPr/>
          <p:nvPr/>
        </p:nvSpPr>
        <p:spPr>
          <a:xfrm>
            <a:off x="500034" y="3214686"/>
            <a:ext cx="821885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Приятного </a:t>
            </a:r>
            <a:r>
              <a:rPr lang="ru-RU"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чаепития!=</a:t>
            </a: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Улыбающееся лицо 6"/>
          <p:cNvSpPr/>
          <p:nvPr/>
        </p:nvSpPr>
        <p:spPr>
          <a:xfrm>
            <a:off x="6858016" y="4857760"/>
            <a:ext cx="1571636" cy="1428760"/>
          </a:xfrm>
          <a:prstGeom prst="smileyFac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917" y="548680"/>
            <a:ext cx="7200800" cy="5909310"/>
          </a:xfrm>
          <a:prstGeom prst="rect">
            <a:avLst/>
          </a:prstGeom>
          <a:noFill/>
        </p:spPr>
        <p:txBody>
          <a:bodyPr wrap="square" rtlCol="0">
            <a:spAutoFit/>
          </a:bodyPr>
          <a:lstStyle/>
          <a:p>
            <a:r>
              <a:rPr lang="ru-RU" dirty="0" smtClean="0"/>
              <a:t>                </a:t>
            </a:r>
            <a:r>
              <a:rPr lang="ru-RU" sz="2000" b="1" dirty="0" smtClean="0"/>
              <a:t>Авторская программа по </a:t>
            </a:r>
            <a:r>
              <a:rPr lang="ru-RU" sz="2000" b="1" dirty="0" err="1" smtClean="0"/>
              <a:t>вращиванию</a:t>
            </a:r>
            <a:r>
              <a:rPr lang="ru-RU" sz="2000" b="1" dirty="0" smtClean="0"/>
              <a:t> лимона</a:t>
            </a:r>
            <a:r>
              <a:rPr lang="ru-RU" dirty="0" smtClean="0"/>
              <a:t>.</a:t>
            </a:r>
          </a:p>
          <a:p>
            <a:r>
              <a:rPr lang="ru-RU" dirty="0" smtClean="0"/>
              <a:t>Распределение часов.</a:t>
            </a:r>
          </a:p>
          <a:p>
            <a:pPr marL="342900" indent="-342900">
              <a:buAutoNum type="arabicPeriod"/>
            </a:pPr>
            <a:r>
              <a:rPr lang="ru-RU" dirty="0" smtClean="0"/>
              <a:t>Полезные свойства лимона  1 ч.</a:t>
            </a:r>
          </a:p>
          <a:p>
            <a:pPr marL="342900" indent="-342900">
              <a:buAutoNum type="arabicPeriod"/>
            </a:pPr>
            <a:r>
              <a:rPr lang="ru-RU" dirty="0" err="1" smtClean="0"/>
              <a:t>Морфологичиские</a:t>
            </a:r>
            <a:r>
              <a:rPr lang="ru-RU" dirty="0" smtClean="0"/>
              <a:t> особенности по </a:t>
            </a:r>
            <a:r>
              <a:rPr lang="ru-RU" dirty="0" err="1" smtClean="0"/>
              <a:t>вращиванию</a:t>
            </a:r>
            <a:r>
              <a:rPr lang="ru-RU" dirty="0" smtClean="0"/>
              <a:t> цитрусовых 2 ч.</a:t>
            </a:r>
          </a:p>
          <a:p>
            <a:pPr marL="342900" indent="-342900">
              <a:buAutoNum type="arabicPeriod"/>
            </a:pPr>
            <a:r>
              <a:rPr lang="ru-RU" dirty="0" smtClean="0"/>
              <a:t>Практическая работа 1 ч.</a:t>
            </a:r>
          </a:p>
          <a:p>
            <a:pPr marL="342900" indent="-342900">
              <a:buAutoNum type="arabicPeriod"/>
            </a:pPr>
            <a:r>
              <a:rPr lang="ru-RU" dirty="0" smtClean="0"/>
              <a:t>Сорта Мейера, Павловский 1 ч.</a:t>
            </a:r>
          </a:p>
          <a:p>
            <a:pPr marL="342900" indent="-342900">
              <a:buAutoNum type="arabicPeriod"/>
            </a:pPr>
            <a:r>
              <a:rPr lang="ru-RU" dirty="0" smtClean="0"/>
              <a:t>Уход за молодыми цитрусовыми растениями 1 ч.</a:t>
            </a:r>
          </a:p>
          <a:p>
            <a:r>
              <a:rPr lang="ru-RU" dirty="0"/>
              <a:t> </a:t>
            </a:r>
            <a:r>
              <a:rPr lang="ru-RU" dirty="0" smtClean="0"/>
              <a:t>          а) перевалка</a:t>
            </a:r>
          </a:p>
          <a:p>
            <a:r>
              <a:rPr lang="ru-RU" dirty="0"/>
              <a:t> </a:t>
            </a:r>
            <a:r>
              <a:rPr lang="ru-RU" dirty="0" smtClean="0"/>
              <a:t>          б) полив и опрыскивание.</a:t>
            </a:r>
          </a:p>
          <a:p>
            <a:r>
              <a:rPr lang="ru-RU" dirty="0" smtClean="0"/>
              <a:t>6.   Практическая работа 1 ч.</a:t>
            </a:r>
          </a:p>
          <a:p>
            <a:pPr marL="342900" indent="-342900">
              <a:buAutoNum type="arabicPeriod" startAt="7"/>
            </a:pPr>
            <a:r>
              <a:rPr lang="ru-RU" dirty="0" smtClean="0"/>
              <a:t>Уход за взрослыми 1 ч.</a:t>
            </a:r>
          </a:p>
          <a:p>
            <a:pPr marL="342900" indent="-342900">
              <a:buAutoNum type="arabicPeriod" startAt="7"/>
            </a:pPr>
            <a:r>
              <a:rPr lang="ru-RU" dirty="0" smtClean="0"/>
              <a:t>Практическая работа 1 ч.</a:t>
            </a:r>
          </a:p>
          <a:p>
            <a:r>
              <a:rPr lang="ru-RU" dirty="0" smtClean="0"/>
              <a:t>9.   Обрезка кроны 1 ч.</a:t>
            </a:r>
          </a:p>
          <a:p>
            <a:pPr marL="342900" indent="-342900">
              <a:buAutoNum type="arabicPeriod" startAt="10"/>
            </a:pPr>
            <a:r>
              <a:rPr lang="ru-RU" dirty="0" smtClean="0"/>
              <a:t>Практическая работа 1 ч.</a:t>
            </a:r>
          </a:p>
          <a:p>
            <a:pPr marL="342900" indent="-342900">
              <a:buAutoNum type="arabicPeriod" startAt="10"/>
            </a:pPr>
            <a:r>
              <a:rPr lang="ru-RU" dirty="0" smtClean="0"/>
              <a:t>Уход в зимнее время 1 ч.</a:t>
            </a:r>
          </a:p>
          <a:p>
            <a:r>
              <a:rPr lang="ru-RU" dirty="0" smtClean="0"/>
              <a:t>12. Практическая работа 1 ч.</a:t>
            </a:r>
          </a:p>
          <a:p>
            <a:pPr marL="342900" indent="-342900">
              <a:buAutoNum type="arabicPeriod" startAt="13"/>
            </a:pPr>
            <a:r>
              <a:rPr lang="ru-RU" dirty="0" smtClean="0"/>
              <a:t>Размножение 1 ч.</a:t>
            </a:r>
          </a:p>
          <a:p>
            <a:pPr marL="342900" indent="-342900">
              <a:buAutoNum type="arabicPeriod" startAt="13"/>
            </a:pPr>
            <a:r>
              <a:rPr lang="ru-RU" dirty="0" smtClean="0"/>
              <a:t>Практическая работа 1 ч.</a:t>
            </a:r>
          </a:p>
          <a:p>
            <a:pPr marL="342900" indent="-342900">
              <a:buAutoNum type="arabicPeriod" startAt="13"/>
            </a:pPr>
            <a:r>
              <a:rPr lang="ru-RU" dirty="0" smtClean="0"/>
              <a:t>Вредители и болезни 1 ч.</a:t>
            </a:r>
          </a:p>
          <a:p>
            <a:pPr marL="342900" indent="-342900">
              <a:buAutoNum type="arabicPeriod" startAt="13"/>
            </a:pPr>
            <a:r>
              <a:rPr lang="ru-RU" dirty="0" smtClean="0"/>
              <a:t>Практическая работа 1 ч.</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8424936" cy="3293209"/>
          </a:xfrm>
          <a:prstGeom prst="rect">
            <a:avLst/>
          </a:prstGeom>
          <a:noFill/>
        </p:spPr>
        <p:txBody>
          <a:bodyPr wrap="square" rtlCol="0">
            <a:spAutoFit/>
          </a:bodyPr>
          <a:lstStyle/>
          <a:p>
            <a:r>
              <a:rPr lang="ru-RU" sz="2800" b="1" dirty="0" smtClean="0"/>
              <a:t>                                   От автора.</a:t>
            </a:r>
          </a:p>
          <a:p>
            <a:r>
              <a:rPr lang="ru-RU" dirty="0" smtClean="0"/>
              <a:t> </a:t>
            </a:r>
          </a:p>
          <a:p>
            <a:r>
              <a:rPr lang="ru-RU" dirty="0"/>
              <a:t> </a:t>
            </a:r>
            <a:r>
              <a:rPr lang="ru-RU" dirty="0" smtClean="0"/>
              <a:t>   В нашей школе давно работает кружок « </a:t>
            </a:r>
            <a:r>
              <a:rPr lang="ru-RU" dirty="0" err="1" smtClean="0"/>
              <a:t>Лимонарий</a:t>
            </a:r>
            <a:r>
              <a:rPr lang="ru-RU" dirty="0" smtClean="0"/>
              <a:t>». У многих кружковцев  на подоконниках красуется лимонное дерево, мы хотим чтоб о нас узнали, прислали заявки на черенки, мы с удовольствием поделимся черенками.</a:t>
            </a:r>
          </a:p>
          <a:p>
            <a:r>
              <a:rPr lang="ru-RU" dirty="0"/>
              <a:t> </a:t>
            </a:r>
            <a:r>
              <a:rPr lang="ru-RU" dirty="0" smtClean="0"/>
              <a:t>    В кружке «</a:t>
            </a:r>
            <a:r>
              <a:rPr lang="ru-RU" dirty="0" err="1" smtClean="0"/>
              <a:t>Лимонарий</a:t>
            </a:r>
            <a:r>
              <a:rPr lang="ru-RU" dirty="0" smtClean="0"/>
              <a:t>», мои ученики научились </a:t>
            </a:r>
            <a:r>
              <a:rPr lang="ru-RU" dirty="0" err="1" smtClean="0"/>
              <a:t>укоренять,ухаживать</a:t>
            </a:r>
            <a:r>
              <a:rPr lang="ru-RU" dirty="0" smtClean="0"/>
              <a:t> за лимонным деревом, и освобождаться от главного вредителя паутинного </a:t>
            </a:r>
            <a:r>
              <a:rPr lang="ru-RU" dirty="0" err="1" smtClean="0"/>
              <a:t>клеща.ведь</a:t>
            </a:r>
            <a:r>
              <a:rPr lang="ru-RU" dirty="0" smtClean="0"/>
              <a:t> очень </a:t>
            </a:r>
            <a:r>
              <a:rPr lang="ru-RU" dirty="0" err="1" smtClean="0"/>
              <a:t>здорово,вращивать</a:t>
            </a:r>
            <a:r>
              <a:rPr lang="ru-RU" dirty="0" smtClean="0"/>
              <a:t> своими руками плоды лимонного </a:t>
            </a:r>
            <a:r>
              <a:rPr lang="ru-RU" dirty="0" err="1" smtClean="0"/>
              <a:t>дерева.У</a:t>
            </a:r>
            <a:r>
              <a:rPr lang="ru-RU" dirty="0" smtClean="0"/>
              <a:t> нас накопилось 70 рецептов по применению лимона.</a:t>
            </a:r>
          </a:p>
          <a:p>
            <a:r>
              <a:rPr lang="ru-RU" dirty="0"/>
              <a:t> </a:t>
            </a:r>
            <a:r>
              <a:rPr lang="ru-RU" dirty="0" smtClean="0"/>
              <a:t>    Я хочу прислать материалы по </a:t>
            </a:r>
            <a:r>
              <a:rPr lang="ru-RU" dirty="0" err="1" smtClean="0"/>
              <a:t>вращиванию</a:t>
            </a:r>
            <a:r>
              <a:rPr lang="ru-RU" dirty="0" smtClean="0"/>
              <a:t> этого душистого, </a:t>
            </a:r>
            <a:r>
              <a:rPr lang="ru-RU" dirty="0" err="1" smtClean="0"/>
              <a:t>вкусного,полезного</a:t>
            </a:r>
            <a:r>
              <a:rPr lang="ru-RU" dirty="0" smtClean="0"/>
              <a:t> заморского </a:t>
            </a:r>
            <a:r>
              <a:rPr lang="ru-RU" dirty="0" err="1" smtClean="0"/>
              <a:t>плода.А</a:t>
            </a:r>
            <a:r>
              <a:rPr lang="ru-RU" dirty="0" smtClean="0"/>
              <a:t> какой аромат когда  лимон цветет.</a:t>
            </a:r>
            <a:endParaRPr lang="ru-RU" dirty="0"/>
          </a:p>
        </p:txBody>
      </p:sp>
    </p:spTree>
    <p:extLst>
      <p:ext uri="{BB962C8B-B14F-4D97-AF65-F5344CB8AC3E}">
        <p14:creationId xmlns:p14="http://schemas.microsoft.com/office/powerpoint/2010/main" val="384213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ученик\Desktop\22817490_citronu_bummbas_l_011111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Прямоугольник 4"/>
          <p:cNvSpPr/>
          <p:nvPr/>
        </p:nvSpPr>
        <p:spPr>
          <a:xfrm>
            <a:off x="1500166" y="2143116"/>
            <a:ext cx="6137571" cy="2585323"/>
          </a:xfrm>
          <a:prstGeom prst="rect">
            <a:avLst/>
          </a:prstGeom>
          <a:noFill/>
        </p:spPr>
        <p:txBody>
          <a:bodyPr wrap="square" lIns="91440" tIns="45720" rIns="91440" bIns="45720">
            <a:prstTxWarp prst="text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Выращивание лимона в комнатных условиях</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797939" y="2967335"/>
            <a:ext cx="388248"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Прямоугольник 5"/>
          <p:cNvSpPr/>
          <p:nvPr/>
        </p:nvSpPr>
        <p:spPr>
          <a:xfrm>
            <a:off x="2143108" y="642919"/>
            <a:ext cx="4786346" cy="2246769"/>
          </a:xfrm>
          <a:prstGeom prst="rect">
            <a:avLst/>
          </a:prstGeom>
          <a:noFill/>
        </p:spPr>
        <p:txBody>
          <a:bodyPr wrap="square" lIns="91440" tIns="45720" rIns="91440" bIns="45720">
            <a:spAutoFit/>
          </a:bodyPr>
          <a:lstStyle/>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Содержание</a:t>
            </a:r>
            <a:endPar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ru-RU" sz="5400" dirty="0" smtClean="0"/>
              <a:t> </a:t>
            </a:r>
          </a:p>
          <a:p>
            <a:pPr algn="ct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2162" name="Rectangle 2"/>
          <p:cNvSpPr>
            <a:spLocks noChangeArrowheads="1"/>
          </p:cNvSpPr>
          <p:nvPr/>
        </p:nvSpPr>
        <p:spPr bwMode="auto">
          <a:xfrm>
            <a:off x="214282" y="0"/>
            <a:ext cx="942981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1. Краткая характеристика о лимоне </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1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2. Сорта и уход за молодыми растениями </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2-4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3. Как ухаживать в зимнее время </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5-6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4. Наш опыт выращивания в кружке </a:t>
            </a:r>
            <a:r>
              <a:rPr kumimoji="0" lang="ru-RU" b="1" i="1" strike="noStrike" cap="none" normalizeH="0" baseline="0" dirty="0" smtClean="0">
                <a:ln>
                  <a:noFill/>
                </a:ln>
                <a:solidFill>
                  <a:schemeClr val="accent6">
                    <a:lumMod val="75000"/>
                  </a:schemeClr>
                </a:solidFill>
                <a:effectLst/>
                <a:latin typeface="Calibri"/>
                <a:ea typeface="Calibri" pitchFamily="34" charset="0"/>
                <a:cs typeface="Times New Roman" pitchFamily="18" charset="0"/>
              </a:rPr>
              <a:t>«</a:t>
            </a:r>
            <a:r>
              <a:rPr kumimoji="0" lang="ru-RU" b="1" i="1"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Лимонарий</a:t>
            </a:r>
            <a:r>
              <a:rPr kumimoji="0" lang="ru-RU" b="1" i="1" strike="noStrike" cap="none" normalizeH="0" baseline="0" dirty="0" smtClean="0">
                <a:ln>
                  <a:noFill/>
                </a:ln>
                <a:solidFill>
                  <a:schemeClr val="accent6">
                    <a:lumMod val="75000"/>
                  </a:schemeClr>
                </a:solidFill>
                <a:effectLst/>
                <a:latin typeface="Calibri"/>
                <a:ea typeface="Calibri" pitchFamily="34" charset="0"/>
                <a:cs typeface="Times New Roman" pitchFamily="18" charset="0"/>
              </a:rPr>
              <a:t>»</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7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5. Выводы по уходу  лимона</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8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6. Применение</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9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7. Использованная литература </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lang="ru-RU" i="1" u="sng" dirty="0" smtClean="0">
                <a:solidFill>
                  <a:schemeClr val="accent6">
                    <a:lumMod val="75000"/>
                  </a:schemeClr>
                </a:solidFill>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10 стр.</a:t>
            </a:r>
            <a:endParaRPr kumimoji="0" lang="ru-RU" b="1" i="1"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8. Приложение</a:t>
            </a:r>
            <a:r>
              <a:rPr kumimoji="0" lang="ru-RU"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ru-RU" b="1" i="1"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11 стр.</a:t>
            </a:r>
            <a:endParaRPr kumimoji="0" lang="ru-RU" b="1" i="1" strike="noStrike" cap="none" normalizeH="0" baseline="0" dirty="0" smtClean="0">
              <a:ln>
                <a:noFill/>
              </a:ln>
              <a:solidFill>
                <a:schemeClr val="accent6">
                  <a:lumMod val="75000"/>
                </a:schemeClr>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ченик\Desktop\1287713554_1287662600_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048007" y="2967335"/>
            <a:ext cx="349776"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Прямоугольник 3"/>
          <p:cNvSpPr/>
          <p:nvPr/>
        </p:nvSpPr>
        <p:spPr>
          <a:xfrm>
            <a:off x="500034" y="1714488"/>
            <a:ext cx="1789336" cy="707886"/>
          </a:xfrm>
          <a:prstGeom prst="rect">
            <a:avLst/>
          </a:prstGeom>
        </p:spPr>
        <p:txBody>
          <a:bodyPr wrap="none">
            <a:spAutoFit/>
          </a:bodyPr>
          <a:lstStyle/>
          <a:p>
            <a:pPr lvl="0" algn="ctr"/>
            <a:r>
              <a:rPr lang="ru-RU" sz="4000" b="1" spc="300" dirty="0" smtClean="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rPr>
              <a:t>Цель:</a:t>
            </a:r>
            <a:endParaRPr lang="ru-RU" sz="4000" b="1" spc="300" dirty="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endParaRPr>
          </a:p>
        </p:txBody>
      </p:sp>
      <p:sp>
        <p:nvSpPr>
          <p:cNvPr id="91137" name="Rectangle 1"/>
          <p:cNvSpPr>
            <a:spLocks noChangeArrowheads="1"/>
          </p:cNvSpPr>
          <p:nvPr/>
        </p:nvSpPr>
        <p:spPr bwMode="auto">
          <a:xfrm>
            <a:off x="357158" y="2571744"/>
            <a:ext cx="84296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i="1"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Научиться выращивать плодоносящее дерево лимона</a:t>
            </a:r>
            <a:endParaRPr kumimoji="0" lang="ru-RU" sz="3200" i="1" u="none" strike="noStrike" cap="none" normalizeH="0" baseline="0" dirty="0" smtClean="0">
              <a:ln>
                <a:noFill/>
              </a:ln>
              <a:solidFill>
                <a:schemeClr val="accent1">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i="1"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Ставить опыты по размножению</a:t>
            </a:r>
            <a:endParaRPr kumimoji="0" lang="ru-RU" sz="3200" i="1" u="none" strike="noStrike" cap="none" normalizeH="0" baseline="0" dirty="0" smtClean="0">
              <a:ln>
                <a:noFill/>
              </a:ln>
              <a:solidFill>
                <a:schemeClr val="accent1">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i="1"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Распространить наш опыт по выращиванию лимона в наших условиях </a:t>
            </a:r>
            <a:r>
              <a:rPr kumimoji="0" lang="ru-RU" sz="1400" i="1"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endParaRPr kumimoji="0" lang="ru-RU" sz="1800" i="1" u="none" strike="noStrike" cap="none" normalizeH="0" baseline="0" dirty="0" smtClean="0">
              <a:ln>
                <a:noFill/>
              </a:ln>
              <a:solidFill>
                <a:schemeClr val="accent1">
                  <a:lumMod val="50000"/>
                </a:schemeClr>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7939" y="2967335"/>
            <a:ext cx="388248"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Прямоугольник 2"/>
          <p:cNvSpPr/>
          <p:nvPr/>
        </p:nvSpPr>
        <p:spPr>
          <a:xfrm>
            <a:off x="1797939" y="2967335"/>
            <a:ext cx="274434" cy="523220"/>
          </a:xfrm>
          <a:prstGeom prst="rect">
            <a:avLst/>
          </a:prstGeom>
          <a:noFill/>
        </p:spPr>
        <p:txBody>
          <a:bodyPr wrap="none" lIns="91440" tIns="45720" rIns="91440" bIns="45720">
            <a:spAutoFit/>
          </a:bodyPr>
          <a:lstStyle/>
          <a:p>
            <a:pPr algn="ctr"/>
            <a:r>
              <a:rPr lang="ru-RU" sz="2800" dirty="0" smtClean="0"/>
              <a:t> </a:t>
            </a:r>
          </a:p>
        </p:txBody>
      </p:sp>
      <p:sp>
        <p:nvSpPr>
          <p:cNvPr id="4" name="Прямоугольник 3"/>
          <p:cNvSpPr/>
          <p:nvPr/>
        </p:nvSpPr>
        <p:spPr>
          <a:xfrm>
            <a:off x="3643306" y="571480"/>
            <a:ext cx="2176878" cy="523220"/>
          </a:xfrm>
          <a:prstGeom prst="rect">
            <a:avLst/>
          </a:prstGeom>
        </p:spPr>
        <p:txBody>
          <a:bodyPr wrap="none">
            <a:spAutoFit/>
          </a:bodyPr>
          <a:lstStyle/>
          <a:p>
            <a:pPr lvl="0" algn="ctr"/>
            <a:r>
              <a:rPr lang="ru-RU" sz="2800" b="1" spc="300" dirty="0" smtClean="0">
                <a:ln w="11430" cmpd="sng">
                  <a:solidFill>
                    <a:schemeClr val="accent1">
                      <a:tint val="10000"/>
                    </a:schemeClr>
                  </a:solidFill>
                  <a:prstDash val="solid"/>
                  <a:miter lim="800000"/>
                </a:ln>
                <a:solidFill>
                  <a:schemeClr val="accent2">
                    <a:lumMod val="50000"/>
                  </a:schemeClr>
                </a:solidFill>
                <a:effectLst>
                  <a:glow rad="45500">
                    <a:schemeClr val="accent1">
                      <a:satMod val="220000"/>
                      <a:alpha val="35000"/>
                    </a:schemeClr>
                  </a:glow>
                </a:effectLst>
              </a:rPr>
              <a:t>Введение</a:t>
            </a:r>
          </a:p>
        </p:txBody>
      </p:sp>
      <p:sp>
        <p:nvSpPr>
          <p:cNvPr id="90113" name="Rectangle 1"/>
          <p:cNvSpPr>
            <a:spLocks noChangeArrowheads="1"/>
          </p:cNvSpPr>
          <p:nvPr/>
        </p:nvSpPr>
        <p:spPr bwMode="auto">
          <a:xfrm>
            <a:off x="285720" y="1285860"/>
            <a:ext cx="85725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последнее столетие в мировом садоводстве цитрусовые рощи заняли первое место, оставив далеко позади себя привычные нам яблоневые, грушевые, сливовые и вишневые сады. По оценкам экспертов ФА ООН производство цитрусовых на земном  шаре ныне стоит на втором месте после винограда. Только за последние 20 лет сбор солнечных плодов увеличился с 22 до 50 миллионов тонн.  </a:t>
            </a:r>
            <a:endParaRPr kumimoji="0" lang="ru-RU" b="1"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269875"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Лечебные свойства цитрусовых, особенно лимонов, известны с давних пор. Не случайно, </a:t>
            </a:r>
            <a:r>
              <a:rPr kumimoji="0" lang="ru-RU" b="1" i="1" u="none" strike="noStrike" cap="none" normalizeH="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наверное, еще три тысячелетия назад в Китае этот ароматный плод назвали «</a:t>
            </a:r>
            <a:r>
              <a:rPr kumimoji="0" lang="ru-RU" b="1" i="1" u="none" strike="noStrike" cap="none" normalizeH="0" baseline="0" dirty="0" err="1"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ли-мунг</a:t>
            </a: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что означает «полезный для матерей». Лимон высоко  ценили и в других странах. По одной из древних легенд любимец кавказского князя,</a:t>
            </a:r>
            <a:r>
              <a:rPr kumimoji="0" lang="ru-RU" b="1" i="1" u="none" strike="noStrike" cap="none" normalizeH="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попав в немилость, оказался в тюрьме. Там ему разрешили выбрать пищу по  своему вкусу, и узник  выбрал лимоны. Стражники были удивлены, пока заключенный не объяснил, что аромат лимона веселит мысли, кожура и зерна- полезны для сердца, мякоть – прекрасная  пища, а сок- удаляет жажду. </a:t>
            </a:r>
          </a:p>
          <a:p>
            <a:pPr marL="0" marR="0" lvl="0" indent="269875"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Около двух веков назад британское правительство пошло на немалые расходы, распорядившись снабжать  королевский флот  свежими лимонами, чтобы не нести  потери из – за цинги. И не ошиблось в выборе средства борьбы против этой болезни.</a:t>
            </a:r>
            <a:r>
              <a:rPr kumimoji="0" lang="ru-RU" b="1"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2"/>
          <a:srcRect/>
          <a:stretch>
            <a:fillRect/>
          </a:stretch>
        </p:blipFill>
        <p:spPr bwMode="auto">
          <a:xfrm>
            <a:off x="642910" y="1571612"/>
            <a:ext cx="2286000" cy="2654300"/>
          </a:xfrm>
          <a:prstGeom prst="rect">
            <a:avLst/>
          </a:prstGeom>
          <a:noFill/>
          <a:ln w="9525">
            <a:noFill/>
            <a:miter lim="800000"/>
            <a:headEnd/>
            <a:tailEnd/>
          </a:ln>
        </p:spPr>
      </p:pic>
      <p:sp>
        <p:nvSpPr>
          <p:cNvPr id="8" name="Прямоугольник 7"/>
          <p:cNvSpPr/>
          <p:nvPr/>
        </p:nvSpPr>
        <p:spPr>
          <a:xfrm>
            <a:off x="2500298" y="285728"/>
            <a:ext cx="4121174" cy="954107"/>
          </a:xfrm>
          <a:prstGeom prst="rect">
            <a:avLst/>
          </a:prstGeom>
        </p:spPr>
        <p:txBody>
          <a:bodyPr wrap="square">
            <a:spAutoFit/>
          </a:bodyPr>
          <a:lstStyle/>
          <a:p>
            <a:pPr lvl="0" algn="ctr"/>
            <a:r>
              <a:rPr lang="ru-RU" sz="2800" b="1" spc="300" dirty="0" smtClean="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rPr>
              <a:t>Краткая характеристика</a:t>
            </a:r>
            <a:endParaRPr lang="ru-RU" sz="2800" b="1" spc="300" dirty="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endParaRPr>
          </a:p>
        </p:txBody>
      </p:sp>
      <p:sp>
        <p:nvSpPr>
          <p:cNvPr id="89093" name="Rectangle 5"/>
          <p:cNvSpPr>
            <a:spLocks noChangeArrowheads="1"/>
          </p:cNvSpPr>
          <p:nvPr/>
        </p:nvSpPr>
        <p:spPr bwMode="auto">
          <a:xfrm>
            <a:off x="1000100" y="4429132"/>
            <a:ext cx="164304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lumMod val="95000"/>
                    <a:lumOff val="5000"/>
                  </a:schemeClr>
                </a:solidFill>
                <a:effectLst/>
                <a:latin typeface="Arial" pitchFamily="34" charset="0"/>
                <a:ea typeface="Times New Roman" pitchFamily="18" charset="0"/>
              </a:rPr>
              <a:t>Цветы лимона</a:t>
            </a:r>
            <a:endParaRPr kumimoji="0" lang="ru-RU" sz="1800" b="1" i="1" u="none" strike="noStrike" cap="none" normalizeH="0" baseline="0" dirty="0" smtClean="0">
              <a:ln>
                <a:noFill/>
              </a:ln>
              <a:solidFill>
                <a:schemeClr val="tx1">
                  <a:lumMod val="95000"/>
                  <a:lumOff val="5000"/>
                </a:schemeClr>
              </a:solidFill>
              <a:effectLst/>
              <a:latin typeface="Arial" pitchFamily="34" charset="0"/>
            </a:endParaRPr>
          </a:p>
        </p:txBody>
      </p:sp>
      <p:sp>
        <p:nvSpPr>
          <p:cNvPr id="6" name="Прямоугольник 5"/>
          <p:cNvSpPr/>
          <p:nvPr/>
        </p:nvSpPr>
        <p:spPr>
          <a:xfrm>
            <a:off x="3357554" y="1428736"/>
            <a:ext cx="5786446" cy="5078313"/>
          </a:xfrm>
          <a:prstGeom prst="rect">
            <a:avLst/>
          </a:prstGeom>
        </p:spPr>
        <p:txBody>
          <a:bodyPr wrap="square">
            <a:spAutoFit/>
          </a:bodyPr>
          <a:lstStyle/>
          <a:p>
            <a:pPr lvl="0" fontAlgn="base">
              <a:spcBef>
                <a:spcPct val="0"/>
              </a:spcBef>
              <a:spcAft>
                <a:spcPct val="0"/>
              </a:spcAft>
            </a:pPr>
            <a:r>
              <a:rPr lang="ru-RU" sz="1200" b="1" i="1" dirty="0" smtClean="0">
                <a:solidFill>
                  <a:schemeClr val="tx1">
                    <a:lumMod val="95000"/>
                    <a:lumOff val="5000"/>
                  </a:schemeClr>
                </a:solidFill>
                <a:latin typeface="Arial" pitchFamily="34" charset="0"/>
                <a:ea typeface="Times New Roman" pitchFamily="18" charset="0"/>
              </a:rPr>
              <a:t>Семейство рутовых. </a:t>
            </a:r>
            <a:r>
              <a:rPr lang="ru-RU" sz="1200" dirty="0" smtClean="0">
                <a:solidFill>
                  <a:schemeClr val="tx1">
                    <a:lumMod val="95000"/>
                    <a:lumOff val="5000"/>
                  </a:schemeClr>
                </a:solidFill>
                <a:latin typeface="Arial" pitchFamily="34" charset="0"/>
                <a:ea typeface="Times New Roman" pitchFamily="18" charset="0"/>
              </a:rPr>
              <a:t>Вечнозеленое растение. Цветет в течение года несколько раз. Цветы  с  запахом. Ярко-желтые плоды образуются главным образом на ветвях не ниже четвертого порядка. Плоды образуются на коротких веточках — </a:t>
            </a:r>
            <a:r>
              <a:rPr lang="ru-RU" sz="1200" dirty="0" err="1" smtClean="0">
                <a:solidFill>
                  <a:schemeClr val="tx1">
                    <a:lumMod val="95000"/>
                    <a:lumOff val="5000"/>
                  </a:schemeClr>
                </a:solidFill>
                <a:latin typeface="Arial" pitchFamily="34" charset="0"/>
                <a:ea typeface="Times New Roman" pitchFamily="18" charset="0"/>
              </a:rPr>
              <a:t>плодушках</a:t>
            </a:r>
            <a:r>
              <a:rPr lang="ru-RU" sz="1200" dirty="0" smtClean="0">
                <a:solidFill>
                  <a:schemeClr val="tx1">
                    <a:lumMod val="95000"/>
                    <a:lumOff val="5000"/>
                  </a:schemeClr>
                </a:solidFill>
                <a:latin typeface="Arial" pitchFamily="34" charset="0"/>
                <a:ea typeface="Times New Roman" pitchFamily="18" charset="0"/>
              </a:rPr>
              <a:t>. Созревший плод может до двух лет  оставаться на растении, меняя окраску на зеленую, и затем опять становится желто-золотистым. </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b="1" i="1" dirty="0" smtClean="0">
                <a:solidFill>
                  <a:schemeClr val="tx1">
                    <a:lumMod val="95000"/>
                    <a:lumOff val="5000"/>
                  </a:schemeClr>
                </a:solidFill>
                <a:latin typeface="Arial" pitchFamily="34" charset="0"/>
                <a:ea typeface="Times New Roman" pitchFamily="18" charset="0"/>
              </a:rPr>
              <a:t>Лимон Мейера. </a:t>
            </a:r>
            <a:r>
              <a:rPr lang="ru-RU" sz="1200" dirty="0" smtClean="0">
                <a:solidFill>
                  <a:schemeClr val="tx1">
                    <a:lumMod val="95000"/>
                    <a:lumOff val="5000"/>
                  </a:schemeClr>
                </a:solidFill>
                <a:latin typeface="Arial" pitchFamily="34" charset="0"/>
                <a:ea typeface="Times New Roman" pitchFamily="18" charset="0"/>
              </a:rPr>
              <a:t>Отличается карликовостью роста и хорошим плодоношением. Вкус плодов более  кислый, чем у других сортов  лимона, и его плоды употребляют в пищу не дозрелыми.</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dirty="0" smtClean="0">
                <a:solidFill>
                  <a:schemeClr val="tx1">
                    <a:lumMod val="95000"/>
                    <a:lumOff val="5000"/>
                  </a:schemeClr>
                </a:solidFill>
                <a:latin typeface="Arial" pitchFamily="34" charset="0"/>
                <a:ea typeface="Times New Roman" pitchFamily="18" charset="0"/>
              </a:rPr>
              <a:t>Ремонтантность, скороспелость, обильность плодоношения лимона Мейера делают его интересным для комнатной  культуры.</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b="1" i="1" u="sng" dirty="0" smtClean="0">
                <a:solidFill>
                  <a:schemeClr val="tx1">
                    <a:lumMod val="95000"/>
                    <a:lumOff val="5000"/>
                  </a:schemeClr>
                </a:solidFill>
                <a:latin typeface="Arial" pitchFamily="34" charset="0"/>
                <a:ea typeface="Times New Roman" pitchFamily="18" charset="0"/>
              </a:rPr>
              <a:t>Павловский лимон. </a:t>
            </a:r>
            <a:r>
              <a:rPr lang="ru-RU" sz="1200" dirty="0" smtClean="0">
                <a:solidFill>
                  <a:schemeClr val="tx1">
                    <a:lumMod val="95000"/>
                    <a:lumOff val="5000"/>
                  </a:schemeClr>
                </a:solidFill>
                <a:latin typeface="Arial" pitchFamily="34" charset="0"/>
                <a:ea typeface="Times New Roman" pitchFamily="18" charset="0"/>
              </a:rPr>
              <a:t>Теневыносливое деревце высотой 1,5—2,0 м. Плоды до 150 г весом, но могут быть и около 500 г. Тонкокожие и душистые. Этот лимон в комнатных условиях легко размножается вегетативным путем. Из всех известных лимонов он наиболее приспособлен к комнатной культуре.</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b="1" i="1" dirty="0" smtClean="0">
                <a:solidFill>
                  <a:schemeClr val="tx1">
                    <a:lumMod val="95000"/>
                    <a:lumOff val="5000"/>
                  </a:schemeClr>
                </a:solidFill>
                <a:latin typeface="Arial" pitchFamily="34" charset="0"/>
                <a:ea typeface="Times New Roman" pitchFamily="18" charset="0"/>
              </a:rPr>
              <a:t>Новогрузинский лимон.  </a:t>
            </a:r>
            <a:r>
              <a:rPr lang="ru-RU" sz="1200" dirty="0" smtClean="0">
                <a:solidFill>
                  <a:schemeClr val="tx1">
                    <a:lumMod val="95000"/>
                    <a:lumOff val="5000"/>
                  </a:schemeClr>
                </a:solidFill>
                <a:latin typeface="Arial" pitchFamily="34" charset="0"/>
                <a:ea typeface="Times New Roman" pitchFamily="18" charset="0"/>
              </a:rPr>
              <a:t>Имеет нежный сильный запах. Плоды почти без семян.</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dirty="0" smtClean="0">
                <a:solidFill>
                  <a:schemeClr val="tx1">
                    <a:lumMod val="95000"/>
                    <a:lumOff val="5000"/>
                  </a:schemeClr>
                </a:solidFill>
                <a:latin typeface="Arial" pitchFamily="34" charset="0"/>
                <a:ea typeface="Times New Roman" pitchFamily="18" charset="0"/>
              </a:rPr>
              <a:t>Плодоносить начинает позднее Павловского лимона. Цветет и плодоносит в течение круглого года (сорт ремонтантный). Деревца сильнорослые с раскидистой кроной и большим количеством</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dirty="0" smtClean="0">
                <a:solidFill>
                  <a:schemeClr val="tx1">
                    <a:lumMod val="95000"/>
                    <a:lumOff val="5000"/>
                  </a:schemeClr>
                </a:solidFill>
                <a:latin typeface="Arial" pitchFamily="34" charset="0"/>
                <a:ea typeface="Times New Roman" pitchFamily="18" charset="0"/>
              </a:rPr>
              <a:t>шипов.</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b="1" i="1" dirty="0" err="1" smtClean="0">
                <a:solidFill>
                  <a:schemeClr val="tx1">
                    <a:lumMod val="95000"/>
                    <a:lumOff val="5000"/>
                  </a:schemeClr>
                </a:solidFill>
                <a:latin typeface="Arial" pitchFamily="34" charset="0"/>
                <a:ea typeface="Times New Roman" pitchFamily="18" charset="0"/>
              </a:rPr>
              <a:t>Дженоа</a:t>
            </a:r>
            <a:r>
              <a:rPr lang="ru-RU" sz="1200" i="1" dirty="0" smtClean="0">
                <a:solidFill>
                  <a:schemeClr val="tx1">
                    <a:lumMod val="95000"/>
                    <a:lumOff val="5000"/>
                  </a:schemeClr>
                </a:solidFill>
                <a:latin typeface="Arial" pitchFamily="34" charset="0"/>
                <a:ea typeface="Times New Roman" pitchFamily="18" charset="0"/>
              </a:rPr>
              <a:t>. </a:t>
            </a:r>
            <a:r>
              <a:rPr lang="ru-RU" sz="1200" dirty="0" smtClean="0">
                <a:solidFill>
                  <a:schemeClr val="tx1">
                    <a:lumMod val="95000"/>
                    <a:lumOff val="5000"/>
                  </a:schemeClr>
                </a:solidFill>
                <a:latin typeface="Arial" pitchFamily="34" charset="0"/>
                <a:ea typeface="Times New Roman" pitchFamily="18" charset="0"/>
              </a:rPr>
              <a:t>Слаборослое деревце без шипов. Очень урожайный сорт. Качество плодов выше, чем у других сортов. В году цветет несколько раз.</a:t>
            </a:r>
            <a:endParaRPr lang="ru-RU" sz="12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ru-RU" sz="1200" b="1" i="1" dirty="0" err="1" smtClean="0">
                <a:solidFill>
                  <a:schemeClr val="tx1">
                    <a:lumMod val="95000"/>
                    <a:lumOff val="5000"/>
                  </a:schemeClr>
                </a:solidFill>
                <a:latin typeface="Arial" pitchFamily="34" charset="0"/>
                <a:ea typeface="Times New Roman" pitchFamily="18" charset="0"/>
              </a:rPr>
              <a:t>Лисбон</a:t>
            </a:r>
            <a:r>
              <a:rPr lang="ru-RU" sz="1200" b="1" i="1" dirty="0" smtClean="0">
                <a:solidFill>
                  <a:schemeClr val="tx1">
                    <a:lumMod val="95000"/>
                    <a:lumOff val="5000"/>
                  </a:schemeClr>
                </a:solidFill>
                <a:latin typeface="Arial" pitchFamily="34" charset="0"/>
                <a:ea typeface="Times New Roman" pitchFamily="18" charset="0"/>
              </a:rPr>
              <a:t>. </a:t>
            </a:r>
            <a:r>
              <a:rPr lang="ru-RU" sz="1200" dirty="0" smtClean="0">
                <a:solidFill>
                  <a:schemeClr val="tx1">
                    <a:lumMod val="95000"/>
                    <a:lumOff val="5000"/>
                  </a:schemeClr>
                </a:solidFill>
                <a:latin typeface="Arial" pitchFamily="34" charset="0"/>
                <a:ea typeface="Times New Roman" pitchFamily="18" charset="0"/>
              </a:rPr>
              <a:t>Сильнорослое деревце с большим количеством колючек. Сорт ремонтантный, хорошо переносит высокую температуру.</a:t>
            </a:r>
            <a:endParaRPr lang="ru-RU" sz="1200" b="1" dirty="0" smtClean="0">
              <a:solidFill>
                <a:schemeClr val="tx1">
                  <a:lumMod val="95000"/>
                  <a:lumOff val="5000"/>
                </a:schemeClr>
              </a:solidFill>
              <a:latin typeface="Arial" pitchFamily="34" charset="0"/>
              <a:ea typeface="Times New Roman" pitchFamily="18" charset="0"/>
            </a:endParaRPr>
          </a:p>
          <a:p>
            <a:pPr lvl="0" eaLnBrk="0" fontAlgn="base" hangingPunct="0">
              <a:spcBef>
                <a:spcPct val="0"/>
              </a:spcBef>
              <a:spcAft>
                <a:spcPct val="0"/>
              </a:spcAft>
            </a:pPr>
            <a:r>
              <a:rPr lang="ru-RU" sz="1200" b="1" i="1" dirty="0" smtClean="0">
                <a:solidFill>
                  <a:schemeClr val="tx1">
                    <a:lumMod val="95000"/>
                    <a:lumOff val="5000"/>
                  </a:schemeClr>
                </a:solidFill>
                <a:latin typeface="Arial" pitchFamily="34" charset="0"/>
                <a:ea typeface="Times New Roman" pitchFamily="18" charset="0"/>
              </a:rPr>
              <a:t>Уральский лимон </a:t>
            </a:r>
            <a:r>
              <a:rPr lang="ru-RU" sz="1200" dirty="0" smtClean="0">
                <a:solidFill>
                  <a:schemeClr val="tx1">
                    <a:lumMod val="95000"/>
                    <a:lumOff val="5000"/>
                  </a:schemeClr>
                </a:solidFill>
                <a:latin typeface="Arial" pitchFamily="34" charset="0"/>
                <a:ea typeface="Times New Roman" pitchFamily="18" charset="0"/>
              </a:rPr>
              <a:t>выращивают со времен Петра </a:t>
            </a:r>
            <a:r>
              <a:rPr lang="en-US" sz="1200" dirty="0" smtClean="0">
                <a:solidFill>
                  <a:schemeClr val="tx1">
                    <a:lumMod val="95000"/>
                    <a:lumOff val="5000"/>
                  </a:schemeClr>
                </a:solidFill>
                <a:latin typeface="Arial" pitchFamily="34" charset="0"/>
                <a:ea typeface="Times New Roman" pitchFamily="18" charset="0"/>
              </a:rPr>
              <a:t>I</a:t>
            </a:r>
            <a:r>
              <a:rPr lang="ru-RU" sz="1200" dirty="0" smtClean="0">
                <a:solidFill>
                  <a:schemeClr val="tx1">
                    <a:lumMod val="95000"/>
                    <a:lumOff val="5000"/>
                  </a:schemeClr>
                </a:solidFill>
                <a:latin typeface="Arial" pitchFamily="34" charset="0"/>
                <a:ea typeface="Times New Roman" pitchFamily="18" charset="0"/>
              </a:rPr>
              <a:t>. Очень распространен у жителей Уральских городов - Свердловска, Челябинска, Златоуста и др.</a:t>
            </a:r>
            <a:r>
              <a:rPr lang="ru-RU" sz="1200" dirty="0" smtClean="0">
                <a:solidFill>
                  <a:schemeClr val="tx1">
                    <a:lumMod val="95000"/>
                    <a:lumOff val="5000"/>
                  </a:schemeClr>
                </a:solidFill>
                <a:latin typeface="Arial"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00042"/>
            <a:ext cx="6488837" cy="830997"/>
          </a:xfrm>
          <a:prstGeom prst="rect">
            <a:avLst/>
          </a:prstGeom>
          <a:noFill/>
        </p:spPr>
        <p:txBody>
          <a:bodyPr wrap="square" lIns="91440" tIns="45720" rIns="91440" bIns="45720">
            <a:spAutoFit/>
          </a:bodyPr>
          <a:lstStyle/>
          <a:p>
            <a:pPr algn="ctr"/>
            <a:r>
              <a:rPr lang="ru-RU" sz="2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Уход за молодыми цитрусовыми растениями</a:t>
            </a:r>
            <a:endParaRPr lang="ru-RU" sz="24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7041" name="Rectangle 1"/>
          <p:cNvSpPr>
            <a:spLocks noChangeArrowheads="1"/>
          </p:cNvSpPr>
          <p:nvPr/>
        </p:nvSpPr>
        <p:spPr bwMode="auto">
          <a:xfrm>
            <a:off x="285720" y="1428736"/>
            <a:ext cx="614366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Уход за молодыми цитрусовыми деревцами состоит из формирования кроны и корневой системы; своевременных перевалок или пересадок; внесения удобрений; полива и опрыскивания; борьбы с вредителями и болезнями.</a:t>
            </a:r>
            <a:endParaRPr kumimoji="0" lang="ru-RU" sz="1200" b="0" i="1"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Формирование кроны растений. При комнатной культуре цитрусовых наиболее выгодной формой растения является куст с небольшим </a:t>
            </a:r>
            <a:r>
              <a:rPr kumimoji="0" lang="ru-RU" sz="1200" b="0" i="1" u="none" strike="noStrike" cap="none" normalizeH="0" baseline="0" dirty="0" err="1"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штамбиком</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(стволиком) и двумя-четырьмя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скелетными ветвями высотой 50-70 см</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285720" y="2786058"/>
            <a:ext cx="6072230" cy="3600986"/>
          </a:xfrm>
          <a:prstGeom prst="rect">
            <a:avLst/>
          </a:prstGeom>
        </p:spPr>
        <p:txBody>
          <a:bodyPr wrap="square">
            <a:spAutoFit/>
          </a:bodyPr>
          <a:lstStyle/>
          <a:p>
            <a:r>
              <a:rPr lang="ru-RU" sz="1200" i="1" dirty="0" smtClean="0">
                <a:solidFill>
                  <a:schemeClr val="bg2">
                    <a:lumMod val="10000"/>
                  </a:schemeClr>
                </a:solidFill>
                <a:latin typeface="Times New Roman" pitchFamily="18" charset="0"/>
                <a:cs typeface="Times New Roman" pitchFamily="18" charset="0"/>
              </a:rPr>
              <a:t>  </a:t>
            </a:r>
            <a:r>
              <a:rPr lang="ru-RU" sz="1200" i="1" dirty="0" smtClean="0">
                <a:solidFill>
                  <a:schemeClr val="tx1">
                    <a:lumMod val="95000"/>
                    <a:lumOff val="5000"/>
                  </a:schemeClr>
                </a:solidFill>
                <a:latin typeface="Times New Roman" pitchFamily="18" charset="0"/>
                <a:cs typeface="Times New Roman" pitchFamily="18" charset="0"/>
              </a:rPr>
              <a:t>Молодое растение в первые 2-3 года жизни, особенно в период роста побегов, надо время от времени поворачивать так, чтобы к свету (к окну) была обращена то одна, то другая сторона.</a:t>
            </a:r>
          </a:p>
          <a:p>
            <a:r>
              <a:rPr lang="ru-RU" sz="1200" i="1" dirty="0" smtClean="0">
                <a:solidFill>
                  <a:schemeClr val="tx1">
                    <a:lumMod val="95000"/>
                    <a:lumOff val="5000"/>
                  </a:schemeClr>
                </a:solidFill>
                <a:latin typeface="Times New Roman" pitchFamily="18" charset="0"/>
                <a:cs typeface="Times New Roman" pitchFamily="18" charset="0"/>
              </a:rPr>
              <a:t>Если не поворачивать растения, то они вырастут однобокими, некрасивыми и будут развиваться ненормально.</a:t>
            </a:r>
          </a:p>
          <a:p>
            <a:r>
              <a:rPr lang="ru-RU" sz="1200" i="1" dirty="0" smtClean="0">
                <a:solidFill>
                  <a:schemeClr val="tx1">
                    <a:lumMod val="95000"/>
                    <a:lumOff val="5000"/>
                  </a:schemeClr>
                </a:solidFill>
                <a:latin typeface="Times New Roman" pitchFamily="18" charset="0"/>
                <a:cs typeface="Times New Roman" pitchFamily="18" charset="0"/>
              </a:rPr>
              <a:t>  Перевалка, пересадка и подкормка растений. Для посадки укоренившихся черенков берут </a:t>
            </a:r>
            <a:r>
              <a:rPr lang="ru-RU" sz="1200" i="1" dirty="0" err="1" smtClean="0">
                <a:solidFill>
                  <a:schemeClr val="tx1">
                    <a:lumMod val="95000"/>
                    <a:lumOff val="5000"/>
                  </a:schemeClr>
                </a:solidFill>
                <a:latin typeface="Times New Roman" pitchFamily="18" charset="0"/>
                <a:cs typeface="Times New Roman" pitchFamily="18" charset="0"/>
              </a:rPr>
              <a:t>простерилизованные</a:t>
            </a:r>
            <a:r>
              <a:rPr lang="ru-RU" sz="1200" i="1" dirty="0" smtClean="0">
                <a:solidFill>
                  <a:schemeClr val="tx1">
                    <a:lumMod val="95000"/>
                    <a:lumOff val="5000"/>
                  </a:schemeClr>
                </a:solidFill>
                <a:latin typeface="Times New Roman" pitchFamily="18" charset="0"/>
                <a:cs typeface="Times New Roman" pitchFamily="18" charset="0"/>
              </a:rPr>
              <a:t> горшки диаметром в 10-12 см, насыпают на три четверти высоты горшка питательную землю и высаживают черенок. Корневая шейка черенка (место начала роста корней) не должна погружаться в землю глубже, чем на 0,5 см.</a:t>
            </a:r>
          </a:p>
          <a:p>
            <a:r>
              <a:rPr lang="ru-RU" sz="1200" i="1" dirty="0" smtClean="0">
                <a:solidFill>
                  <a:schemeClr val="tx1">
                    <a:lumMod val="95000"/>
                    <a:lumOff val="5000"/>
                  </a:schemeClr>
                </a:solidFill>
                <a:latin typeface="Times New Roman" pitchFamily="18" charset="0"/>
                <a:cs typeface="Times New Roman" pitchFamily="18" charset="0"/>
              </a:rPr>
              <a:t>  Помимо указанной ранее смеси земли, можно рекомендовать и такой состав: 1 часть хорошей садовой или огородной земли (чернозема), 1 часть навозного перегноя и 1 часть речного песка. Такую землю можно достать в оранжерее, на парниках или в цветоводческом хозяйстве.</a:t>
            </a:r>
          </a:p>
          <a:p>
            <a:r>
              <a:rPr lang="ru-RU" sz="1200" i="1" dirty="0" smtClean="0">
                <a:solidFill>
                  <a:schemeClr val="tx1">
                    <a:lumMod val="95000"/>
                    <a:lumOff val="5000"/>
                  </a:schemeClr>
                </a:solidFill>
                <a:latin typeface="Times New Roman" pitchFamily="18" charset="0"/>
                <a:cs typeface="Times New Roman" pitchFamily="18" charset="0"/>
              </a:rPr>
              <a:t>  Для правильного развития корней растения переваливают и пересаживают. Первую перевалку делают сразу после того, как молодое растение оплело корнями весь ком (это легко узнать, вынув его из горшка). Переваливать растение ранее, чем через два месяца после укоренения черенка, не рекомендуется. При весеннем укоренении черенков следующая (третья) перевалка в горшок диаметром 18 см должна выполняться не позже октября.</a:t>
            </a:r>
            <a:endParaRPr lang="ru-RU" sz="1200" i="1" dirty="0">
              <a:solidFill>
                <a:schemeClr val="tx1">
                  <a:lumMod val="95000"/>
                  <a:lumOff val="5000"/>
                </a:schemeClr>
              </a:solidFill>
              <a:latin typeface="Times New Roman" pitchFamily="18" charset="0"/>
              <a:cs typeface="Times New Roman" pitchFamily="18" charset="0"/>
            </a:endParaRPr>
          </a:p>
        </p:txBody>
      </p:sp>
      <p:pic>
        <p:nvPicPr>
          <p:cNvPr id="7" name="Рисунок 6" descr="Фото-0005.jpg"/>
          <p:cNvPicPr/>
          <p:nvPr/>
        </p:nvPicPr>
        <p:blipFill>
          <a:blip r:embed="rId2"/>
          <a:stretch>
            <a:fillRect/>
          </a:stretch>
        </p:blipFill>
        <p:spPr>
          <a:xfrm>
            <a:off x="6786578" y="1285860"/>
            <a:ext cx="2224084" cy="2405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Фото-0006.jpg"/>
          <p:cNvPicPr/>
          <p:nvPr/>
        </p:nvPicPr>
        <p:blipFill>
          <a:blip r:embed="rId3"/>
          <a:stretch>
            <a:fillRect/>
          </a:stretch>
        </p:blipFill>
        <p:spPr>
          <a:xfrm>
            <a:off x="6858016" y="4071942"/>
            <a:ext cx="2143140"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385</TotalTime>
  <Words>2033</Words>
  <Application>Microsoft Office PowerPoint</Application>
  <PresentationFormat>Экран (4:3)</PresentationFormat>
  <Paragraphs>163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саима</cp:lastModifiedBy>
  <cp:revision>42</cp:revision>
  <dcterms:modified xsi:type="dcterms:W3CDTF">2011-10-11T08:41:22Z</dcterms:modified>
</cp:coreProperties>
</file>