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7" r:id="rId3"/>
    <p:sldId id="280" r:id="rId4"/>
    <p:sldId id="279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67" r:id="rId13"/>
    <p:sldId id="26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6" d="100"/>
          <a:sy n="46" d="100"/>
        </p:scale>
        <p:origin x="-1206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0B2FD-2E82-4740-96A0-9B6615371A05}" type="datetimeFigureOut">
              <a:rPr lang="ru-RU" smtClean="0"/>
              <a:pPr/>
              <a:t>19.10.2011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8DAF-8142-41CD-B49C-92B51C495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0B2FD-2E82-4740-96A0-9B6615371A05}" type="datetimeFigureOut">
              <a:rPr lang="ru-RU" smtClean="0"/>
              <a:pPr/>
              <a:t>19.10.2011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8DAF-8142-41CD-B49C-92B51C495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0B2FD-2E82-4740-96A0-9B6615371A05}" type="datetimeFigureOut">
              <a:rPr lang="ru-RU" smtClean="0"/>
              <a:pPr/>
              <a:t>19.10.2011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8DAF-8142-41CD-B49C-92B51C495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0B2FD-2E82-4740-96A0-9B6615371A05}" type="datetimeFigureOut">
              <a:rPr lang="ru-RU" smtClean="0"/>
              <a:pPr/>
              <a:t>19.10.2011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8DAF-8142-41CD-B49C-92B51C495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0B2FD-2E82-4740-96A0-9B6615371A05}" type="datetimeFigureOut">
              <a:rPr lang="ru-RU" smtClean="0"/>
              <a:pPr/>
              <a:t>19.10.2011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8DAF-8142-41CD-B49C-92B51C495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0B2FD-2E82-4740-96A0-9B6615371A05}" type="datetimeFigureOut">
              <a:rPr lang="ru-RU" smtClean="0"/>
              <a:pPr/>
              <a:t>19.10.2011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8DAF-8142-41CD-B49C-92B51C495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0B2FD-2E82-4740-96A0-9B6615371A05}" type="datetimeFigureOut">
              <a:rPr lang="ru-RU" smtClean="0"/>
              <a:pPr/>
              <a:t>19.10.2011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8DAF-8142-41CD-B49C-92B51C495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0B2FD-2E82-4740-96A0-9B6615371A05}" type="datetimeFigureOut">
              <a:rPr lang="ru-RU" smtClean="0"/>
              <a:pPr/>
              <a:t>19.10.2011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8DAF-8142-41CD-B49C-92B51C495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0B2FD-2E82-4740-96A0-9B6615371A05}" type="datetimeFigureOut">
              <a:rPr lang="ru-RU" smtClean="0"/>
              <a:pPr/>
              <a:t>19.10.2011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8DAF-8142-41CD-B49C-92B51C495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0B2FD-2E82-4740-96A0-9B6615371A05}" type="datetimeFigureOut">
              <a:rPr lang="ru-RU" smtClean="0"/>
              <a:pPr/>
              <a:t>19.10.2011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8DAF-8142-41CD-B49C-92B51C495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0B2FD-2E82-4740-96A0-9B6615371A05}" type="datetimeFigureOut">
              <a:rPr lang="ru-RU" smtClean="0"/>
              <a:pPr/>
              <a:t>19.10.2011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8DAF-8142-41CD-B49C-92B51C495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0B2FD-2E82-4740-96A0-9B6615371A05}" type="datetimeFigureOut">
              <a:rPr lang="ru-RU" smtClean="0"/>
              <a:pPr/>
              <a:t>19.10.2011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D8DAF-8142-41CD-B49C-92B51C495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Семейные\Рабочий стол\фоны презентаций\Фоны для презентаций. 105 штук\14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28726" y="-1143032"/>
            <a:ext cx="12211051" cy="91154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9001188" cy="6143644"/>
          </a:xfrm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FF0000"/>
                </a:solidFill>
              </a:rPr>
              <a:t>Задачи семинарского занятия «Музыкальные воплощения лирической   поэзии А.С.Пушкина»: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-</a:t>
            </a:r>
            <a:r>
              <a:rPr lang="ru-RU" sz="2800" b="1" dirty="0" smtClean="0">
                <a:solidFill>
                  <a:srgbClr val="FF0000"/>
                </a:solidFill>
              </a:rPr>
              <a:t>показать  красоту любовных чувств поэта;</a:t>
            </a: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-познакомить с адресатами любовной лирики А. С. Пушкина, а также с музыкальными произведениями, которые являются откликами на изумительные стихотворения поэта;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-развивать творческие способности учащихся через исполнение романсов и декламацию поэтических произведений.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 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Семейные\Рабочий стол\фоны презентаций\Фоны для презентаций. 105 штук\14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85916" y="-1785974"/>
            <a:ext cx="12211051" cy="9115426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857288" y="0"/>
            <a:ext cx="10787138" cy="1428728"/>
          </a:xfrm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smtClean="0">
                <a:solidFill>
                  <a:srgbClr val="FF0000"/>
                </a:solidFill>
              </a:rPr>
              <a:t>Музыкальные воплощения любовной  </a:t>
            </a:r>
            <a:r>
              <a:rPr lang="ru-RU" b="1" dirty="0" smtClean="0">
                <a:solidFill>
                  <a:srgbClr val="FF0000"/>
                </a:solidFill>
              </a:rPr>
              <a:t>лирики А.С.Пушкина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0" y="1643050"/>
            <a:ext cx="4357686" cy="4143404"/>
          </a:xfrm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514350" indent="-514350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4. Учитель даёт вопросы и задания к стихотворению «Я помню чудное мгновенье»</a:t>
            </a:r>
          </a:p>
          <a:p>
            <a:pPr marL="514350" indent="-514350">
              <a:buAutoNum type="arabicPeriod"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marL="514350" indent="-514350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                                    </a:t>
            </a:r>
          </a:p>
          <a:p>
            <a:pPr marL="514350" indent="-514350"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marL="514350" indent="-514350"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marL="514350" indent="-514350"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marL="514350" indent="-514350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                                                      А.П.Керн.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500562" y="1643050"/>
            <a:ext cx="4643438" cy="4143404"/>
          </a:xfrm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  <a:latin typeface="Segoe UI" pitchFamily="34" charset="0"/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latin typeface="Segoe UI" pitchFamily="34" charset="0"/>
              </a:rPr>
            </a:br>
            <a:r>
              <a:rPr lang="ru-RU" sz="2900" b="1" dirty="0" smtClean="0">
                <a:solidFill>
                  <a:srgbClr val="FF0000"/>
                </a:solidFill>
                <a:latin typeface="Segoe UI" pitchFamily="34" charset="0"/>
              </a:rPr>
              <a:t>К***</a:t>
            </a:r>
          </a:p>
          <a:p>
            <a:r>
              <a:rPr lang="ru-RU" sz="2900" b="1" i="1" dirty="0" smtClean="0">
                <a:solidFill>
                  <a:srgbClr val="FF0000"/>
                </a:solidFill>
                <a:latin typeface="Segoe UI" pitchFamily="34" charset="0"/>
              </a:rPr>
              <a:t>Я помню чудное мгновенье: </a:t>
            </a:r>
            <a:br>
              <a:rPr lang="ru-RU" sz="2900" b="1" i="1" dirty="0" smtClean="0">
                <a:solidFill>
                  <a:srgbClr val="FF0000"/>
                </a:solidFill>
                <a:latin typeface="Segoe UI" pitchFamily="34" charset="0"/>
              </a:rPr>
            </a:br>
            <a:r>
              <a:rPr lang="ru-RU" sz="2900" b="1" i="1" dirty="0" smtClean="0">
                <a:solidFill>
                  <a:srgbClr val="FF0000"/>
                </a:solidFill>
                <a:latin typeface="Segoe UI" pitchFamily="34" charset="0"/>
              </a:rPr>
              <a:t>Передо мной явилась ты, </a:t>
            </a:r>
            <a:br>
              <a:rPr lang="ru-RU" sz="2900" b="1" i="1" dirty="0" smtClean="0">
                <a:solidFill>
                  <a:srgbClr val="FF0000"/>
                </a:solidFill>
                <a:latin typeface="Segoe UI" pitchFamily="34" charset="0"/>
              </a:rPr>
            </a:br>
            <a:r>
              <a:rPr lang="ru-RU" sz="2900" b="1" i="1" dirty="0" smtClean="0">
                <a:solidFill>
                  <a:srgbClr val="FF0000"/>
                </a:solidFill>
                <a:latin typeface="Segoe UI" pitchFamily="34" charset="0"/>
              </a:rPr>
              <a:t>Как мимолетное виденье, </a:t>
            </a:r>
            <a:br>
              <a:rPr lang="ru-RU" sz="2900" b="1" i="1" dirty="0" smtClean="0">
                <a:solidFill>
                  <a:srgbClr val="FF0000"/>
                </a:solidFill>
                <a:latin typeface="Segoe UI" pitchFamily="34" charset="0"/>
              </a:rPr>
            </a:br>
            <a:r>
              <a:rPr lang="ru-RU" sz="2900" b="1" i="1" dirty="0" smtClean="0">
                <a:solidFill>
                  <a:srgbClr val="FF0000"/>
                </a:solidFill>
                <a:latin typeface="Segoe UI" pitchFamily="34" charset="0"/>
              </a:rPr>
              <a:t>Как гений чистой красоты…</a:t>
            </a:r>
          </a:p>
          <a:p>
            <a:pPr algn="r"/>
            <a:r>
              <a:rPr lang="ru-RU" sz="2900" b="1" i="1" dirty="0" smtClean="0">
                <a:solidFill>
                  <a:srgbClr val="FF0000"/>
                </a:solidFill>
                <a:latin typeface="Segoe UI" pitchFamily="34" charset="0"/>
              </a:rPr>
              <a:t>1825</a:t>
            </a:r>
          </a:p>
          <a:p>
            <a:pPr>
              <a:buNone/>
            </a:pPr>
            <a:endParaRPr lang="ru-RU" sz="2900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2(151x151)[55439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4787" y="2643182"/>
            <a:ext cx="2722833" cy="26226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Семейные\Рабочий стол\фоны презентаций\Фоны для презентаций. 105 штук\14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85982" y="-1357346"/>
            <a:ext cx="12211051" cy="9115426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28662" y="571480"/>
            <a:ext cx="7000924" cy="4714908"/>
          </a:xfrm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fontAlgn="t"/>
            <a:r>
              <a:rPr lang="ru-RU" sz="2500" b="1" dirty="0" smtClean="0">
                <a:solidFill>
                  <a:srgbClr val="FF0000"/>
                </a:solidFill>
              </a:rPr>
              <a:t/>
            </a:r>
            <a:br>
              <a:rPr lang="ru-RU" sz="2500" b="1" dirty="0" smtClean="0">
                <a:solidFill>
                  <a:srgbClr val="FF0000"/>
                </a:solidFill>
              </a:rPr>
            </a:br>
            <a:r>
              <a:rPr lang="ru-RU" sz="2500" b="1" dirty="0" smtClean="0">
                <a:solidFill>
                  <a:srgbClr val="FF0000"/>
                </a:solidFill>
              </a:rPr>
              <a:t/>
            </a:r>
            <a:br>
              <a:rPr lang="ru-RU" sz="2500" b="1" dirty="0" smtClean="0">
                <a:solidFill>
                  <a:srgbClr val="FF0000"/>
                </a:solidFill>
              </a:rPr>
            </a:br>
            <a:r>
              <a:rPr lang="ru-RU" sz="2500" b="1" dirty="0" smtClean="0">
                <a:solidFill>
                  <a:srgbClr val="FF0000"/>
                </a:solidFill>
              </a:rPr>
              <a:t/>
            </a:r>
            <a:br>
              <a:rPr lang="ru-RU" sz="2500" b="1" dirty="0" smtClean="0">
                <a:solidFill>
                  <a:srgbClr val="FF0000"/>
                </a:solidFill>
              </a:rPr>
            </a:br>
            <a:r>
              <a:rPr lang="ru-RU" sz="2500" b="1" dirty="0" smtClean="0">
                <a:solidFill>
                  <a:srgbClr val="FF0000"/>
                </a:solidFill>
              </a:rPr>
              <a:t/>
            </a:r>
            <a:br>
              <a:rPr lang="ru-RU" sz="2500" b="1" dirty="0" smtClean="0">
                <a:solidFill>
                  <a:srgbClr val="FF0000"/>
                </a:solidFill>
              </a:rPr>
            </a:br>
            <a:r>
              <a:rPr lang="ru-RU" sz="2500" b="1" dirty="0" smtClean="0">
                <a:solidFill>
                  <a:srgbClr val="FF0000"/>
                </a:solidFill>
              </a:rPr>
              <a:t/>
            </a:r>
            <a:br>
              <a:rPr lang="ru-RU" sz="2500" b="1" dirty="0" smtClean="0">
                <a:solidFill>
                  <a:srgbClr val="FF0000"/>
                </a:solidFill>
              </a:rPr>
            </a:br>
            <a:r>
              <a:rPr lang="ru-RU" sz="2500" b="1" dirty="0" smtClean="0">
                <a:solidFill>
                  <a:srgbClr val="FF0000"/>
                </a:solidFill>
              </a:rPr>
              <a:t/>
            </a:r>
            <a:br>
              <a:rPr lang="ru-RU" sz="2500" b="1" dirty="0" smtClean="0">
                <a:solidFill>
                  <a:srgbClr val="FF0000"/>
                </a:solidFill>
              </a:rPr>
            </a:br>
            <a:r>
              <a:rPr lang="ru-RU" sz="2500" b="1" dirty="0" smtClean="0">
                <a:solidFill>
                  <a:srgbClr val="FF0000"/>
                </a:solidFill>
              </a:rPr>
              <a:t/>
            </a:r>
            <a:br>
              <a:rPr lang="ru-RU" sz="2500" b="1" dirty="0" smtClean="0">
                <a:solidFill>
                  <a:srgbClr val="FF0000"/>
                </a:solidFill>
              </a:rPr>
            </a:br>
            <a:r>
              <a:rPr lang="ru-RU" sz="2500" b="1" dirty="0" smtClean="0">
                <a:solidFill>
                  <a:srgbClr val="FF0000"/>
                </a:solidFill>
              </a:rPr>
              <a:t/>
            </a:r>
            <a:br>
              <a:rPr lang="ru-RU" sz="2500" b="1" dirty="0" smtClean="0">
                <a:solidFill>
                  <a:srgbClr val="FF0000"/>
                </a:solidFill>
              </a:rPr>
            </a:br>
            <a:r>
              <a:rPr lang="ru-RU" sz="2500" b="1" dirty="0" smtClean="0">
                <a:solidFill>
                  <a:srgbClr val="FF0000"/>
                </a:solidFill>
              </a:rPr>
              <a:t>М.И.Глинка</a:t>
            </a:r>
            <a:endParaRPr lang="ru-RU" sz="25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200px-glinka_18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000108"/>
            <a:ext cx="2322512" cy="3468688"/>
          </a:xfrm>
          <a:prstGeom prst="rect">
            <a:avLst/>
          </a:prstGeom>
          <a:noFill/>
        </p:spPr>
      </p:pic>
      <p:pic>
        <p:nvPicPr>
          <p:cNvPr id="2" name="Рисунок 0" descr="008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642918"/>
            <a:ext cx="2514488" cy="3495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Семейные\Рабочий стол\фоны презентаций\Фоны для презентаций. 105 штук\14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85916" y="-1143032"/>
            <a:ext cx="12211051" cy="91154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143000"/>
          </a:xfrm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Семинарское занятие-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28596" y="2500306"/>
            <a:ext cx="8258204" cy="3328997"/>
          </a:xfrm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-это самостоятельная, творчески завершенная работа, во время выполнения которой учащиеся продолжают пополнять свои знания и умения.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Семейные\Рабочий стол\фоны презентаций\Фоны для презентаций. 105 штук\14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85982" y="-1357346"/>
            <a:ext cx="12211051" cy="9115426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571480"/>
            <a:ext cx="7901046" cy="4572032"/>
          </a:xfrm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СПАСИБО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ЗА ВНИМАНИЕ.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Documents and Settings\Семейные\Рабочий стол\анимашки\00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357562"/>
            <a:ext cx="2286016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Семейные\Рабочий стол\фоны презентаций\Фоны для презентаций. 105 штук\14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71668" y="-1143032"/>
            <a:ext cx="12211051" cy="9115426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Эпиграфы к занятию: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0" y="1714488"/>
            <a:ext cx="4357686" cy="4000529"/>
          </a:xfrm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500" b="1" dirty="0" smtClean="0">
                <a:solidFill>
                  <a:srgbClr val="FF0000"/>
                </a:solidFill>
              </a:rPr>
              <a:t>Он пел любовь, но был печален глас.</a:t>
            </a:r>
          </a:p>
          <a:p>
            <a:pPr>
              <a:buNone/>
            </a:pPr>
            <a:r>
              <a:rPr lang="ru-RU" sz="2500" b="1" dirty="0" smtClean="0">
                <a:solidFill>
                  <a:srgbClr val="FF0000"/>
                </a:solidFill>
              </a:rPr>
              <a:t> Увы, он знал любви одну лишь муку.</a:t>
            </a:r>
          </a:p>
          <a:p>
            <a:pPr>
              <a:buNone/>
            </a:pPr>
            <a:r>
              <a:rPr lang="ru-RU" sz="2500" b="1" dirty="0" smtClean="0">
                <a:solidFill>
                  <a:srgbClr val="FF0000"/>
                </a:solidFill>
              </a:rPr>
              <a:t>                          В.А. Жуковский.</a:t>
            </a:r>
            <a:endParaRPr lang="ru-RU" sz="2500" b="1" dirty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3438" y="1714488"/>
            <a:ext cx="4500562" cy="4025897"/>
          </a:xfrm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500" b="1" dirty="0" smtClean="0">
                <a:solidFill>
                  <a:srgbClr val="FF0000"/>
                </a:solidFill>
              </a:rPr>
              <a:t>     Красивый музыкальный стих вызывает звуки, будит вдохновение; при одном чтении такого  у композитора часто рождаются соответствующие мелодии.</a:t>
            </a:r>
          </a:p>
          <a:p>
            <a:pPr>
              <a:buNone/>
            </a:pPr>
            <a:r>
              <a:rPr lang="ru-RU" sz="2500" b="1" dirty="0" smtClean="0">
                <a:solidFill>
                  <a:srgbClr val="FF0000"/>
                </a:solidFill>
              </a:rPr>
              <a:t>                                          Ц.А.Кюи.                                                        </a:t>
            </a:r>
          </a:p>
          <a:p>
            <a:pPr>
              <a:buNone/>
            </a:pPr>
            <a:endParaRPr lang="ru-RU" sz="1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Семейные\Рабочий стол\фоны презентаций\Фоны для презентаций. 105 штук\14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71668" y="-1143032"/>
            <a:ext cx="12211051" cy="9115426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857288" y="0"/>
            <a:ext cx="10787138" cy="1428728"/>
          </a:xfrm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Музыкальные воплощения любовной лирики  А.С.Пушкина.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0" y="1571612"/>
            <a:ext cx="4286248" cy="4071966"/>
          </a:xfrm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514350" indent="-514350">
              <a:buAutoNum type="arabicPeriod"/>
            </a:pPr>
            <a:r>
              <a:rPr lang="ru-RU" sz="2400" b="1" dirty="0" smtClean="0">
                <a:solidFill>
                  <a:srgbClr val="FF0000"/>
                </a:solidFill>
              </a:rPr>
              <a:t>Учитель даёт вопросы и задания к стихотворению «Сожжённое письмо».</a:t>
            </a:r>
          </a:p>
          <a:p>
            <a:pPr marL="514350" indent="-514350">
              <a:buAutoNum type="arabicPeriod"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marL="514350" indent="-514350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                                    </a:t>
            </a:r>
          </a:p>
          <a:p>
            <a:pPr marL="514350" indent="-514350"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marL="514350" indent="-514350"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marL="514350" indent="-514350"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marL="514350" indent="-514350"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marL="514350" indent="-514350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                                                        Е.К.Воронцова.</a:t>
            </a:r>
            <a:endParaRPr lang="ru-RU" sz="2000" b="1" dirty="0" smtClean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500562" y="1571612"/>
            <a:ext cx="4643438" cy="4071966"/>
          </a:xfrm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Segoe UI" pitchFamily="34" charset="0"/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latin typeface="Segoe UI" pitchFamily="34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Segoe UI" pitchFamily="34" charset="0"/>
              </a:rPr>
              <a:t>Прощай, письмо любви! прощай: она велела. </a:t>
            </a:r>
            <a:br>
              <a:rPr lang="ru-RU" sz="2000" b="1" i="1" dirty="0" smtClean="0">
                <a:solidFill>
                  <a:srgbClr val="FF0000"/>
                </a:solidFill>
                <a:latin typeface="Segoe UI" pitchFamily="34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Segoe UI" pitchFamily="34" charset="0"/>
              </a:rPr>
              <a:t>Как долго медлил я! как долго не хотела </a:t>
            </a:r>
            <a:br>
              <a:rPr lang="ru-RU" sz="2000" b="1" i="1" dirty="0" smtClean="0">
                <a:solidFill>
                  <a:srgbClr val="FF0000"/>
                </a:solidFill>
                <a:latin typeface="Segoe UI" pitchFamily="34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Segoe UI" pitchFamily="34" charset="0"/>
              </a:rPr>
              <a:t>Рука предать огню все радости мои!.. </a:t>
            </a:r>
            <a:br>
              <a:rPr lang="ru-RU" sz="2000" b="1" i="1" dirty="0" smtClean="0">
                <a:solidFill>
                  <a:srgbClr val="FF0000"/>
                </a:solidFill>
                <a:latin typeface="Segoe UI" pitchFamily="34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Segoe UI" pitchFamily="34" charset="0"/>
              </a:rPr>
              <a:t>Но полно, час настал. Гори, письмо любви. </a:t>
            </a:r>
            <a:br>
              <a:rPr lang="ru-RU" sz="2000" b="1" i="1" dirty="0" smtClean="0">
                <a:solidFill>
                  <a:srgbClr val="FF0000"/>
                </a:solidFill>
                <a:latin typeface="Segoe UI" pitchFamily="34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Segoe UI" pitchFamily="34" charset="0"/>
              </a:rPr>
              <a:t>Готов я; ничему душа моя не внемлет. </a:t>
            </a:r>
            <a:br>
              <a:rPr lang="ru-RU" sz="2000" b="1" i="1" dirty="0" smtClean="0">
                <a:solidFill>
                  <a:srgbClr val="FF0000"/>
                </a:solidFill>
                <a:latin typeface="Segoe UI" pitchFamily="34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Segoe UI" pitchFamily="34" charset="0"/>
              </a:rPr>
              <a:t>Уж пламя жадное листы твои приемлет... </a:t>
            </a:r>
            <a:br>
              <a:rPr lang="ru-RU" sz="2000" b="1" i="1" dirty="0" smtClean="0">
                <a:solidFill>
                  <a:srgbClr val="FF0000"/>
                </a:solidFill>
                <a:latin typeface="Segoe UI" pitchFamily="34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Segoe UI" pitchFamily="34" charset="0"/>
              </a:rPr>
              <a:t>Минуту!.. вспыхнули! пылают — легкий дым, </a:t>
            </a:r>
            <a:br>
              <a:rPr lang="ru-RU" sz="2000" b="1" i="1" dirty="0" smtClean="0">
                <a:solidFill>
                  <a:srgbClr val="FF0000"/>
                </a:solidFill>
                <a:latin typeface="Segoe UI" pitchFamily="34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Segoe UI" pitchFamily="34" charset="0"/>
              </a:rPr>
              <a:t>Виясь, теряется с молением моим. </a:t>
            </a:r>
            <a:br>
              <a:rPr lang="ru-RU" sz="2000" b="1" i="1" dirty="0" smtClean="0">
                <a:solidFill>
                  <a:srgbClr val="FF0000"/>
                </a:solidFill>
                <a:latin typeface="Segoe UI" pitchFamily="34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Segoe UI" pitchFamily="34" charset="0"/>
              </a:rPr>
              <a:t>Уж перстня верного </a:t>
            </a:r>
            <a:r>
              <a:rPr lang="ru-RU" sz="2000" b="1" i="1" dirty="0" err="1" smtClean="0">
                <a:solidFill>
                  <a:srgbClr val="FF0000"/>
                </a:solidFill>
                <a:latin typeface="Segoe UI" pitchFamily="34" charset="0"/>
              </a:rPr>
              <a:t>утратя</a:t>
            </a:r>
            <a:r>
              <a:rPr lang="ru-RU" sz="2000" b="1" i="1" dirty="0" smtClean="0">
                <a:solidFill>
                  <a:srgbClr val="FF0000"/>
                </a:solidFill>
                <a:latin typeface="Segoe UI" pitchFamily="34" charset="0"/>
              </a:rPr>
              <a:t> впечатленье, </a:t>
            </a:r>
            <a:br>
              <a:rPr lang="ru-RU" sz="2000" b="1" i="1" dirty="0" smtClean="0">
                <a:solidFill>
                  <a:srgbClr val="FF0000"/>
                </a:solidFill>
                <a:latin typeface="Segoe UI" pitchFamily="34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Segoe UI" pitchFamily="34" charset="0"/>
              </a:rPr>
              <a:t>Растопленный сургуч кипит... О провиденье! </a:t>
            </a:r>
            <a:br>
              <a:rPr lang="ru-RU" sz="2000" b="1" i="1" dirty="0" smtClean="0">
                <a:solidFill>
                  <a:srgbClr val="FF0000"/>
                </a:solidFill>
                <a:latin typeface="Segoe UI" pitchFamily="34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Segoe UI" pitchFamily="34" charset="0"/>
              </a:rPr>
              <a:t>Свершилось! Темные </a:t>
            </a:r>
            <a:r>
              <a:rPr lang="ru-RU" sz="2000" b="1" i="1" dirty="0" err="1" smtClean="0">
                <a:solidFill>
                  <a:srgbClr val="FF0000"/>
                </a:solidFill>
                <a:latin typeface="Segoe UI" pitchFamily="34" charset="0"/>
              </a:rPr>
              <a:t>свернулися</a:t>
            </a:r>
            <a:r>
              <a:rPr lang="ru-RU" sz="2000" b="1" i="1" dirty="0" smtClean="0">
                <a:solidFill>
                  <a:srgbClr val="FF0000"/>
                </a:solidFill>
                <a:latin typeface="Segoe UI" pitchFamily="34" charset="0"/>
              </a:rPr>
              <a:t> листы; </a:t>
            </a:r>
            <a:br>
              <a:rPr lang="ru-RU" sz="2000" b="1" i="1" dirty="0" smtClean="0">
                <a:solidFill>
                  <a:srgbClr val="FF0000"/>
                </a:solidFill>
                <a:latin typeface="Segoe UI" pitchFamily="34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Segoe UI" pitchFamily="34" charset="0"/>
              </a:rPr>
              <a:t>На легком пепле их заветные черты </a:t>
            </a:r>
            <a:br>
              <a:rPr lang="ru-RU" sz="2000" b="1" i="1" dirty="0" smtClean="0">
                <a:solidFill>
                  <a:srgbClr val="FF0000"/>
                </a:solidFill>
                <a:latin typeface="Segoe UI" pitchFamily="34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Segoe UI" pitchFamily="34" charset="0"/>
              </a:rPr>
              <a:t>Белеют... Грудь моя стеснилась. Пепел милый, </a:t>
            </a:r>
            <a:br>
              <a:rPr lang="ru-RU" sz="2000" b="1" i="1" dirty="0" smtClean="0">
                <a:solidFill>
                  <a:srgbClr val="FF0000"/>
                </a:solidFill>
                <a:latin typeface="Segoe UI" pitchFamily="34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Segoe UI" pitchFamily="34" charset="0"/>
              </a:rPr>
              <a:t>Отрада бедная в судьбе моей унылой, </a:t>
            </a:r>
            <a:br>
              <a:rPr lang="ru-RU" sz="2000" b="1" i="1" dirty="0" smtClean="0">
                <a:solidFill>
                  <a:srgbClr val="FF0000"/>
                </a:solidFill>
                <a:latin typeface="Segoe UI" pitchFamily="34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Segoe UI" pitchFamily="34" charset="0"/>
              </a:rPr>
              <a:t>Останься век со мной на горестной груди...</a:t>
            </a:r>
            <a:r>
              <a:rPr lang="ru-RU" sz="2000" b="1" dirty="0" smtClean="0">
                <a:solidFill>
                  <a:srgbClr val="FF0000"/>
                </a:solidFill>
                <a:latin typeface="Segoe UI" pitchFamily="34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Segoe UI" pitchFamily="34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Segoe UI" pitchFamily="34" charset="0"/>
              </a:rPr>
              <a:t>                                                                      </a:t>
            </a:r>
            <a:r>
              <a:rPr lang="ru-RU" sz="2000" b="1" i="1" dirty="0" smtClean="0">
                <a:solidFill>
                  <a:srgbClr val="FF0000"/>
                </a:solidFill>
                <a:latin typeface="Segoe UI" pitchFamily="34" charset="0"/>
              </a:rPr>
              <a:t>1825</a:t>
            </a:r>
            <a:br>
              <a:rPr lang="ru-RU" sz="2000" b="1" i="1" dirty="0" smtClean="0">
                <a:solidFill>
                  <a:srgbClr val="FF0000"/>
                </a:solidFill>
                <a:latin typeface="Segoe UI" pitchFamily="34" charset="0"/>
              </a:rPr>
            </a:b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8" name="Содержимое 6" descr="sokolov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428868"/>
            <a:ext cx="2143107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Семейные\Рабочий стол\фоны презентаций\Фоны для презентаций. 105 штук\14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85982" y="-1357346"/>
            <a:ext cx="12211051" cy="9115426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357166"/>
            <a:ext cx="7715304" cy="4857784"/>
          </a:xfrm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fontAlgn="t"/>
            <a:r>
              <a:rPr lang="ru-RU" sz="2800" b="1" dirty="0" smtClean="0">
                <a:solidFill>
                  <a:srgbClr val="FF0000"/>
                </a:solidFill>
              </a:rPr>
              <a:t>П.И.Чайковский    «Сентиментальный вальс»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500" b="1" dirty="0" smtClean="0">
                <a:solidFill>
                  <a:srgbClr val="FF0000"/>
                </a:solidFill>
              </a:rPr>
              <a:t/>
            </a:r>
            <a:br>
              <a:rPr lang="ru-RU" sz="2500" b="1" dirty="0" smtClean="0">
                <a:solidFill>
                  <a:srgbClr val="FF0000"/>
                </a:solidFill>
              </a:rPr>
            </a:br>
            <a:r>
              <a:rPr lang="ru-RU" sz="2500" b="1" dirty="0" smtClean="0">
                <a:solidFill>
                  <a:srgbClr val="FF0000"/>
                </a:solidFill>
              </a:rPr>
              <a:t/>
            </a:r>
            <a:br>
              <a:rPr lang="ru-RU" sz="2500" b="1" dirty="0" smtClean="0">
                <a:solidFill>
                  <a:srgbClr val="FF0000"/>
                </a:solidFill>
              </a:rPr>
            </a:br>
            <a:r>
              <a:rPr lang="ru-RU" sz="2500" b="1" dirty="0" smtClean="0">
                <a:solidFill>
                  <a:srgbClr val="FF0000"/>
                </a:solidFill>
              </a:rPr>
              <a:t/>
            </a:r>
            <a:br>
              <a:rPr lang="ru-RU" sz="2500" b="1" dirty="0" smtClean="0">
                <a:solidFill>
                  <a:srgbClr val="FF0000"/>
                </a:solidFill>
              </a:rPr>
            </a:br>
            <a:r>
              <a:rPr lang="ru-RU" sz="2500" b="1" dirty="0" smtClean="0">
                <a:solidFill>
                  <a:srgbClr val="FF0000"/>
                </a:solidFill>
              </a:rPr>
              <a:t/>
            </a:r>
            <a:br>
              <a:rPr lang="ru-RU" sz="2500" b="1" dirty="0" smtClean="0">
                <a:solidFill>
                  <a:srgbClr val="FF0000"/>
                </a:solidFill>
              </a:rPr>
            </a:br>
            <a:r>
              <a:rPr lang="ru-RU" sz="2500" b="1" dirty="0" smtClean="0">
                <a:solidFill>
                  <a:srgbClr val="FF0000"/>
                </a:solidFill>
              </a:rPr>
              <a:t/>
            </a:r>
            <a:br>
              <a:rPr lang="ru-RU" sz="2500" b="1" dirty="0" smtClean="0">
                <a:solidFill>
                  <a:srgbClr val="FF0000"/>
                </a:solidFill>
              </a:rPr>
            </a:br>
            <a:r>
              <a:rPr lang="ru-RU" sz="2500" b="1" dirty="0" smtClean="0">
                <a:solidFill>
                  <a:srgbClr val="FF0000"/>
                </a:solidFill>
              </a:rPr>
              <a:t/>
            </a:r>
            <a:br>
              <a:rPr lang="ru-RU" sz="2500" b="1" dirty="0" smtClean="0">
                <a:solidFill>
                  <a:srgbClr val="FF0000"/>
                </a:solidFill>
              </a:rPr>
            </a:br>
            <a:r>
              <a:rPr lang="ru-RU" sz="2500" b="1" dirty="0" smtClean="0">
                <a:solidFill>
                  <a:srgbClr val="FF0000"/>
                </a:solidFill>
              </a:rPr>
              <a:t>.</a:t>
            </a:r>
            <a:endParaRPr lang="ru-RU" sz="25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dmcha_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928802"/>
            <a:ext cx="3214710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Семейные\Рабочий стол\фоны презентаций\Фоны для презентаций. 105 штук\14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85982" y="-1357346"/>
            <a:ext cx="12211051" cy="9115426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285728"/>
            <a:ext cx="7715304" cy="5643602"/>
          </a:xfrm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ru-RU" sz="2800" i="1" dirty="0" smtClean="0">
                <a:latin typeface="Segoe UI" pitchFamily="34" charset="0"/>
              </a:rPr>
              <a:t/>
            </a:r>
            <a:br>
              <a:rPr lang="ru-RU" sz="2800" i="1" dirty="0" smtClean="0">
                <a:latin typeface="Segoe UI" pitchFamily="34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Segoe UI" pitchFamily="34" charset="0"/>
              </a:rPr>
              <a:t>Храни меня, мой талисман, </a:t>
            </a:r>
            <a:br>
              <a:rPr lang="ru-RU" sz="2000" b="1" i="1" dirty="0" smtClean="0">
                <a:solidFill>
                  <a:srgbClr val="FF0000"/>
                </a:solidFill>
                <a:latin typeface="Segoe UI" pitchFamily="34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Segoe UI" pitchFamily="34" charset="0"/>
              </a:rPr>
              <a:t>Храни меня во дни гоненья, </a:t>
            </a:r>
            <a:br>
              <a:rPr lang="ru-RU" sz="2000" b="1" i="1" dirty="0" smtClean="0">
                <a:solidFill>
                  <a:srgbClr val="FF0000"/>
                </a:solidFill>
                <a:latin typeface="Segoe UI" pitchFamily="34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Segoe UI" pitchFamily="34" charset="0"/>
              </a:rPr>
              <a:t>Во дни раскаянья, волненья: </a:t>
            </a:r>
            <a:br>
              <a:rPr lang="ru-RU" sz="2000" b="1" i="1" dirty="0" smtClean="0">
                <a:solidFill>
                  <a:srgbClr val="FF0000"/>
                </a:solidFill>
                <a:latin typeface="Segoe UI" pitchFamily="34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Segoe UI" pitchFamily="34" charset="0"/>
              </a:rPr>
              <a:t>Ты в день печали был мне дан.</a:t>
            </a:r>
            <a:br>
              <a:rPr lang="ru-RU" sz="2000" b="1" i="1" dirty="0" smtClean="0">
                <a:solidFill>
                  <a:srgbClr val="FF0000"/>
                </a:solidFill>
                <a:latin typeface="Segoe UI" pitchFamily="34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Segoe UI" pitchFamily="34" charset="0"/>
              </a:rPr>
              <a:t>Когда подымет океан </a:t>
            </a:r>
            <a:br>
              <a:rPr lang="ru-RU" sz="2000" b="1" i="1" dirty="0" smtClean="0">
                <a:solidFill>
                  <a:srgbClr val="FF0000"/>
                </a:solidFill>
                <a:latin typeface="Segoe UI" pitchFamily="34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Segoe UI" pitchFamily="34" charset="0"/>
              </a:rPr>
              <a:t>Вокруг меня валы ревучи, </a:t>
            </a:r>
            <a:br>
              <a:rPr lang="ru-RU" sz="2000" b="1" i="1" dirty="0" smtClean="0">
                <a:solidFill>
                  <a:srgbClr val="FF0000"/>
                </a:solidFill>
                <a:latin typeface="Segoe UI" pitchFamily="34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Segoe UI" pitchFamily="34" charset="0"/>
              </a:rPr>
              <a:t>Когда грозою грянут тучи, — </a:t>
            </a:r>
            <a:br>
              <a:rPr lang="ru-RU" sz="2000" b="1" i="1" dirty="0" smtClean="0">
                <a:solidFill>
                  <a:srgbClr val="FF0000"/>
                </a:solidFill>
                <a:latin typeface="Segoe UI" pitchFamily="34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Segoe UI" pitchFamily="34" charset="0"/>
              </a:rPr>
              <a:t>Храни меня, мой талисман.</a:t>
            </a:r>
            <a:br>
              <a:rPr lang="ru-RU" sz="2000" b="1" i="1" dirty="0" smtClean="0">
                <a:solidFill>
                  <a:srgbClr val="FF0000"/>
                </a:solidFill>
                <a:latin typeface="Segoe UI" pitchFamily="34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Segoe UI" pitchFamily="34" charset="0"/>
              </a:rPr>
              <a:t>В уединенье чуждых стран, </a:t>
            </a:r>
            <a:br>
              <a:rPr lang="ru-RU" sz="2000" b="1" i="1" dirty="0" smtClean="0">
                <a:solidFill>
                  <a:srgbClr val="FF0000"/>
                </a:solidFill>
                <a:latin typeface="Segoe UI" pitchFamily="34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Segoe UI" pitchFamily="34" charset="0"/>
              </a:rPr>
              <a:t>На лоне скучного покоя, </a:t>
            </a:r>
            <a:br>
              <a:rPr lang="ru-RU" sz="2000" b="1" i="1" dirty="0" smtClean="0">
                <a:solidFill>
                  <a:srgbClr val="FF0000"/>
                </a:solidFill>
                <a:latin typeface="Segoe UI" pitchFamily="34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Segoe UI" pitchFamily="34" charset="0"/>
              </a:rPr>
              <a:t>В тревоге пламенного боя </a:t>
            </a:r>
            <a:br>
              <a:rPr lang="ru-RU" sz="2000" b="1" i="1" dirty="0" smtClean="0">
                <a:solidFill>
                  <a:srgbClr val="FF0000"/>
                </a:solidFill>
                <a:latin typeface="Segoe UI" pitchFamily="34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Segoe UI" pitchFamily="34" charset="0"/>
              </a:rPr>
              <a:t>Храни меня, мой талисман.</a:t>
            </a:r>
            <a:br>
              <a:rPr lang="ru-RU" sz="2000" b="1" i="1" dirty="0" smtClean="0">
                <a:solidFill>
                  <a:srgbClr val="FF0000"/>
                </a:solidFill>
                <a:latin typeface="Segoe UI" pitchFamily="34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Segoe UI" pitchFamily="34" charset="0"/>
              </a:rPr>
              <a:t>Священный сладостный обман, </a:t>
            </a:r>
            <a:br>
              <a:rPr lang="ru-RU" sz="2000" b="1" i="1" dirty="0" smtClean="0">
                <a:solidFill>
                  <a:srgbClr val="FF0000"/>
                </a:solidFill>
                <a:latin typeface="Segoe UI" pitchFamily="34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Segoe UI" pitchFamily="34" charset="0"/>
              </a:rPr>
              <a:t>Души волшебное светило... </a:t>
            </a:r>
            <a:br>
              <a:rPr lang="ru-RU" sz="2000" b="1" i="1" dirty="0" smtClean="0">
                <a:solidFill>
                  <a:srgbClr val="FF0000"/>
                </a:solidFill>
                <a:latin typeface="Segoe UI" pitchFamily="34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Segoe UI" pitchFamily="34" charset="0"/>
              </a:rPr>
              <a:t>Оно сокрылось, изменило... </a:t>
            </a:r>
            <a:br>
              <a:rPr lang="ru-RU" sz="2000" b="1" i="1" dirty="0" smtClean="0">
                <a:solidFill>
                  <a:srgbClr val="FF0000"/>
                </a:solidFill>
                <a:latin typeface="Segoe UI" pitchFamily="34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Segoe UI" pitchFamily="34" charset="0"/>
              </a:rPr>
              <a:t>Храни меня, мой талисман.</a:t>
            </a:r>
            <a:br>
              <a:rPr lang="ru-RU" sz="2000" b="1" i="1" dirty="0" smtClean="0">
                <a:solidFill>
                  <a:srgbClr val="FF0000"/>
                </a:solidFill>
                <a:latin typeface="Segoe UI" pitchFamily="34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Segoe UI" pitchFamily="34" charset="0"/>
              </a:rPr>
              <a:t>Пускай же ввек сердечных ран </a:t>
            </a:r>
            <a:br>
              <a:rPr lang="ru-RU" sz="2000" b="1" i="1" dirty="0" smtClean="0">
                <a:solidFill>
                  <a:srgbClr val="FF0000"/>
                </a:solidFill>
                <a:latin typeface="Segoe UI" pitchFamily="34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Segoe UI" pitchFamily="34" charset="0"/>
              </a:rPr>
              <a:t>Не растравит воспоминанье. </a:t>
            </a:r>
            <a:br>
              <a:rPr lang="ru-RU" sz="2000" b="1" i="1" dirty="0" smtClean="0">
                <a:solidFill>
                  <a:srgbClr val="FF0000"/>
                </a:solidFill>
                <a:latin typeface="Segoe UI" pitchFamily="34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Segoe UI" pitchFamily="34" charset="0"/>
              </a:rPr>
              <a:t>Прощай, надежда; спи, желанье; </a:t>
            </a:r>
            <a:br>
              <a:rPr lang="ru-RU" sz="2000" b="1" i="1" dirty="0" smtClean="0">
                <a:solidFill>
                  <a:srgbClr val="FF0000"/>
                </a:solidFill>
                <a:latin typeface="Segoe UI" pitchFamily="34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Segoe UI" pitchFamily="34" charset="0"/>
              </a:rPr>
              <a:t>Храни меня, мой талисман.</a:t>
            </a:r>
            <a:br>
              <a:rPr lang="ru-RU" sz="2000" b="1" i="1" dirty="0" smtClean="0">
                <a:solidFill>
                  <a:srgbClr val="FF0000"/>
                </a:solidFill>
                <a:latin typeface="Segoe UI" pitchFamily="34" charset="0"/>
              </a:rPr>
            </a:br>
            <a:endParaRPr lang="ru-RU" sz="2000" b="1" dirty="0">
              <a:solidFill>
                <a:srgbClr val="FF0000"/>
              </a:solidFill>
              <a:latin typeface="Segoe UI" pitchFamily="34" charset="0"/>
            </a:endParaRPr>
          </a:p>
        </p:txBody>
      </p:sp>
      <p:pic>
        <p:nvPicPr>
          <p:cNvPr id="7" name="Рисунок 6" descr="27pushkin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3886" y="225425"/>
            <a:ext cx="3062527" cy="36322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Семейные\Рабочий стол\фоны презентаций\Фоны для презентаций. 105 штук\14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71668" y="-1143032"/>
            <a:ext cx="12211051" cy="9115426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857288" y="0"/>
            <a:ext cx="10787138" cy="1428728"/>
          </a:xfrm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Музыкальные воплощения любовной лирики А.С.Пушкина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-357222" y="1857364"/>
            <a:ext cx="4357718" cy="4429156"/>
          </a:xfrm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514350" indent="-514350">
              <a:buNone/>
            </a:pPr>
            <a:r>
              <a:rPr lang="ru-RU" sz="2500" b="1" dirty="0" smtClean="0">
                <a:solidFill>
                  <a:srgbClr val="FF0000"/>
                </a:solidFill>
              </a:rPr>
              <a:t>      2.Учитель даёт вопросы и задания к стихотворению «На холмах Грузии».</a:t>
            </a:r>
          </a:p>
          <a:p>
            <a:pPr marL="514350" indent="-514350">
              <a:buAutoNum type="arabicPeriod"/>
            </a:pPr>
            <a:endParaRPr lang="ru-RU" sz="2500" b="1" dirty="0" smtClean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endParaRPr lang="ru-RU" sz="2500" b="1" dirty="0" smtClean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marL="514350" indent="-514350">
              <a:buNone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marL="514350" indent="-514350">
              <a:buNone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marL="514350" indent="-514350">
              <a:buNone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marL="514350" indent="-514350">
              <a:buNone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marL="514350" indent="-51435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             </a:t>
            </a:r>
            <a:r>
              <a:rPr lang="ru-RU" sz="2400" b="1" dirty="0" smtClean="0">
                <a:solidFill>
                  <a:srgbClr val="FF0000"/>
                </a:solidFill>
              </a:rPr>
              <a:t>                 </a:t>
            </a:r>
            <a:r>
              <a:rPr lang="en-US" sz="2400" b="1" dirty="0" smtClean="0">
                <a:solidFill>
                  <a:srgbClr val="FF0000"/>
                </a:solidFill>
              </a:rPr>
              <a:t>  </a:t>
            </a:r>
            <a:r>
              <a:rPr lang="ru-RU" sz="2400" b="1" dirty="0" smtClean="0">
                <a:solidFill>
                  <a:srgbClr val="FF0000"/>
                </a:solidFill>
              </a:rPr>
              <a:t> Н.Н.Гончарова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357686" y="1857364"/>
            <a:ext cx="4786314" cy="4429156"/>
          </a:xfrm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  <a:latin typeface="Segoe UI" pitchFamily="34" charset="0"/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latin typeface="Segoe UI" pitchFamily="34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Segoe UI" pitchFamily="34" charset="0"/>
              </a:rPr>
              <a:t>* * *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FF0000"/>
                </a:solidFill>
                <a:latin typeface="Segoe UI" pitchFamily="34" charset="0"/>
              </a:rPr>
              <a:t>     На холмах Грузии лежит ночная  мгла; </a:t>
            </a:r>
            <a:br>
              <a:rPr lang="ru-RU" sz="2000" b="1" i="1" dirty="0" smtClean="0">
                <a:solidFill>
                  <a:srgbClr val="FF0000"/>
                </a:solidFill>
                <a:latin typeface="Segoe UI" pitchFamily="34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Segoe UI" pitchFamily="34" charset="0"/>
              </a:rPr>
              <a:t>Шумит </a:t>
            </a:r>
            <a:r>
              <a:rPr lang="ru-RU" sz="2000" b="1" i="1" dirty="0" err="1" smtClean="0">
                <a:solidFill>
                  <a:srgbClr val="FF0000"/>
                </a:solidFill>
                <a:latin typeface="Segoe UI" pitchFamily="34" charset="0"/>
              </a:rPr>
              <a:t>Арагва</a:t>
            </a:r>
            <a:r>
              <a:rPr lang="ru-RU" sz="2000" b="1" i="1" dirty="0" smtClean="0">
                <a:solidFill>
                  <a:srgbClr val="FF0000"/>
                </a:solidFill>
                <a:latin typeface="Segoe UI" pitchFamily="34" charset="0"/>
              </a:rPr>
              <a:t> предо мною. </a:t>
            </a:r>
            <a:br>
              <a:rPr lang="ru-RU" sz="2000" b="1" i="1" dirty="0" smtClean="0">
                <a:solidFill>
                  <a:srgbClr val="FF0000"/>
                </a:solidFill>
                <a:latin typeface="Segoe UI" pitchFamily="34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Segoe UI" pitchFamily="34" charset="0"/>
              </a:rPr>
              <a:t>Мне грустно и легко; печаль моя светла; </a:t>
            </a:r>
            <a:br>
              <a:rPr lang="ru-RU" sz="2000" b="1" i="1" dirty="0" smtClean="0">
                <a:solidFill>
                  <a:srgbClr val="FF0000"/>
                </a:solidFill>
                <a:latin typeface="Segoe UI" pitchFamily="34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Segoe UI" pitchFamily="34" charset="0"/>
              </a:rPr>
              <a:t> Печаль моя полна тобою, </a:t>
            </a:r>
            <a:br>
              <a:rPr lang="ru-RU" sz="2000" b="1" i="1" dirty="0" smtClean="0">
                <a:solidFill>
                  <a:srgbClr val="FF0000"/>
                </a:solidFill>
                <a:latin typeface="Segoe UI" pitchFamily="34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Segoe UI" pitchFamily="34" charset="0"/>
              </a:rPr>
              <a:t>Тобой, одной тобой... Унынья моего </a:t>
            </a:r>
            <a:br>
              <a:rPr lang="ru-RU" sz="2000" b="1" i="1" dirty="0" smtClean="0">
                <a:solidFill>
                  <a:srgbClr val="FF0000"/>
                </a:solidFill>
                <a:latin typeface="Segoe UI" pitchFamily="34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Segoe UI" pitchFamily="34" charset="0"/>
              </a:rPr>
              <a:t> Ничто не мучит, не тревожит, </a:t>
            </a:r>
            <a:br>
              <a:rPr lang="ru-RU" sz="2000" b="1" i="1" dirty="0" smtClean="0">
                <a:solidFill>
                  <a:srgbClr val="FF0000"/>
                </a:solidFill>
                <a:latin typeface="Segoe UI" pitchFamily="34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Segoe UI" pitchFamily="34" charset="0"/>
              </a:rPr>
              <a:t>И сердце вновь горит и любит — оттого,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FF0000"/>
                </a:solidFill>
                <a:latin typeface="Segoe UI" pitchFamily="34" charset="0"/>
              </a:rPr>
              <a:t>      Что не любить оно не может.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FF0000"/>
                </a:solidFill>
                <a:latin typeface="Segoe UI" pitchFamily="34" charset="0"/>
              </a:rPr>
              <a:t>                                                                    </a:t>
            </a:r>
            <a:r>
              <a:rPr lang="en-US" sz="2000" b="1" i="1" dirty="0" smtClean="0">
                <a:solidFill>
                  <a:srgbClr val="FF0000"/>
                </a:solidFill>
                <a:latin typeface="Segoe UI" pitchFamily="34" charset="0"/>
              </a:rPr>
              <a:t>   </a:t>
            </a:r>
          </a:p>
          <a:p>
            <a:pPr>
              <a:buNone/>
            </a:pPr>
            <a:r>
              <a:rPr lang="en-US" sz="2000" b="1" i="1" dirty="0" smtClean="0">
                <a:solidFill>
                  <a:srgbClr val="FF0000"/>
                </a:solidFill>
                <a:latin typeface="Segoe UI" pitchFamily="34" charset="0"/>
              </a:rPr>
              <a:t>                                                   </a:t>
            </a:r>
            <a:r>
              <a:rPr lang="ru-RU" sz="2000" b="1" i="1" dirty="0" smtClean="0">
                <a:solidFill>
                  <a:srgbClr val="FF0000"/>
                </a:solidFill>
                <a:latin typeface="Segoe UI" pitchFamily="34" charset="0"/>
              </a:rPr>
              <a:t>1829</a:t>
            </a:r>
          </a:p>
          <a:p>
            <a:pPr>
              <a:buNone/>
            </a:pP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9" name="Рисунок 8" descr="1(407x407)[55439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950850"/>
            <a:ext cx="2643206" cy="2978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Семейные\Рабочий стол\фоны презентаций\Фоны для презентаций. 105 штук\14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792" y="-1357346"/>
            <a:ext cx="12211051" cy="9115426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57224" y="642918"/>
            <a:ext cx="6858048" cy="4572056"/>
          </a:xfrm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fontAlgn="t"/>
            <a:r>
              <a:rPr lang="ru-RU" sz="2500" b="1" dirty="0" smtClean="0">
                <a:solidFill>
                  <a:srgbClr val="FF0000"/>
                </a:solidFill>
              </a:rPr>
              <a:t/>
            </a:r>
            <a:br>
              <a:rPr lang="ru-RU" sz="2500" b="1" dirty="0" smtClean="0">
                <a:solidFill>
                  <a:srgbClr val="FF0000"/>
                </a:solidFill>
              </a:rPr>
            </a:br>
            <a:r>
              <a:rPr lang="ru-RU" sz="2500" b="1" dirty="0" smtClean="0">
                <a:solidFill>
                  <a:srgbClr val="FF0000"/>
                </a:solidFill>
              </a:rPr>
              <a:t/>
            </a:r>
            <a:br>
              <a:rPr lang="ru-RU" sz="2500" b="1" dirty="0" smtClean="0">
                <a:solidFill>
                  <a:srgbClr val="FF0000"/>
                </a:solidFill>
              </a:rPr>
            </a:br>
            <a:r>
              <a:rPr lang="ru-RU" sz="2500" b="1" dirty="0" smtClean="0">
                <a:solidFill>
                  <a:srgbClr val="FF0000"/>
                </a:solidFill>
              </a:rPr>
              <a:t/>
            </a:r>
            <a:br>
              <a:rPr lang="ru-RU" sz="2500" b="1" dirty="0" smtClean="0">
                <a:solidFill>
                  <a:srgbClr val="FF0000"/>
                </a:solidFill>
              </a:rPr>
            </a:br>
            <a:r>
              <a:rPr lang="ru-RU" sz="2500" b="1" dirty="0" smtClean="0">
                <a:solidFill>
                  <a:srgbClr val="FF0000"/>
                </a:solidFill>
              </a:rPr>
              <a:t/>
            </a:r>
            <a:br>
              <a:rPr lang="ru-RU" sz="2500" b="1" dirty="0" smtClean="0">
                <a:solidFill>
                  <a:srgbClr val="FF0000"/>
                </a:solidFill>
              </a:rPr>
            </a:br>
            <a:r>
              <a:rPr lang="ru-RU" sz="2500" b="1" dirty="0" smtClean="0">
                <a:solidFill>
                  <a:srgbClr val="FF0000"/>
                </a:solidFill>
              </a:rPr>
              <a:t/>
            </a:r>
            <a:br>
              <a:rPr lang="ru-RU" sz="2500" b="1" dirty="0" smtClean="0">
                <a:solidFill>
                  <a:srgbClr val="FF0000"/>
                </a:solidFill>
              </a:rPr>
            </a:br>
            <a:r>
              <a:rPr lang="ru-RU" sz="2500" b="1" dirty="0" smtClean="0">
                <a:solidFill>
                  <a:srgbClr val="FF0000"/>
                </a:solidFill>
              </a:rPr>
              <a:t/>
            </a:r>
            <a:br>
              <a:rPr lang="ru-RU" sz="2500" b="1" dirty="0" smtClean="0">
                <a:solidFill>
                  <a:srgbClr val="FF0000"/>
                </a:solidFill>
              </a:rPr>
            </a:br>
            <a:r>
              <a:rPr lang="ru-RU" sz="2500" b="1" dirty="0" smtClean="0">
                <a:solidFill>
                  <a:srgbClr val="FF0000"/>
                </a:solidFill>
              </a:rPr>
              <a:t/>
            </a:r>
            <a:br>
              <a:rPr lang="ru-RU" sz="2500" b="1" dirty="0" smtClean="0">
                <a:solidFill>
                  <a:srgbClr val="FF0000"/>
                </a:solidFill>
              </a:rPr>
            </a:br>
            <a:r>
              <a:rPr lang="ru-RU" sz="2500" b="1" dirty="0" smtClean="0">
                <a:solidFill>
                  <a:srgbClr val="FF0000"/>
                </a:solidFill>
              </a:rPr>
              <a:t/>
            </a:r>
            <a:br>
              <a:rPr lang="ru-RU" sz="2500" b="1" dirty="0" smtClean="0">
                <a:solidFill>
                  <a:srgbClr val="FF0000"/>
                </a:solidFill>
              </a:rPr>
            </a:br>
            <a:r>
              <a:rPr lang="ru-RU" sz="2500" b="1" dirty="0" smtClean="0">
                <a:solidFill>
                  <a:srgbClr val="FF0000"/>
                </a:solidFill>
              </a:rPr>
              <a:t/>
            </a:r>
            <a:br>
              <a:rPr lang="ru-RU" sz="2500" b="1" dirty="0" smtClean="0">
                <a:solidFill>
                  <a:srgbClr val="FF0000"/>
                </a:solidFill>
              </a:rPr>
            </a:br>
            <a:r>
              <a:rPr lang="ru-RU" sz="2500" b="1" dirty="0" smtClean="0">
                <a:solidFill>
                  <a:srgbClr val="FF0000"/>
                </a:solidFill>
              </a:rPr>
              <a:t/>
            </a:r>
            <a:br>
              <a:rPr lang="ru-RU" sz="2500" b="1" dirty="0" smtClean="0">
                <a:solidFill>
                  <a:srgbClr val="FF0000"/>
                </a:solidFill>
              </a:rPr>
            </a:br>
            <a:r>
              <a:rPr lang="ru-RU" sz="2500" b="1" dirty="0" smtClean="0">
                <a:solidFill>
                  <a:srgbClr val="FF0000"/>
                </a:solidFill>
              </a:rPr>
              <a:t>Н.А. Римский-Корсаков</a:t>
            </a:r>
            <a:endParaRPr lang="ru-RU" sz="2500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1828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785794"/>
            <a:ext cx="3000396" cy="3719512"/>
          </a:xfrm>
          <a:prstGeom prst="rect">
            <a:avLst/>
          </a:prstGeom>
          <a:noFill/>
        </p:spPr>
      </p:pic>
      <p:pic>
        <p:nvPicPr>
          <p:cNvPr id="9218" name="Picture 2" descr="http://www.a-pesni.golosa.info/romans/rimkors/naholmah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714356"/>
            <a:ext cx="3404952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Семейные\Рабочий стол\фоны презентаций\Фоны для презентаций. 105 штук\14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85916" y="-1785974"/>
            <a:ext cx="12211051" cy="9115426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857288" y="0"/>
            <a:ext cx="10787138" cy="1428728"/>
          </a:xfrm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Музыкальные воплощения любовной лирики А.С.Пушкина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0" y="1643050"/>
            <a:ext cx="4357686" cy="4143404"/>
          </a:xfrm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514350" indent="-514350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3. Учитель даёт вопросы и задания к стихотворению «Я Вас любил»</a:t>
            </a:r>
          </a:p>
          <a:p>
            <a:pPr marL="514350" indent="-514350">
              <a:buAutoNum type="arabicPeriod"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marL="514350" indent="-514350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                                    </a:t>
            </a:r>
          </a:p>
          <a:p>
            <a:pPr marL="514350" indent="-514350"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marL="514350" indent="-514350"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marL="514350" indent="-514350"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marL="514350" indent="-514350"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marL="514350" indent="-514350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.                                                    А.Оленина.</a:t>
            </a:r>
            <a:endParaRPr lang="ru-RU" sz="2000" b="1" dirty="0" smtClean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500562" y="1643050"/>
            <a:ext cx="4643438" cy="4143404"/>
          </a:xfrm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Segoe UI" pitchFamily="34" charset="0"/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latin typeface="Segoe UI" pitchFamily="34" charset="0"/>
              </a:rPr>
            </a:br>
            <a:r>
              <a:rPr lang="ru-RU" sz="2900" b="1" i="1" dirty="0" smtClean="0">
                <a:solidFill>
                  <a:srgbClr val="FF0000"/>
                </a:solidFill>
              </a:rPr>
              <a:t> Я вас любил: любовь еще, быть может, </a:t>
            </a:r>
            <a:br>
              <a:rPr lang="ru-RU" sz="2900" b="1" i="1" dirty="0" smtClean="0">
                <a:solidFill>
                  <a:srgbClr val="FF0000"/>
                </a:solidFill>
              </a:rPr>
            </a:br>
            <a:r>
              <a:rPr lang="ru-RU" sz="2900" b="1" i="1" dirty="0" smtClean="0">
                <a:solidFill>
                  <a:srgbClr val="FF0000"/>
                </a:solidFill>
              </a:rPr>
              <a:t>В душе моей угасла не совсем; </a:t>
            </a:r>
            <a:br>
              <a:rPr lang="ru-RU" sz="2900" b="1" i="1" dirty="0" smtClean="0">
                <a:solidFill>
                  <a:srgbClr val="FF0000"/>
                </a:solidFill>
              </a:rPr>
            </a:br>
            <a:r>
              <a:rPr lang="ru-RU" sz="2900" b="1" i="1" dirty="0" smtClean="0">
                <a:solidFill>
                  <a:srgbClr val="FF0000"/>
                </a:solidFill>
              </a:rPr>
              <a:t>Но пусть она вас больше не тревожит; </a:t>
            </a:r>
            <a:br>
              <a:rPr lang="ru-RU" sz="2900" b="1" i="1" dirty="0" smtClean="0">
                <a:solidFill>
                  <a:srgbClr val="FF0000"/>
                </a:solidFill>
              </a:rPr>
            </a:br>
            <a:r>
              <a:rPr lang="ru-RU" sz="2900" b="1" i="1" dirty="0" smtClean="0">
                <a:solidFill>
                  <a:srgbClr val="FF0000"/>
                </a:solidFill>
              </a:rPr>
              <a:t>Я не хочу печалить вас ничем. </a:t>
            </a:r>
            <a:br>
              <a:rPr lang="ru-RU" sz="2900" b="1" i="1" dirty="0" smtClean="0">
                <a:solidFill>
                  <a:srgbClr val="FF0000"/>
                </a:solidFill>
              </a:rPr>
            </a:br>
            <a:r>
              <a:rPr lang="ru-RU" sz="2900" b="1" i="1" dirty="0" smtClean="0">
                <a:solidFill>
                  <a:srgbClr val="FF0000"/>
                </a:solidFill>
              </a:rPr>
              <a:t>Я вас любил безмолвно, безнадежно, </a:t>
            </a:r>
            <a:br>
              <a:rPr lang="ru-RU" sz="2900" b="1" i="1" dirty="0" smtClean="0">
                <a:solidFill>
                  <a:srgbClr val="FF0000"/>
                </a:solidFill>
              </a:rPr>
            </a:br>
            <a:r>
              <a:rPr lang="ru-RU" sz="2900" b="1" i="1" dirty="0" smtClean="0">
                <a:solidFill>
                  <a:srgbClr val="FF0000"/>
                </a:solidFill>
              </a:rPr>
              <a:t>То робостью, то ревностью томим; </a:t>
            </a:r>
            <a:br>
              <a:rPr lang="ru-RU" sz="2900" b="1" i="1" dirty="0" smtClean="0">
                <a:solidFill>
                  <a:srgbClr val="FF0000"/>
                </a:solidFill>
              </a:rPr>
            </a:br>
            <a:r>
              <a:rPr lang="ru-RU" sz="2900" b="1" i="1" dirty="0" smtClean="0">
                <a:solidFill>
                  <a:srgbClr val="FF0000"/>
                </a:solidFill>
              </a:rPr>
              <a:t>Я вас любил так искренно, так нежно, </a:t>
            </a:r>
            <a:br>
              <a:rPr lang="ru-RU" sz="2900" b="1" i="1" dirty="0" smtClean="0">
                <a:solidFill>
                  <a:srgbClr val="FF0000"/>
                </a:solidFill>
              </a:rPr>
            </a:br>
            <a:r>
              <a:rPr lang="ru-RU" sz="2900" b="1" i="1" dirty="0" smtClean="0">
                <a:solidFill>
                  <a:srgbClr val="FF0000"/>
                </a:solidFill>
              </a:rPr>
              <a:t>Как дай вам бог любимой быть другим.</a:t>
            </a:r>
          </a:p>
          <a:p>
            <a:pPr>
              <a:buNone/>
            </a:pPr>
            <a:r>
              <a:rPr lang="ru-RU" sz="2900" b="1" i="1" dirty="0" smtClean="0">
                <a:solidFill>
                  <a:srgbClr val="FF0000"/>
                </a:solidFill>
              </a:rPr>
              <a:t>                                                             1829</a:t>
            </a:r>
          </a:p>
          <a:p>
            <a:pPr>
              <a:buNone/>
            </a:pPr>
            <a:endParaRPr lang="ru-RU" sz="2900" b="1" dirty="0">
              <a:solidFill>
                <a:srgbClr val="FF0000"/>
              </a:solidFill>
            </a:endParaRPr>
          </a:p>
        </p:txBody>
      </p:sp>
      <p:pic>
        <p:nvPicPr>
          <p:cNvPr id="9" name="Рисунок 8" descr="11_040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9" y="2609523"/>
            <a:ext cx="2143140" cy="2391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Семейные\Рабочий стол\фоны презентаций\Фоны для презентаций. 105 штук\14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85982" y="-1357346"/>
            <a:ext cx="12211051" cy="9115426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28662" y="500042"/>
            <a:ext cx="7000924" cy="4714908"/>
          </a:xfrm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fontAlgn="t"/>
            <a:r>
              <a:rPr lang="ru-RU" sz="2500" b="1" dirty="0" smtClean="0">
                <a:solidFill>
                  <a:srgbClr val="FF0000"/>
                </a:solidFill>
              </a:rPr>
              <a:t/>
            </a:r>
            <a:br>
              <a:rPr lang="ru-RU" sz="2500" b="1" dirty="0" smtClean="0">
                <a:solidFill>
                  <a:srgbClr val="FF0000"/>
                </a:solidFill>
              </a:rPr>
            </a:br>
            <a:r>
              <a:rPr lang="ru-RU" sz="2500" b="1" dirty="0" smtClean="0">
                <a:solidFill>
                  <a:srgbClr val="FF0000"/>
                </a:solidFill>
              </a:rPr>
              <a:t/>
            </a:r>
            <a:br>
              <a:rPr lang="ru-RU" sz="2500" b="1" dirty="0" smtClean="0">
                <a:solidFill>
                  <a:srgbClr val="FF0000"/>
                </a:solidFill>
              </a:rPr>
            </a:br>
            <a:r>
              <a:rPr lang="ru-RU" sz="2500" b="1" dirty="0" smtClean="0">
                <a:solidFill>
                  <a:srgbClr val="FF0000"/>
                </a:solidFill>
              </a:rPr>
              <a:t/>
            </a:r>
            <a:br>
              <a:rPr lang="ru-RU" sz="2500" b="1" dirty="0" smtClean="0">
                <a:solidFill>
                  <a:srgbClr val="FF0000"/>
                </a:solidFill>
              </a:rPr>
            </a:br>
            <a:r>
              <a:rPr lang="ru-RU" sz="2500" b="1" dirty="0" smtClean="0">
                <a:solidFill>
                  <a:srgbClr val="FF0000"/>
                </a:solidFill>
              </a:rPr>
              <a:t/>
            </a:r>
            <a:br>
              <a:rPr lang="ru-RU" sz="2500" b="1" dirty="0" smtClean="0">
                <a:solidFill>
                  <a:srgbClr val="FF0000"/>
                </a:solidFill>
              </a:rPr>
            </a:br>
            <a:r>
              <a:rPr lang="ru-RU" sz="2500" b="1" dirty="0" smtClean="0">
                <a:solidFill>
                  <a:srgbClr val="FF0000"/>
                </a:solidFill>
              </a:rPr>
              <a:t/>
            </a:r>
            <a:br>
              <a:rPr lang="ru-RU" sz="2500" b="1" dirty="0" smtClean="0">
                <a:solidFill>
                  <a:srgbClr val="FF0000"/>
                </a:solidFill>
              </a:rPr>
            </a:br>
            <a:r>
              <a:rPr lang="ru-RU" sz="2500" b="1" dirty="0" smtClean="0">
                <a:solidFill>
                  <a:srgbClr val="FF0000"/>
                </a:solidFill>
              </a:rPr>
              <a:t/>
            </a:r>
            <a:br>
              <a:rPr lang="ru-RU" sz="2500" b="1" dirty="0" smtClean="0">
                <a:solidFill>
                  <a:srgbClr val="FF0000"/>
                </a:solidFill>
              </a:rPr>
            </a:br>
            <a:r>
              <a:rPr lang="ru-RU" sz="2500" b="1" dirty="0" smtClean="0">
                <a:solidFill>
                  <a:srgbClr val="FF0000"/>
                </a:solidFill>
              </a:rPr>
              <a:t/>
            </a:r>
            <a:br>
              <a:rPr lang="ru-RU" sz="2500" b="1" dirty="0" smtClean="0">
                <a:solidFill>
                  <a:srgbClr val="FF0000"/>
                </a:solidFill>
              </a:rPr>
            </a:br>
            <a:r>
              <a:rPr lang="ru-RU" sz="2500" b="1" dirty="0" smtClean="0">
                <a:solidFill>
                  <a:srgbClr val="FF0000"/>
                </a:solidFill>
              </a:rPr>
              <a:t/>
            </a:r>
            <a:br>
              <a:rPr lang="ru-RU" sz="2500" b="1" dirty="0" smtClean="0">
                <a:solidFill>
                  <a:srgbClr val="FF0000"/>
                </a:solidFill>
              </a:rPr>
            </a:br>
            <a:r>
              <a:rPr lang="ru-RU" sz="2500" b="1" dirty="0" smtClean="0">
                <a:solidFill>
                  <a:srgbClr val="FF0000"/>
                </a:solidFill>
              </a:rPr>
              <a:t/>
            </a:r>
            <a:br>
              <a:rPr lang="ru-RU" sz="2500" b="1" dirty="0" smtClean="0">
                <a:solidFill>
                  <a:srgbClr val="FF0000"/>
                </a:solidFill>
              </a:rPr>
            </a:br>
            <a:r>
              <a:rPr lang="ru-RU" sz="2500" b="1" dirty="0" smtClean="0">
                <a:solidFill>
                  <a:srgbClr val="FF0000"/>
                </a:solidFill>
              </a:rPr>
              <a:t/>
            </a:r>
            <a:br>
              <a:rPr lang="ru-RU" sz="2500" b="1" dirty="0" smtClean="0">
                <a:solidFill>
                  <a:srgbClr val="FF0000"/>
                </a:solidFill>
              </a:rPr>
            </a:br>
            <a:r>
              <a:rPr lang="ru-RU" sz="2500" b="1" dirty="0" smtClean="0">
                <a:solidFill>
                  <a:srgbClr val="FF0000"/>
                </a:solidFill>
              </a:rPr>
              <a:t>А.С.Даргомыжский</a:t>
            </a:r>
            <a:endParaRPr lang="ru-RU" sz="25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0808061540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803170"/>
            <a:ext cx="2571769" cy="3197333"/>
          </a:xfrm>
          <a:prstGeom prst="rect">
            <a:avLst/>
          </a:prstGeom>
          <a:noFill/>
        </p:spPr>
      </p:pic>
      <p:pic>
        <p:nvPicPr>
          <p:cNvPr id="7173" name="Picture 5" descr="http://www.a-pesni.golosa.info/romans/javaslubdarg-f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08372" y="642918"/>
            <a:ext cx="3490723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183</Words>
  <Application>Microsoft Office PowerPoint</Application>
  <PresentationFormat>Экран (4:3)</PresentationFormat>
  <Paragraphs>83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Задачи семинарского занятия «Музыкальные воплощения лирической   поэзии А.С.Пушкина»: -показать  красоту любовных чувств поэта;  -познакомить с адресатами любовной лирики А. С. Пушкина, а также с музыкальными произведениями, которые являются откликами на изумительные стихотворения поэта;  -развивать творческие способности учащихся через исполнение романсов и декламацию поэтических произведений.   </vt:lpstr>
      <vt:lpstr>Эпиграфы к занятию:</vt:lpstr>
      <vt:lpstr>Музыкальные воплощения любовной лирики  А.С.Пушкина.</vt:lpstr>
      <vt:lpstr>П.И.Чайковский    «Сентиментальный вальс»       .</vt:lpstr>
      <vt:lpstr> Храни меня, мой талисман,  Храни меня во дни гоненья,  Во дни раскаянья, волненья:  Ты в день печали был мне дан. Когда подымет океан  Вокруг меня валы ревучи,  Когда грозою грянут тучи, —  Храни меня, мой талисман. В уединенье чуждых стран,  На лоне скучного покоя,  В тревоге пламенного боя  Храни меня, мой талисман. Священный сладостный обман,  Души волшебное светило...  Оно сокрылось, изменило...  Храни меня, мой талисман. Пускай же ввек сердечных ран  Не растравит воспоминанье.  Прощай, надежда; спи, желанье;  Храни меня, мой талисман. </vt:lpstr>
      <vt:lpstr>Музыкальные воплощения любовной лирики А.С.Пушкина</vt:lpstr>
      <vt:lpstr>          Н.А. Римский-Корсаков</vt:lpstr>
      <vt:lpstr>Музыкальные воплощения любовной лирики А.С.Пушкина</vt:lpstr>
      <vt:lpstr>          А.С.Даргомыжский</vt:lpstr>
      <vt:lpstr>Музыкальные воплощения любовной  лирики А.С.Пушкина</vt:lpstr>
      <vt:lpstr>        М.И.Глинка</vt:lpstr>
      <vt:lpstr>Семинарское занятие-</vt:lpstr>
      <vt:lpstr>СПАСИБО ЗА ВНИМАНИЕ.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ываифывапфвыап</dc:title>
  <dc:creator>Мои файлы не входить</dc:creator>
  <cp:lastModifiedBy>Мои файлы не входить</cp:lastModifiedBy>
  <cp:revision>73</cp:revision>
  <dcterms:created xsi:type="dcterms:W3CDTF">2011-01-08T13:52:16Z</dcterms:created>
  <dcterms:modified xsi:type="dcterms:W3CDTF">2011-10-19T14:16:35Z</dcterms:modified>
</cp:coreProperties>
</file>