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shb.ru/vniitei" TargetMode="External"/><Relationship Id="rId2" Type="http://schemas.openxmlformats.org/officeDocument/2006/relationships/hyperlink" Target="http://www.good.vol.ru/agr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857496"/>
            <a:ext cx="6834206" cy="3218290"/>
          </a:xfrm>
        </p:spPr>
        <p:txBody>
          <a:bodyPr>
            <a:normAutofit/>
          </a:bodyPr>
          <a:lstStyle/>
          <a:p>
            <a:pPr algn="ctr"/>
            <a:r>
              <a:rPr lang="ru-RU" b="1" i="1" cap="none" dirty="0" smtClean="0">
                <a:solidFill>
                  <a:srgbClr val="C00000"/>
                </a:solidFill>
              </a:rPr>
              <a:t>Мастер - класс.</a:t>
            </a:r>
            <a:r>
              <a:rPr lang="ru-RU" i="1" cap="none" dirty="0" smtClean="0">
                <a:solidFill>
                  <a:srgbClr val="C00000"/>
                </a:solidFill>
              </a:rPr>
              <a:t/>
            </a:r>
            <a:br>
              <a:rPr lang="ru-RU" i="1" cap="none" dirty="0" smtClean="0">
                <a:solidFill>
                  <a:srgbClr val="C00000"/>
                </a:solidFill>
              </a:rPr>
            </a:br>
            <a:r>
              <a:rPr lang="ru-RU" b="1" i="1" cap="none" dirty="0" smtClean="0">
                <a:solidFill>
                  <a:srgbClr val="C00000"/>
                </a:solidFill>
              </a:rPr>
              <a:t>«Способы выращивания рассады томатов»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285728"/>
            <a:ext cx="4695828" cy="20717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«</a:t>
            </a:r>
            <a:r>
              <a:rPr lang="ru-RU" sz="2800" b="1" dirty="0" err="1" smtClean="0">
                <a:solidFill>
                  <a:schemeClr val="tx1"/>
                </a:solidFill>
              </a:rPr>
              <a:t>Никологорский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аграрно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 – промышленный техникум»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Содержимое 9" descr="115432584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42852"/>
            <a:ext cx="2906973" cy="2735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8" descr="tomato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91200" y="3048000"/>
            <a:ext cx="33528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0034" y="5357826"/>
            <a:ext cx="4572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Преподаватель спец.дисциплин</a:t>
            </a:r>
          </a:p>
          <a:p>
            <a:r>
              <a:rPr lang="en-US" dirty="0" smtClean="0"/>
              <a:t>I</a:t>
            </a:r>
            <a:r>
              <a:rPr lang="ru-RU" dirty="0" smtClean="0"/>
              <a:t>   квалификационной категории</a:t>
            </a:r>
          </a:p>
          <a:p>
            <a:r>
              <a:rPr lang="ru-RU" u="sng" dirty="0" smtClean="0"/>
              <a:t>Хохлова Наталья Валентиновна.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40016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2 Вариант: проросшие семена.</a:t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>Последовательность технологии высадки семян томатов:</a:t>
            </a:r>
            <a:b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321471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86182" y="1785926"/>
            <a:ext cx="514353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Семена готовы к посадке - дольше проращивать нельзя: чем длиннее проростки, тем труднее сажать их в землю. 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86256"/>
            <a:ext cx="3086112" cy="217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364333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00496" y="714356"/>
            <a:ext cx="4857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Сделайте в почве небольшие углубления и пинцетом перенесите в них пророщенные семена, не обламывая ростки. </a:t>
            </a:r>
          </a:p>
          <a:p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643314"/>
            <a:ext cx="2738428" cy="2642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857232"/>
            <a:ext cx="4492646" cy="580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2844" y="2714620"/>
            <a:ext cx="43577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Когда семена проросли и появились две семядоли, выньте их по одному и пересадите в отдельные емкости.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285752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4143404" cy="28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429000"/>
            <a:ext cx="4572022" cy="288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>
                <a:solidFill>
                  <a:schemeClr val="tx1"/>
                </a:solidFill>
              </a:rPr>
              <a:t>«</a:t>
            </a:r>
            <a:r>
              <a:rPr lang="uk-UA" dirty="0" err="1" smtClean="0">
                <a:solidFill>
                  <a:schemeClr val="tx1"/>
                </a:solidFill>
              </a:rPr>
              <a:t>Овощеводство</a:t>
            </a:r>
            <a:r>
              <a:rPr lang="uk-UA" dirty="0" smtClean="0">
                <a:solidFill>
                  <a:schemeClr val="tx1"/>
                </a:solidFill>
              </a:rPr>
              <a:t>» </a:t>
            </a:r>
            <a:r>
              <a:rPr lang="uk-UA" dirty="0" err="1" smtClean="0">
                <a:solidFill>
                  <a:schemeClr val="tx1"/>
                </a:solidFill>
              </a:rPr>
              <a:t>учебник</a:t>
            </a:r>
            <a:r>
              <a:rPr lang="uk-UA" dirty="0" smtClean="0">
                <a:solidFill>
                  <a:schemeClr val="tx1"/>
                </a:solidFill>
              </a:rPr>
              <a:t> для НПО, </a:t>
            </a:r>
            <a:r>
              <a:rPr lang="uk-UA" dirty="0" err="1" smtClean="0">
                <a:solidFill>
                  <a:schemeClr val="tx1"/>
                </a:solidFill>
              </a:rPr>
              <a:t>Андреев</a:t>
            </a:r>
            <a:r>
              <a:rPr lang="uk-UA" dirty="0" smtClean="0">
                <a:solidFill>
                  <a:schemeClr val="tx1"/>
                </a:solidFill>
              </a:rPr>
              <a:t> Ю.М,  </a:t>
            </a:r>
            <a:r>
              <a:rPr lang="uk-UA" dirty="0" err="1" smtClean="0">
                <a:solidFill>
                  <a:schemeClr val="tx1"/>
                </a:solidFill>
              </a:rPr>
              <a:t>из</a:t>
            </a:r>
            <a:r>
              <a:rPr lang="uk-UA" dirty="0" smtClean="0">
                <a:solidFill>
                  <a:schemeClr val="tx1"/>
                </a:solidFill>
              </a:rPr>
              <a:t>. «</a:t>
            </a:r>
            <a:r>
              <a:rPr lang="uk-UA" dirty="0" err="1" smtClean="0">
                <a:solidFill>
                  <a:schemeClr val="tx1"/>
                </a:solidFill>
              </a:rPr>
              <a:t>Академия</a:t>
            </a:r>
            <a:r>
              <a:rPr lang="uk-UA" dirty="0" smtClean="0">
                <a:solidFill>
                  <a:schemeClr val="tx1"/>
                </a:solidFill>
              </a:rPr>
              <a:t>»</a:t>
            </a:r>
            <a:endParaRPr lang="ru-RU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uk-UA" dirty="0" smtClean="0">
                <a:solidFill>
                  <a:schemeClr val="tx1"/>
                </a:solidFill>
              </a:rPr>
              <a:t>2003 год.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uk-UA" dirty="0" smtClean="0">
                <a:solidFill>
                  <a:schemeClr val="tx1"/>
                </a:solidFill>
              </a:rPr>
              <a:t>«</a:t>
            </a:r>
            <a:r>
              <a:rPr lang="uk-UA" dirty="0" err="1" smtClean="0">
                <a:solidFill>
                  <a:schemeClr val="tx1"/>
                </a:solidFill>
              </a:rPr>
              <a:t>Агрономия</a:t>
            </a:r>
            <a:r>
              <a:rPr lang="uk-UA" dirty="0" smtClean="0">
                <a:solidFill>
                  <a:schemeClr val="tx1"/>
                </a:solidFill>
              </a:rPr>
              <a:t>» </a:t>
            </a:r>
            <a:r>
              <a:rPr lang="uk-UA" dirty="0" err="1" smtClean="0">
                <a:solidFill>
                  <a:schemeClr val="tx1"/>
                </a:solidFill>
              </a:rPr>
              <a:t>учебник</a:t>
            </a:r>
            <a:r>
              <a:rPr lang="uk-UA" dirty="0" smtClean="0">
                <a:solidFill>
                  <a:schemeClr val="tx1"/>
                </a:solidFill>
              </a:rPr>
              <a:t>  для СПО, Третьяков Н.Н. </a:t>
            </a:r>
            <a:r>
              <a:rPr lang="uk-UA" dirty="0" err="1" smtClean="0">
                <a:solidFill>
                  <a:schemeClr val="tx1"/>
                </a:solidFill>
              </a:rPr>
              <a:t>из</a:t>
            </a:r>
            <a:r>
              <a:rPr lang="uk-UA" dirty="0" smtClean="0">
                <a:solidFill>
                  <a:schemeClr val="tx1"/>
                </a:solidFill>
              </a:rPr>
              <a:t>. «</a:t>
            </a:r>
            <a:r>
              <a:rPr lang="uk-UA" dirty="0" err="1" smtClean="0">
                <a:solidFill>
                  <a:schemeClr val="tx1"/>
                </a:solidFill>
              </a:rPr>
              <a:t>Академия</a:t>
            </a:r>
            <a:r>
              <a:rPr lang="uk-UA" dirty="0" smtClean="0">
                <a:solidFill>
                  <a:schemeClr val="tx1"/>
                </a:solidFill>
              </a:rPr>
              <a:t>» 2004 год.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http</a:t>
            </a:r>
            <a:r>
              <a:rPr lang="uk-UA" dirty="0" smtClean="0">
                <a:solidFill>
                  <a:schemeClr val="tx1"/>
                </a:solidFill>
              </a:rPr>
              <a:t>://</a:t>
            </a:r>
            <a:r>
              <a:rPr lang="en-US" u="sng" dirty="0" smtClean="0">
                <a:solidFill>
                  <a:schemeClr val="tx1"/>
                </a:solidFill>
                <a:hlinkClick r:id="rId2"/>
              </a:rPr>
              <a:t>www</a:t>
            </a:r>
            <a:r>
              <a:rPr lang="uk-UA" u="sng" dirty="0" smtClean="0">
                <a:solidFill>
                  <a:schemeClr val="tx1"/>
                </a:solidFill>
                <a:hlinkClick r:id="rId2"/>
              </a:rPr>
              <a:t>.</a:t>
            </a:r>
            <a:r>
              <a:rPr lang="en-US" u="sng" dirty="0" smtClean="0">
                <a:solidFill>
                  <a:schemeClr val="tx1"/>
                </a:solidFill>
                <a:hlinkClick r:id="rId2"/>
              </a:rPr>
              <a:t>good</a:t>
            </a:r>
            <a:r>
              <a:rPr lang="uk-UA" u="sng" dirty="0" smtClean="0">
                <a:solidFill>
                  <a:schemeClr val="tx1"/>
                </a:solidFill>
                <a:hlinkClick r:id="rId2"/>
              </a:rPr>
              <a:t>.</a:t>
            </a:r>
            <a:r>
              <a:rPr lang="en-US" u="sng" dirty="0" err="1" smtClean="0">
                <a:solidFill>
                  <a:schemeClr val="tx1"/>
                </a:solidFill>
                <a:hlinkClick r:id="rId2"/>
              </a:rPr>
              <a:t>vol</a:t>
            </a:r>
            <a:r>
              <a:rPr lang="uk-UA" u="sng" dirty="0" smtClean="0">
                <a:solidFill>
                  <a:schemeClr val="tx1"/>
                </a:solidFill>
                <a:hlinkClick r:id="rId2"/>
              </a:rPr>
              <a:t>.</a:t>
            </a:r>
            <a:r>
              <a:rPr lang="en-US" u="sng" dirty="0" err="1" smtClean="0">
                <a:solidFill>
                  <a:schemeClr val="tx1"/>
                </a:solidFill>
                <a:hlinkClick r:id="rId2"/>
              </a:rPr>
              <a:t>ru</a:t>
            </a:r>
            <a:r>
              <a:rPr lang="uk-UA" u="sng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en-US" u="sng" dirty="0" smtClean="0">
                <a:solidFill>
                  <a:schemeClr val="tx1"/>
                </a:solidFill>
                <a:hlinkClick r:id="rId2"/>
              </a:rPr>
              <a:t>agro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en-US" u="sng" dirty="0" smtClean="0">
                <a:solidFill>
                  <a:schemeClr val="tx1"/>
                </a:solidFill>
              </a:rPr>
              <a:t>http</a:t>
            </a:r>
            <a:r>
              <a:rPr lang="uk-UA" u="sng" dirty="0" smtClean="0">
                <a:solidFill>
                  <a:schemeClr val="tx1"/>
                </a:solidFill>
              </a:rPr>
              <a:t>:// </a:t>
            </a:r>
            <a:r>
              <a:rPr lang="en-US" u="sng" dirty="0" smtClean="0">
                <a:solidFill>
                  <a:schemeClr val="tx1"/>
                </a:solidFill>
              </a:rPr>
              <a:t>www</a:t>
            </a:r>
            <a:r>
              <a:rPr lang="uk-UA" u="sng" dirty="0" smtClean="0">
                <a:solidFill>
                  <a:schemeClr val="tx1"/>
                </a:solidFill>
              </a:rPr>
              <a:t>.</a:t>
            </a:r>
            <a:r>
              <a:rPr lang="en-US" u="sng" dirty="0" err="1" smtClean="0">
                <a:solidFill>
                  <a:schemeClr val="tx1"/>
                </a:solidFill>
              </a:rPr>
              <a:t>ipmce</a:t>
            </a:r>
            <a:r>
              <a:rPr lang="uk-UA" u="sng" dirty="0" smtClean="0">
                <a:solidFill>
                  <a:schemeClr val="tx1"/>
                </a:solidFill>
              </a:rPr>
              <a:t>.</a:t>
            </a:r>
            <a:r>
              <a:rPr lang="en-US" u="sng" dirty="0" err="1" smtClean="0">
                <a:solidFill>
                  <a:schemeClr val="tx1"/>
                </a:solidFill>
              </a:rPr>
              <a:t>su</a:t>
            </a:r>
            <a:r>
              <a:rPr lang="uk-UA" u="sng" dirty="0" smtClean="0">
                <a:solidFill>
                  <a:schemeClr val="tx1"/>
                </a:solidFill>
              </a:rPr>
              <a:t>/~</a:t>
            </a:r>
            <a:r>
              <a:rPr lang="en-US" u="sng" dirty="0" err="1" smtClean="0">
                <a:solidFill>
                  <a:schemeClr val="tx1"/>
                </a:solidFill>
              </a:rPr>
              <a:t>vk</a:t>
            </a:r>
            <a:r>
              <a:rPr lang="uk-UA" u="sng" dirty="0" smtClean="0">
                <a:solidFill>
                  <a:schemeClr val="tx1"/>
                </a:solidFill>
              </a:rPr>
              <a:t>/</a:t>
            </a:r>
            <a:r>
              <a:rPr lang="en-US" u="sng" dirty="0" smtClean="0">
                <a:solidFill>
                  <a:schemeClr val="tx1"/>
                </a:solidFill>
              </a:rPr>
              <a:t>garden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http</a:t>
            </a:r>
            <a:r>
              <a:rPr lang="uk-UA" dirty="0" smtClean="0">
                <a:solidFill>
                  <a:schemeClr val="tx1"/>
                </a:solidFill>
              </a:rPr>
              <a:t>://</a:t>
            </a:r>
            <a:r>
              <a:rPr lang="en-US" u="sng" dirty="0" smtClean="0">
                <a:solidFill>
                  <a:schemeClr val="tx1"/>
                </a:solidFill>
                <a:hlinkClick r:id="rId3"/>
              </a:rPr>
              <a:t>www</a:t>
            </a:r>
            <a:r>
              <a:rPr lang="uk-UA" u="sng" dirty="0" smtClean="0">
                <a:solidFill>
                  <a:schemeClr val="tx1"/>
                </a:solidFill>
                <a:hlinkClick r:id="rId3"/>
              </a:rPr>
              <a:t>.</a:t>
            </a:r>
            <a:r>
              <a:rPr lang="en-US" u="sng" dirty="0" err="1" smtClean="0">
                <a:solidFill>
                  <a:schemeClr val="tx1"/>
                </a:solidFill>
                <a:hlinkClick r:id="rId3"/>
              </a:rPr>
              <a:t>chshb</a:t>
            </a:r>
            <a:r>
              <a:rPr lang="uk-UA" u="sng" dirty="0" smtClean="0">
                <a:solidFill>
                  <a:schemeClr val="tx1"/>
                </a:solidFill>
                <a:hlinkClick r:id="rId3"/>
              </a:rPr>
              <a:t>.</a:t>
            </a:r>
            <a:r>
              <a:rPr lang="en-US" u="sng" dirty="0" err="1" smtClean="0">
                <a:solidFill>
                  <a:schemeClr val="tx1"/>
                </a:solidFill>
                <a:hlinkClick r:id="rId3"/>
              </a:rPr>
              <a:t>ru</a:t>
            </a:r>
            <a:r>
              <a:rPr lang="uk-UA" u="sng" dirty="0" smtClean="0">
                <a:solidFill>
                  <a:schemeClr val="tx1"/>
                </a:solidFill>
                <a:hlinkClick r:id="rId3"/>
              </a:rPr>
              <a:t>/</a:t>
            </a:r>
            <a:r>
              <a:rPr lang="en-US" u="sng" dirty="0" err="1" smtClean="0">
                <a:solidFill>
                  <a:schemeClr val="tx1"/>
                </a:solidFill>
                <a:hlinkClick r:id="rId3"/>
              </a:rPr>
              <a:t>vniitei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57222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chemeClr val="accent2">
                    <a:lumMod val="50000"/>
                  </a:schemeClr>
                </a:solidFill>
              </a:rPr>
              <a:t>Задачи урока: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42918"/>
            <a:ext cx="8686800" cy="600079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Развивающие: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Развивать коммуникативную и информационную компетенции учеников.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Продолжать развитие целостного восприятие окружающего мира 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Сформировать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креативный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подход к самостоятельной деятельности.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lvl="0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Обучающие: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Проанализировать полученные знания, с целью применения их в дальнейшей профессиональной деятельности .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  <a:p>
            <a:pPr lvl="0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Воспитательные: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Продолжать формирование у учащихся навыков к самостоятельной работе.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Создать психологическую обстановку при дальнейшей работе.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На основании своих поступков и действий воспитывать ответственное отношение к окружающему миру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57232"/>
            <a:ext cx="8686800" cy="5786478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Сформировать практические навыки при изучении технологии выращивания рассады томатов; факторы размещения формирования; развитие критического и творческого мышления; совершенствование коммуникативных навыков, развитие умения систематизировать материал, закрепление умения анализировать полученные знания, выделять главное, для расширения опыта практической деятельности, на основе ранее приобретённых знаний, развитие информационной и коммуникативной компетенций.</a:t>
            </a:r>
          </a:p>
          <a:p>
            <a:pPr>
              <a:buNone/>
            </a:pPr>
            <a:r>
              <a:rPr lang="ru-RU" i="1" u="sng" dirty="0" smtClean="0">
                <a:solidFill>
                  <a:schemeClr val="accent2">
                    <a:lumMod val="50000"/>
                  </a:schemeClr>
                </a:solidFill>
              </a:rPr>
              <a:t>Применяемые элементы педагогических технологий: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Технология практико-ориентированного подхода.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Технология критического мышления.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Проектная технология.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Информационная технология (ИКТ).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838200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chemeClr val="accent2">
                    <a:lumMod val="50000"/>
                  </a:schemeClr>
                </a:solidFill>
              </a:rPr>
              <a:t>Материально – техническое  обеспечение: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Мультимедийный</a:t>
            </a:r>
            <a:r>
              <a:rPr lang="ru-RU" dirty="0" smtClean="0">
                <a:solidFill>
                  <a:srgbClr val="002060"/>
                </a:solidFill>
              </a:rPr>
              <a:t> проектор, компьютер, ноутбук.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«</a:t>
            </a:r>
            <a:r>
              <a:rPr lang="uk-UA" dirty="0" err="1" smtClean="0">
                <a:solidFill>
                  <a:srgbClr val="002060"/>
                </a:solidFill>
              </a:rPr>
              <a:t>Овощеводство</a:t>
            </a:r>
            <a:r>
              <a:rPr lang="uk-UA" dirty="0" smtClean="0">
                <a:solidFill>
                  <a:srgbClr val="002060"/>
                </a:solidFill>
              </a:rPr>
              <a:t>» </a:t>
            </a:r>
            <a:r>
              <a:rPr lang="uk-UA" dirty="0" err="1" smtClean="0">
                <a:solidFill>
                  <a:srgbClr val="002060"/>
                </a:solidFill>
              </a:rPr>
              <a:t>учебник</a:t>
            </a:r>
            <a:r>
              <a:rPr lang="uk-UA" dirty="0" smtClean="0">
                <a:solidFill>
                  <a:srgbClr val="002060"/>
                </a:solidFill>
              </a:rPr>
              <a:t> для НПО, </a:t>
            </a:r>
            <a:r>
              <a:rPr lang="uk-UA" dirty="0" err="1" smtClean="0">
                <a:solidFill>
                  <a:srgbClr val="002060"/>
                </a:solidFill>
              </a:rPr>
              <a:t>Андреев</a:t>
            </a:r>
            <a:r>
              <a:rPr lang="uk-UA" dirty="0" smtClean="0">
                <a:solidFill>
                  <a:srgbClr val="002060"/>
                </a:solidFill>
              </a:rPr>
              <a:t> Ю.М,  </a:t>
            </a:r>
            <a:r>
              <a:rPr lang="uk-UA" dirty="0" err="1" smtClean="0">
                <a:solidFill>
                  <a:srgbClr val="002060"/>
                </a:solidFill>
              </a:rPr>
              <a:t>из</a:t>
            </a:r>
            <a:r>
              <a:rPr lang="uk-UA" dirty="0" smtClean="0">
                <a:solidFill>
                  <a:srgbClr val="002060"/>
                </a:solidFill>
              </a:rPr>
              <a:t>. «</a:t>
            </a:r>
            <a:r>
              <a:rPr lang="uk-UA" dirty="0" err="1" smtClean="0">
                <a:solidFill>
                  <a:srgbClr val="002060"/>
                </a:solidFill>
              </a:rPr>
              <a:t>Академия</a:t>
            </a:r>
            <a:r>
              <a:rPr lang="uk-UA" dirty="0" smtClean="0">
                <a:solidFill>
                  <a:srgbClr val="002060"/>
                </a:solidFill>
              </a:rPr>
              <a:t>» 2003 год.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uk-UA" dirty="0" smtClean="0">
                <a:solidFill>
                  <a:srgbClr val="002060"/>
                </a:solidFill>
              </a:rPr>
              <a:t>«</a:t>
            </a:r>
            <a:r>
              <a:rPr lang="uk-UA" dirty="0" err="1" smtClean="0">
                <a:solidFill>
                  <a:srgbClr val="002060"/>
                </a:solidFill>
              </a:rPr>
              <a:t>Агрономия</a:t>
            </a:r>
            <a:r>
              <a:rPr lang="uk-UA" dirty="0" smtClean="0">
                <a:solidFill>
                  <a:srgbClr val="002060"/>
                </a:solidFill>
              </a:rPr>
              <a:t>» </a:t>
            </a:r>
            <a:r>
              <a:rPr lang="uk-UA" dirty="0" err="1" smtClean="0">
                <a:solidFill>
                  <a:srgbClr val="002060"/>
                </a:solidFill>
              </a:rPr>
              <a:t>учебник</a:t>
            </a:r>
            <a:r>
              <a:rPr lang="uk-UA" dirty="0" smtClean="0">
                <a:solidFill>
                  <a:srgbClr val="002060"/>
                </a:solidFill>
              </a:rPr>
              <a:t>  для СПО, Третьяков Н.Н. </a:t>
            </a:r>
            <a:r>
              <a:rPr lang="uk-UA" dirty="0" err="1" smtClean="0">
                <a:solidFill>
                  <a:srgbClr val="002060"/>
                </a:solidFill>
              </a:rPr>
              <a:t>из</a:t>
            </a:r>
            <a:r>
              <a:rPr lang="uk-UA" dirty="0" smtClean="0">
                <a:solidFill>
                  <a:srgbClr val="002060"/>
                </a:solidFill>
              </a:rPr>
              <a:t>. «</a:t>
            </a:r>
            <a:r>
              <a:rPr lang="uk-UA" dirty="0" err="1" smtClean="0">
                <a:solidFill>
                  <a:srgbClr val="002060"/>
                </a:solidFill>
              </a:rPr>
              <a:t>Академия</a:t>
            </a:r>
            <a:r>
              <a:rPr lang="uk-UA" dirty="0" smtClean="0">
                <a:solidFill>
                  <a:srgbClr val="002060"/>
                </a:solidFill>
              </a:rPr>
              <a:t>» 2004 год.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Презентация «Способы выращивания рассады томатов».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Материалы: семена томатов, емкость для проращивания, грунт для посадки, емкость для посадки, вода для полива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Инструменты: пинцет.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</a:rPr>
              <a:t>фронтальный опрос учащихся </a:t>
            </a:r>
            <a:endParaRPr lang="ru-RU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71612"/>
            <a:ext cx="8686800" cy="4357718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1.Что необходимо для получения хорошего урожая томатов?</a:t>
            </a:r>
          </a:p>
          <a:p>
            <a:pPr marL="514350" lvl="0" indent="-51435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2. Дайте описание семян томатов?</a:t>
            </a:r>
          </a:p>
          <a:p>
            <a:pPr marL="514350" lvl="0" indent="-51435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3. Как выбрать незнакомый сорт семян томатов?</a:t>
            </a:r>
          </a:p>
          <a:p>
            <a:pPr marL="514350" lvl="0" indent="-51435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4. Какой используется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почвогрунт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для рассады томатов?</a:t>
            </a:r>
          </a:p>
          <a:p>
            <a:pPr marL="514350" lvl="0" indent="-51435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5. Какие используются емкости для </a:t>
            </a:r>
          </a:p>
          <a:p>
            <a:pPr marL="514350" lvl="0" indent="-51435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выращивания рассады томатов?</a:t>
            </a:r>
          </a:p>
          <a:p>
            <a:pPr marL="514350" lvl="0" indent="-51435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6. Температура воздуха и </a:t>
            </a:r>
          </a:p>
          <a:p>
            <a:pPr marL="514350" lvl="0" indent="-51435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поливной воды?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проблема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500439"/>
            <a:ext cx="3014669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2000264"/>
          </a:xfrm>
        </p:spPr>
        <p:txBody>
          <a:bodyPr>
            <a:noAutofit/>
          </a:bodyPr>
          <a:lstStyle/>
          <a:p>
            <a:pPr algn="ctr"/>
            <a:r>
              <a:rPr lang="ru-RU" sz="3200" cap="none" dirty="0" smtClean="0">
                <a:solidFill>
                  <a:schemeClr val="accent1">
                    <a:lumMod val="50000"/>
                  </a:schemeClr>
                </a:solidFill>
              </a:rPr>
              <a:t>Последовательность технологии посева семян томатов: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Существует два способа посадки семян томатов.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1 Вариант: сухие семена.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286248" y="2464587"/>
            <a:ext cx="392909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Беру заранее приготовленный горшочек с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почвогрунтом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Сделаю углубление в грунте и опускаю в него семечко.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3071834" cy="402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71477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57686" y="1214422"/>
            <a:ext cx="4286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Семена слегка присыпьте грунтом.</a:t>
            </a:r>
          </a:p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28934"/>
            <a:ext cx="3643318" cy="31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71477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143116"/>
            <a:ext cx="3349638" cy="444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57686" y="500042"/>
            <a:ext cx="4286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Семена слегка присыпьте грунтом.</a:t>
            </a:r>
          </a:p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072074"/>
            <a:ext cx="47863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Посеянные семена обильно полейте водой комнатной температуры.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35758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57620" y="714357"/>
            <a:ext cx="528638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Через 5-6 дней когда семена проросли и появились две семядоли, выньте их по одному и пересадите в отдельные емкости.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В течении последующих 4-7 дней температура воздуха должна быть днем 12-15</a:t>
            </a:r>
            <a:r>
              <a:rPr lang="ru-RU" sz="32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С, ночью 6-10</a:t>
            </a:r>
            <a:r>
              <a:rPr lang="ru-RU" sz="32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lvl="0"/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00B050"/>
      </a:accent1>
      <a:accent2>
        <a:srgbClr val="00B050"/>
      </a:accent2>
      <a:accent3>
        <a:srgbClr val="00B0F0"/>
      </a:accent3>
      <a:accent4>
        <a:srgbClr val="4BE765"/>
      </a:accent4>
      <a:accent5>
        <a:srgbClr val="0070C0"/>
      </a:accent5>
      <a:accent6>
        <a:srgbClr val="FFC000"/>
      </a:accent6>
      <a:hlink>
        <a:srgbClr val="92D050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</TotalTime>
  <Words>482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Мастер - класс. «Способы выращивания рассады томатов» </vt:lpstr>
      <vt:lpstr>Задачи урока:   </vt:lpstr>
      <vt:lpstr>Цель: </vt:lpstr>
      <vt:lpstr>Материально – техническое  обеспечение: </vt:lpstr>
      <vt:lpstr>фронтальный опрос учащихся </vt:lpstr>
      <vt:lpstr>Последовательность технологии посева семян томатов:  Существует два способа посадки семян томатов. 1 Вариант: сухие семена.  </vt:lpstr>
      <vt:lpstr>Слайд 7</vt:lpstr>
      <vt:lpstr>Слайд 8</vt:lpstr>
      <vt:lpstr>Слайд 9</vt:lpstr>
      <vt:lpstr>2 Вариант: проросшие семена.  Последовательность технологии высадки семян томатов:  </vt:lpstr>
      <vt:lpstr>Слайд 11</vt:lpstr>
      <vt:lpstr>Слайд 12</vt:lpstr>
      <vt:lpstr>Слайд 13</vt:lpstr>
      <vt:lpstr>Использованные источники.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класс. «Способы выращивания рассады томатов» </dc:title>
  <cp:lastModifiedBy>Дмитрий Каленюк</cp:lastModifiedBy>
  <cp:revision>7</cp:revision>
  <dcterms:modified xsi:type="dcterms:W3CDTF">2011-10-22T07:05:55Z</dcterms:modified>
</cp:coreProperties>
</file>