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7" r:id="rId3"/>
    <p:sldId id="261" r:id="rId4"/>
    <p:sldId id="262" r:id="rId5"/>
    <p:sldId id="263" r:id="rId6"/>
    <p:sldId id="264" r:id="rId7"/>
    <p:sldId id="265" r:id="rId8"/>
    <p:sldId id="266" r:id="rId9"/>
    <p:sldId id="268" r:id="rId10"/>
    <p:sldId id="269" r:id="rId11"/>
    <p:sldId id="270" r:id="rId12"/>
    <p:sldId id="279" r:id="rId13"/>
    <p:sldId id="278" r:id="rId14"/>
    <p:sldId id="290" r:id="rId15"/>
    <p:sldId id="271" r:id="rId16"/>
    <p:sldId id="272" r:id="rId17"/>
    <p:sldId id="273" r:id="rId18"/>
    <p:sldId id="274" r:id="rId19"/>
    <p:sldId id="282" r:id="rId20"/>
    <p:sldId id="289" r:id="rId21"/>
    <p:sldId id="288" r:id="rId22"/>
    <p:sldId id="287" r:id="rId23"/>
    <p:sldId id="285" r:id="rId24"/>
    <p:sldId id="286" r:id="rId25"/>
    <p:sldId id="284" r:id="rId26"/>
    <p:sldId id="283" r:id="rId27"/>
    <p:sldId id="275" r:id="rId2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53"/>
    <a:srgbClr val="FFFF99"/>
    <a:srgbClr val="FFFFCC"/>
    <a:srgbClr val="00FF00"/>
    <a:srgbClr val="99FF99"/>
    <a:srgbClr val="82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78697" autoAdjust="0"/>
  </p:normalViewPr>
  <p:slideViewPr>
    <p:cSldViewPr>
      <p:cViewPr>
        <p:scale>
          <a:sx n="60" d="100"/>
          <a:sy n="60" d="100"/>
        </p:scale>
        <p:origin x="-1434" y="-5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FC1BC-1923-4FDF-9526-4FBC912B50F5}" type="doc">
      <dgm:prSet loTypeId="urn:microsoft.com/office/officeart/2005/8/layout/cycle1" loCatId="cycle" qsTypeId="urn:microsoft.com/office/officeart/2005/8/quickstyle/simple1#1" qsCatId="simple" csTypeId="urn:microsoft.com/office/officeart/2005/8/colors/accent0_1" csCatId="mainScheme" phldr="1"/>
      <dgm:spPr/>
      <dgm:t>
        <a:bodyPr/>
        <a:lstStyle/>
        <a:p>
          <a:endParaRPr lang="ru-RU"/>
        </a:p>
      </dgm:t>
    </dgm:pt>
    <dgm:pt modelId="{69D08F6E-C768-4BA1-8137-C2FA4A694F05}">
      <dgm:prSet phldrT="[Текст]"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cap="none" spc="0" dirty="0" smtClean="0">
              <a:ln w="11430"/>
              <a:effectLst>
                <a:outerShdw blurRad="50800" dist="39000" dir="5460000" algn="tl">
                  <a:srgbClr val="000000">
                    <a:alpha val="38000"/>
                  </a:srgbClr>
                </a:outerShdw>
              </a:effectLst>
            </a:rPr>
            <a:t>Цель</a:t>
          </a:r>
          <a:endParaRPr lang="ru-RU" sz="2400" b="1" cap="none" spc="0" dirty="0">
            <a:ln w="11430"/>
            <a:effectLst>
              <a:outerShdw blurRad="50800" dist="39000" dir="5460000" algn="tl">
                <a:srgbClr val="000000">
                  <a:alpha val="38000"/>
                </a:srgbClr>
              </a:outerShdw>
            </a:effectLst>
          </a:endParaRPr>
        </a:p>
      </dgm:t>
    </dgm:pt>
    <dgm:pt modelId="{B9977CEE-1A1E-44CD-BDF9-FE45213B80D8}" type="parTrans" cxnId="{38CDE673-031C-4BEB-8437-6CD291365445}">
      <dgm:prSet/>
      <dgm:spPr/>
      <dgm:t>
        <a:bodyPr/>
        <a:lstStyle/>
        <a:p>
          <a:endParaRPr lang="ru-RU"/>
        </a:p>
      </dgm:t>
    </dgm:pt>
    <dgm:pt modelId="{746560BE-7C4A-480B-805A-1D2363DF5C8B}" type="sibTrans" cxnId="{38CDE673-031C-4BEB-8437-6CD291365445}">
      <dgm:prSet/>
      <dgm:spPr/>
      <dgm:t>
        <a:bodyPr/>
        <a:lstStyle/>
        <a:p>
          <a:endParaRPr lang="ru-RU"/>
        </a:p>
      </dgm:t>
    </dgm:pt>
    <dgm:pt modelId="{589A987D-4360-48EF-B89C-8D5E93537582}">
      <dgm:prSet phldrT="[Текст]"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cap="none" spc="0" dirty="0" smtClean="0">
              <a:ln w="11430"/>
              <a:effectLst>
                <a:outerShdw blurRad="50800" dist="39000" dir="5460000" algn="tl">
                  <a:srgbClr val="000000">
                    <a:alpha val="38000"/>
                  </a:srgbClr>
                </a:outerShdw>
              </a:effectLst>
            </a:rPr>
            <a:t>Содержание</a:t>
          </a:r>
          <a:endParaRPr lang="ru-RU" sz="2400" b="1" cap="none" spc="0" dirty="0">
            <a:ln w="11430"/>
            <a:effectLst>
              <a:outerShdw blurRad="50800" dist="39000" dir="5460000" algn="tl">
                <a:srgbClr val="000000">
                  <a:alpha val="38000"/>
                </a:srgbClr>
              </a:outerShdw>
            </a:effectLst>
          </a:endParaRPr>
        </a:p>
      </dgm:t>
    </dgm:pt>
    <dgm:pt modelId="{03A53BEF-E3AB-4A0C-A610-6AE9C82BB9D9}" type="parTrans" cxnId="{03D48727-6C27-419E-8BC6-AF54096C3213}">
      <dgm:prSet/>
      <dgm:spPr/>
      <dgm:t>
        <a:bodyPr/>
        <a:lstStyle/>
        <a:p>
          <a:endParaRPr lang="ru-RU"/>
        </a:p>
      </dgm:t>
    </dgm:pt>
    <dgm:pt modelId="{3F1DA4D6-C149-42F1-9B07-E97025CBBD4B}" type="sibTrans" cxnId="{03D48727-6C27-419E-8BC6-AF54096C3213}">
      <dgm:prSet/>
      <dgm:spPr/>
      <dgm:t>
        <a:bodyPr/>
        <a:lstStyle/>
        <a:p>
          <a:endParaRPr lang="ru-RU"/>
        </a:p>
      </dgm:t>
    </dgm:pt>
    <dgm:pt modelId="{8F960827-4C24-47EF-AC6B-4FD12C9EEBD3}">
      <dgm:prSet phldrT="[Текст]"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cap="none" spc="0" smtClean="0">
              <a:ln w="11430"/>
              <a:effectLst>
                <a:outerShdw blurRad="50800" dist="39000" dir="5460000" algn="tl">
                  <a:srgbClr val="000000">
                    <a:alpha val="38000"/>
                  </a:srgbClr>
                </a:outerShdw>
              </a:effectLst>
            </a:rPr>
            <a:t>Формы и методы</a:t>
          </a:r>
          <a:endParaRPr lang="ru-RU" sz="2400" b="1" cap="none" spc="0" dirty="0">
            <a:ln w="11430"/>
            <a:effectLst>
              <a:outerShdw blurRad="50800" dist="39000" dir="5460000" algn="tl">
                <a:srgbClr val="000000">
                  <a:alpha val="38000"/>
                </a:srgbClr>
              </a:outerShdw>
            </a:effectLst>
          </a:endParaRPr>
        </a:p>
      </dgm:t>
    </dgm:pt>
    <dgm:pt modelId="{A12C5126-3575-4502-9412-7C4BA543818D}" type="parTrans" cxnId="{A2E80677-68E6-4E9D-83D9-3C68D6CC8942}">
      <dgm:prSet/>
      <dgm:spPr/>
      <dgm:t>
        <a:bodyPr/>
        <a:lstStyle/>
        <a:p>
          <a:endParaRPr lang="ru-RU"/>
        </a:p>
      </dgm:t>
    </dgm:pt>
    <dgm:pt modelId="{743C45D9-AAB7-4503-A4CF-DFC5043ADF41}" type="sibTrans" cxnId="{A2E80677-68E6-4E9D-83D9-3C68D6CC8942}">
      <dgm:prSet/>
      <dgm:spPr/>
      <dgm:t>
        <a:bodyPr/>
        <a:lstStyle/>
        <a:p>
          <a:endParaRPr lang="ru-RU"/>
        </a:p>
      </dgm:t>
    </dgm:pt>
    <dgm:pt modelId="{FB61F635-D82A-4D31-BF2C-C6AD602F5667}">
      <dgm:prSet phldrT="[Текст]"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cap="none" spc="0" smtClean="0">
              <a:ln w="11430"/>
              <a:effectLst>
                <a:outerShdw blurRad="50800" dist="39000" dir="5460000" algn="tl">
                  <a:srgbClr val="000000">
                    <a:alpha val="38000"/>
                  </a:srgbClr>
                </a:outerShdw>
              </a:effectLst>
            </a:rPr>
            <a:t>Достижения обучающихся</a:t>
          </a:r>
          <a:endParaRPr lang="ru-RU" sz="2400" b="1" cap="none" spc="0" dirty="0">
            <a:ln w="11430"/>
            <a:effectLst>
              <a:outerShdw blurRad="50800" dist="39000" dir="5460000" algn="tl">
                <a:srgbClr val="000000">
                  <a:alpha val="38000"/>
                </a:srgbClr>
              </a:outerShdw>
            </a:effectLst>
          </a:endParaRPr>
        </a:p>
      </dgm:t>
    </dgm:pt>
    <dgm:pt modelId="{F2D60BBD-68CF-4FCB-8A15-D1E3B8624A26}" type="parTrans" cxnId="{B827CC29-136D-48A7-A965-C916FC1EE135}">
      <dgm:prSet/>
      <dgm:spPr/>
      <dgm:t>
        <a:bodyPr/>
        <a:lstStyle/>
        <a:p>
          <a:endParaRPr lang="ru-RU"/>
        </a:p>
      </dgm:t>
    </dgm:pt>
    <dgm:pt modelId="{43E9C6B5-33CC-42D8-9264-019ADBBFAED0}" type="sibTrans" cxnId="{B827CC29-136D-48A7-A965-C916FC1EE135}">
      <dgm:prSet/>
      <dgm:spPr/>
      <dgm:t>
        <a:bodyPr/>
        <a:lstStyle/>
        <a:p>
          <a:endParaRPr lang="ru-RU"/>
        </a:p>
      </dgm:t>
    </dgm:pt>
    <dgm:pt modelId="{08365FDF-1B7A-42D6-9C19-CE2F268CBFFB}" type="pres">
      <dgm:prSet presAssocID="{62EFC1BC-1923-4FDF-9526-4FBC912B50F5}" presName="cycle" presStyleCnt="0">
        <dgm:presLayoutVars>
          <dgm:dir/>
          <dgm:resizeHandles val="exact"/>
        </dgm:presLayoutVars>
      </dgm:prSet>
      <dgm:spPr/>
      <dgm:t>
        <a:bodyPr/>
        <a:lstStyle/>
        <a:p>
          <a:endParaRPr lang="ru-RU"/>
        </a:p>
      </dgm:t>
    </dgm:pt>
    <dgm:pt modelId="{1D01DA04-491D-4E29-B36B-93B59D23C62D}" type="pres">
      <dgm:prSet presAssocID="{69D08F6E-C768-4BA1-8137-C2FA4A694F05}" presName="dummy" presStyleCnt="0"/>
      <dgm:spPr/>
      <dgm:t>
        <a:bodyPr/>
        <a:lstStyle/>
        <a:p>
          <a:endParaRPr lang="ru-RU"/>
        </a:p>
      </dgm:t>
    </dgm:pt>
    <dgm:pt modelId="{E61D3202-7ECF-4217-A702-BAE9DE5E022A}" type="pres">
      <dgm:prSet presAssocID="{69D08F6E-C768-4BA1-8137-C2FA4A694F05}" presName="node" presStyleLbl="revTx" presStyleIdx="0" presStyleCnt="4" custRadScaleRad="102675" custRadScaleInc="17529">
        <dgm:presLayoutVars>
          <dgm:bulletEnabled val="1"/>
        </dgm:presLayoutVars>
      </dgm:prSet>
      <dgm:spPr/>
      <dgm:t>
        <a:bodyPr/>
        <a:lstStyle/>
        <a:p>
          <a:endParaRPr lang="ru-RU"/>
        </a:p>
      </dgm:t>
    </dgm:pt>
    <dgm:pt modelId="{5BAB0B20-40D5-436B-8053-22FFCFC55F5A}" type="pres">
      <dgm:prSet presAssocID="{746560BE-7C4A-480B-805A-1D2363DF5C8B}" presName="sibTrans" presStyleLbl="node1" presStyleIdx="0" presStyleCnt="4" custLinFactNeighborX="-7033" custLinFactNeighborY="-1261"/>
      <dgm:spPr/>
      <dgm:t>
        <a:bodyPr/>
        <a:lstStyle/>
        <a:p>
          <a:endParaRPr lang="ru-RU"/>
        </a:p>
      </dgm:t>
    </dgm:pt>
    <dgm:pt modelId="{BA8E4B9A-F869-4ADA-B891-DE922D9E556A}" type="pres">
      <dgm:prSet presAssocID="{589A987D-4360-48EF-B89C-8D5E93537582}" presName="dummy" presStyleCnt="0"/>
      <dgm:spPr/>
      <dgm:t>
        <a:bodyPr/>
        <a:lstStyle/>
        <a:p>
          <a:endParaRPr lang="ru-RU"/>
        </a:p>
      </dgm:t>
    </dgm:pt>
    <dgm:pt modelId="{5F339025-457B-4EF5-BD6B-8B3906197D16}" type="pres">
      <dgm:prSet presAssocID="{589A987D-4360-48EF-B89C-8D5E93537582}" presName="node" presStyleLbl="revTx" presStyleIdx="1" presStyleCnt="4" custRadScaleRad="108778" custRadScaleInc="-5117">
        <dgm:presLayoutVars>
          <dgm:bulletEnabled val="1"/>
        </dgm:presLayoutVars>
      </dgm:prSet>
      <dgm:spPr/>
      <dgm:t>
        <a:bodyPr/>
        <a:lstStyle/>
        <a:p>
          <a:endParaRPr lang="ru-RU"/>
        </a:p>
      </dgm:t>
    </dgm:pt>
    <dgm:pt modelId="{2C6BE777-03D6-48AD-A3A1-982279448578}" type="pres">
      <dgm:prSet presAssocID="{3F1DA4D6-C149-42F1-9B07-E97025CBBD4B}" presName="sibTrans" presStyleLbl="node1" presStyleIdx="1" presStyleCnt="4" custLinFactNeighborX="-2594" custLinFactNeighborY="-1432"/>
      <dgm:spPr/>
      <dgm:t>
        <a:bodyPr/>
        <a:lstStyle/>
        <a:p>
          <a:endParaRPr lang="ru-RU"/>
        </a:p>
      </dgm:t>
    </dgm:pt>
    <dgm:pt modelId="{759F736F-EE17-45AF-89B1-A4910C17DFCE}" type="pres">
      <dgm:prSet presAssocID="{8F960827-4C24-47EF-AC6B-4FD12C9EEBD3}" presName="dummy" presStyleCnt="0"/>
      <dgm:spPr/>
      <dgm:t>
        <a:bodyPr/>
        <a:lstStyle/>
        <a:p>
          <a:endParaRPr lang="ru-RU"/>
        </a:p>
      </dgm:t>
    </dgm:pt>
    <dgm:pt modelId="{274C420B-572B-445C-ABF2-B42CDB9D1B80}" type="pres">
      <dgm:prSet presAssocID="{8F960827-4C24-47EF-AC6B-4FD12C9EEBD3}" presName="node" presStyleLbl="revTx" presStyleIdx="2" presStyleCnt="4">
        <dgm:presLayoutVars>
          <dgm:bulletEnabled val="1"/>
        </dgm:presLayoutVars>
      </dgm:prSet>
      <dgm:spPr/>
      <dgm:t>
        <a:bodyPr/>
        <a:lstStyle/>
        <a:p>
          <a:endParaRPr lang="ru-RU"/>
        </a:p>
      </dgm:t>
    </dgm:pt>
    <dgm:pt modelId="{FF684798-6703-4077-9D07-A58EABD5D1C5}" type="pres">
      <dgm:prSet presAssocID="{743C45D9-AAB7-4503-A4CF-DFC5043ADF41}" presName="sibTrans" presStyleLbl="node1" presStyleIdx="2" presStyleCnt="4" custLinFactNeighborX="3234" custLinFactNeighborY="25"/>
      <dgm:spPr/>
      <dgm:t>
        <a:bodyPr/>
        <a:lstStyle/>
        <a:p>
          <a:endParaRPr lang="ru-RU"/>
        </a:p>
      </dgm:t>
    </dgm:pt>
    <dgm:pt modelId="{3F07A54C-B1CF-48A2-819B-A1699DBF3A55}" type="pres">
      <dgm:prSet presAssocID="{FB61F635-D82A-4D31-BF2C-C6AD602F5667}" presName="dummy" presStyleCnt="0"/>
      <dgm:spPr/>
      <dgm:t>
        <a:bodyPr/>
        <a:lstStyle/>
        <a:p>
          <a:endParaRPr lang="ru-RU"/>
        </a:p>
      </dgm:t>
    </dgm:pt>
    <dgm:pt modelId="{54E45C29-054A-4A97-9C20-7D150A6E32C9}" type="pres">
      <dgm:prSet presAssocID="{FB61F635-D82A-4D31-BF2C-C6AD602F5667}" presName="node" presStyleLbl="revTx" presStyleIdx="3" presStyleCnt="4" custScaleX="114012">
        <dgm:presLayoutVars>
          <dgm:bulletEnabled val="1"/>
        </dgm:presLayoutVars>
      </dgm:prSet>
      <dgm:spPr/>
      <dgm:t>
        <a:bodyPr/>
        <a:lstStyle/>
        <a:p>
          <a:endParaRPr lang="ru-RU"/>
        </a:p>
      </dgm:t>
    </dgm:pt>
    <dgm:pt modelId="{47B5F699-43C9-44E8-B1A3-30D7F6321DAC}" type="pres">
      <dgm:prSet presAssocID="{43E9C6B5-33CC-42D8-9264-019ADBBFAED0}" presName="sibTrans" presStyleLbl="node1" presStyleIdx="3" presStyleCnt="4" custLinFactNeighborX="3544" custLinFactNeighborY="-978"/>
      <dgm:spPr/>
      <dgm:t>
        <a:bodyPr/>
        <a:lstStyle/>
        <a:p>
          <a:endParaRPr lang="ru-RU"/>
        </a:p>
      </dgm:t>
    </dgm:pt>
  </dgm:ptLst>
  <dgm:cxnLst>
    <dgm:cxn modelId="{6A122373-B2E5-40EE-8DBB-EA5516746F76}" type="presOf" srcId="{43E9C6B5-33CC-42D8-9264-019ADBBFAED0}" destId="{47B5F699-43C9-44E8-B1A3-30D7F6321DAC}" srcOrd="0" destOrd="0" presId="urn:microsoft.com/office/officeart/2005/8/layout/cycle1"/>
    <dgm:cxn modelId="{91F8AE32-86F6-4475-851C-86E2C989F945}" type="presOf" srcId="{69D08F6E-C768-4BA1-8137-C2FA4A694F05}" destId="{E61D3202-7ECF-4217-A702-BAE9DE5E022A}" srcOrd="0" destOrd="0" presId="urn:microsoft.com/office/officeart/2005/8/layout/cycle1"/>
    <dgm:cxn modelId="{706968E7-57BA-4907-95EF-E37569D7A096}" type="presOf" srcId="{62EFC1BC-1923-4FDF-9526-4FBC912B50F5}" destId="{08365FDF-1B7A-42D6-9C19-CE2F268CBFFB}" srcOrd="0" destOrd="0" presId="urn:microsoft.com/office/officeart/2005/8/layout/cycle1"/>
    <dgm:cxn modelId="{CADF0E45-3812-42F7-9B72-E5DB30D27940}" type="presOf" srcId="{589A987D-4360-48EF-B89C-8D5E93537582}" destId="{5F339025-457B-4EF5-BD6B-8B3906197D16}" srcOrd="0" destOrd="0" presId="urn:microsoft.com/office/officeart/2005/8/layout/cycle1"/>
    <dgm:cxn modelId="{519FFF9A-C608-477A-9646-B2A7A3B5C775}" type="presOf" srcId="{FB61F635-D82A-4D31-BF2C-C6AD602F5667}" destId="{54E45C29-054A-4A97-9C20-7D150A6E32C9}" srcOrd="0" destOrd="0" presId="urn:microsoft.com/office/officeart/2005/8/layout/cycle1"/>
    <dgm:cxn modelId="{69E7A4BD-E631-4ADE-87D2-638F8E802399}" type="presOf" srcId="{746560BE-7C4A-480B-805A-1D2363DF5C8B}" destId="{5BAB0B20-40D5-436B-8053-22FFCFC55F5A}" srcOrd="0" destOrd="0" presId="urn:microsoft.com/office/officeart/2005/8/layout/cycle1"/>
    <dgm:cxn modelId="{A9403BD7-A4E4-46B5-AC95-80DCA8525213}" type="presOf" srcId="{8F960827-4C24-47EF-AC6B-4FD12C9EEBD3}" destId="{274C420B-572B-445C-ABF2-B42CDB9D1B80}" srcOrd="0" destOrd="0" presId="urn:microsoft.com/office/officeart/2005/8/layout/cycle1"/>
    <dgm:cxn modelId="{61B55866-139E-47EF-A5D0-E5E2452A81A8}" type="presOf" srcId="{743C45D9-AAB7-4503-A4CF-DFC5043ADF41}" destId="{FF684798-6703-4077-9D07-A58EABD5D1C5}" srcOrd="0" destOrd="0" presId="urn:microsoft.com/office/officeart/2005/8/layout/cycle1"/>
    <dgm:cxn modelId="{B827CC29-136D-48A7-A965-C916FC1EE135}" srcId="{62EFC1BC-1923-4FDF-9526-4FBC912B50F5}" destId="{FB61F635-D82A-4D31-BF2C-C6AD602F5667}" srcOrd="3" destOrd="0" parTransId="{F2D60BBD-68CF-4FCB-8A15-D1E3B8624A26}" sibTransId="{43E9C6B5-33CC-42D8-9264-019ADBBFAED0}"/>
    <dgm:cxn modelId="{03D48727-6C27-419E-8BC6-AF54096C3213}" srcId="{62EFC1BC-1923-4FDF-9526-4FBC912B50F5}" destId="{589A987D-4360-48EF-B89C-8D5E93537582}" srcOrd="1" destOrd="0" parTransId="{03A53BEF-E3AB-4A0C-A610-6AE9C82BB9D9}" sibTransId="{3F1DA4D6-C149-42F1-9B07-E97025CBBD4B}"/>
    <dgm:cxn modelId="{0BFB8BAF-D7F9-4DFE-90A0-D76A8E51693F}" type="presOf" srcId="{3F1DA4D6-C149-42F1-9B07-E97025CBBD4B}" destId="{2C6BE777-03D6-48AD-A3A1-982279448578}" srcOrd="0" destOrd="0" presId="urn:microsoft.com/office/officeart/2005/8/layout/cycle1"/>
    <dgm:cxn modelId="{A2E80677-68E6-4E9D-83D9-3C68D6CC8942}" srcId="{62EFC1BC-1923-4FDF-9526-4FBC912B50F5}" destId="{8F960827-4C24-47EF-AC6B-4FD12C9EEBD3}" srcOrd="2" destOrd="0" parTransId="{A12C5126-3575-4502-9412-7C4BA543818D}" sibTransId="{743C45D9-AAB7-4503-A4CF-DFC5043ADF41}"/>
    <dgm:cxn modelId="{38CDE673-031C-4BEB-8437-6CD291365445}" srcId="{62EFC1BC-1923-4FDF-9526-4FBC912B50F5}" destId="{69D08F6E-C768-4BA1-8137-C2FA4A694F05}" srcOrd="0" destOrd="0" parTransId="{B9977CEE-1A1E-44CD-BDF9-FE45213B80D8}" sibTransId="{746560BE-7C4A-480B-805A-1D2363DF5C8B}"/>
    <dgm:cxn modelId="{98A181A0-97E6-4A56-9618-74B8C82C8425}" type="presParOf" srcId="{08365FDF-1B7A-42D6-9C19-CE2F268CBFFB}" destId="{1D01DA04-491D-4E29-B36B-93B59D23C62D}" srcOrd="0" destOrd="0" presId="urn:microsoft.com/office/officeart/2005/8/layout/cycle1"/>
    <dgm:cxn modelId="{9225DAD8-84B0-41E6-9FF2-AE9BC7D62A7C}" type="presParOf" srcId="{08365FDF-1B7A-42D6-9C19-CE2F268CBFFB}" destId="{E61D3202-7ECF-4217-A702-BAE9DE5E022A}" srcOrd="1" destOrd="0" presId="urn:microsoft.com/office/officeart/2005/8/layout/cycle1"/>
    <dgm:cxn modelId="{491D18EE-BB5D-4E9B-98F0-923D3EBB2352}" type="presParOf" srcId="{08365FDF-1B7A-42D6-9C19-CE2F268CBFFB}" destId="{5BAB0B20-40D5-436B-8053-22FFCFC55F5A}" srcOrd="2" destOrd="0" presId="urn:microsoft.com/office/officeart/2005/8/layout/cycle1"/>
    <dgm:cxn modelId="{6D63823B-1589-48FE-9EA7-2615AE39B809}" type="presParOf" srcId="{08365FDF-1B7A-42D6-9C19-CE2F268CBFFB}" destId="{BA8E4B9A-F869-4ADA-B891-DE922D9E556A}" srcOrd="3" destOrd="0" presId="urn:microsoft.com/office/officeart/2005/8/layout/cycle1"/>
    <dgm:cxn modelId="{5A8178D0-1F62-41B7-890A-6D40674A06BF}" type="presParOf" srcId="{08365FDF-1B7A-42D6-9C19-CE2F268CBFFB}" destId="{5F339025-457B-4EF5-BD6B-8B3906197D16}" srcOrd="4" destOrd="0" presId="urn:microsoft.com/office/officeart/2005/8/layout/cycle1"/>
    <dgm:cxn modelId="{57D54B5E-9688-4F4F-9DAA-E971077D6233}" type="presParOf" srcId="{08365FDF-1B7A-42D6-9C19-CE2F268CBFFB}" destId="{2C6BE777-03D6-48AD-A3A1-982279448578}" srcOrd="5" destOrd="0" presId="urn:microsoft.com/office/officeart/2005/8/layout/cycle1"/>
    <dgm:cxn modelId="{483464EE-B60C-4688-9605-C02775998AB7}" type="presParOf" srcId="{08365FDF-1B7A-42D6-9C19-CE2F268CBFFB}" destId="{759F736F-EE17-45AF-89B1-A4910C17DFCE}" srcOrd="6" destOrd="0" presId="urn:microsoft.com/office/officeart/2005/8/layout/cycle1"/>
    <dgm:cxn modelId="{4E454E33-245A-4450-B0DC-77142C043323}" type="presParOf" srcId="{08365FDF-1B7A-42D6-9C19-CE2F268CBFFB}" destId="{274C420B-572B-445C-ABF2-B42CDB9D1B80}" srcOrd="7" destOrd="0" presId="urn:microsoft.com/office/officeart/2005/8/layout/cycle1"/>
    <dgm:cxn modelId="{8DFD6148-0467-487B-B2F9-B1281F381D58}" type="presParOf" srcId="{08365FDF-1B7A-42D6-9C19-CE2F268CBFFB}" destId="{FF684798-6703-4077-9D07-A58EABD5D1C5}" srcOrd="8" destOrd="0" presId="urn:microsoft.com/office/officeart/2005/8/layout/cycle1"/>
    <dgm:cxn modelId="{512E897E-CC57-477C-BF3E-D89C439239E3}" type="presParOf" srcId="{08365FDF-1B7A-42D6-9C19-CE2F268CBFFB}" destId="{3F07A54C-B1CF-48A2-819B-A1699DBF3A55}" srcOrd="9" destOrd="0" presId="urn:microsoft.com/office/officeart/2005/8/layout/cycle1"/>
    <dgm:cxn modelId="{AC3382D8-7AF5-4CB4-8794-50B645DB14E3}" type="presParOf" srcId="{08365FDF-1B7A-42D6-9C19-CE2F268CBFFB}" destId="{54E45C29-054A-4A97-9C20-7D150A6E32C9}" srcOrd="10" destOrd="0" presId="urn:microsoft.com/office/officeart/2005/8/layout/cycle1"/>
    <dgm:cxn modelId="{336B1A54-95B1-4064-8833-38BD801DC630}" type="presParOf" srcId="{08365FDF-1B7A-42D6-9C19-CE2F268CBFFB}" destId="{47B5F699-43C9-44E8-B1A3-30D7F6321DAC}" srcOrd="11" destOrd="0" presId="urn:microsoft.com/office/officeart/2005/8/layout/cycle1"/>
  </dgm:cxnLst>
  <dgm:bg/>
  <dgm:whole/>
</dgm:dataModel>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354B9D7-AD4D-4AD6-A625-8DB546D0E819}" type="datetimeFigureOut">
              <a:rPr lang="ru-RU"/>
              <a:pPr>
                <a:defRPr/>
              </a:pPr>
              <a:t>26.08.2011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77BD76EB-5788-4786-8E48-5655060B142A}"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b="1" i="1" smtClean="0"/>
              <a:t>Проведение бинарных занятий.</a:t>
            </a:r>
            <a:endParaRPr lang="ru-RU" smtClean="0"/>
          </a:p>
          <a:p>
            <a:pPr>
              <a:spcBef>
                <a:spcPct val="0"/>
              </a:spcBef>
            </a:pPr>
            <a:r>
              <a:rPr lang="ru-RU" i="1" smtClean="0"/>
              <a:t>Интегрированное учебное занятие по технологии и изобразительному искусству в объединении «Конструирование и моделирование одежды».</a:t>
            </a:r>
            <a:r>
              <a:rPr lang="ru-RU" smtClean="0"/>
              <a:t> Тема занятия: «Применение техники «батик» в оформлении деталей одежды».</a:t>
            </a:r>
          </a:p>
          <a:p>
            <a:pPr>
              <a:spcBef>
                <a:spcPct val="0"/>
              </a:spcBef>
            </a:pPr>
            <a:r>
              <a:rPr lang="ru-RU" b="1" smtClean="0"/>
              <a:t>Педагоги:</a:t>
            </a:r>
            <a:r>
              <a:rPr lang="ru-RU" smtClean="0"/>
              <a:t> Зиле Ольга Дмитриевна, преподаватель технологии пошива одежды; Карасова Фарида Михайловна, преподаватель ИЗО.</a:t>
            </a:r>
          </a:p>
          <a:p>
            <a:pPr>
              <a:spcBef>
                <a:spcPct val="0"/>
              </a:spcBef>
            </a:pPr>
            <a:r>
              <a:rPr lang="ru-RU" smtClean="0"/>
              <a:t>В процессе занятия обучающиеся знакомятся с историей и росписью ткани в технике «батик», самостоятельно расписывают ткань в этой технике, и в конечном итоге изготавливают   шейный платок, являющийся одним из аксессуаров одежды.   Данное занятие имеет практическую направленность, а именно: помимо приобретения теоретических и практических знаний и навыков, у обучающихся  воспитывается эстетический вкус по применению данного аксессуара в одежде.  </a:t>
            </a:r>
          </a:p>
        </p:txBody>
      </p:sp>
      <p:sp>
        <p:nvSpPr>
          <p:cNvPr id="1945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BE478B-2950-423A-B8CD-4A0F670761AC}" type="slidenum">
              <a:rPr lang="ru-RU"/>
              <a:pPr fontAlgn="base">
                <a:spcBef>
                  <a:spcPct val="0"/>
                </a:spcBef>
                <a:spcAft>
                  <a:spcPct val="0"/>
                </a:spcAft>
              </a:pPr>
              <a:t>5</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p:cNvSpPr>
            <a:spLocks noGrp="1" noRot="1" noChangeAspect="1"/>
          </p:cNvSpPr>
          <p:nvPr>
            <p:ph type="sldImg"/>
          </p:nvPr>
        </p:nvSpPr>
        <p:spPr bwMode="auto">
          <a:noFill/>
          <a:ln>
            <a:solidFill>
              <a:srgbClr val="000000"/>
            </a:solidFill>
            <a:miter lim="800000"/>
            <a:headEnd/>
            <a:tailEnd/>
          </a:ln>
        </p:spPr>
      </p:sp>
      <p:sp>
        <p:nvSpPr>
          <p:cNvPr id="3789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Эффективное использование педагогических инноваций дает возможность педагогам МОУ ДОД ЦВР «Истоки» обобщать наработанный опыт на муниципальном и региональном уровнях в форме проведения семинаров, федеральном уровне – в форме различных публикаций: это методические рекомендации, разработки занятий и сценариев.  </a:t>
            </a:r>
          </a:p>
        </p:txBody>
      </p:sp>
      <p:sp>
        <p:nvSpPr>
          <p:cNvPr id="3789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E93E63-E9D3-4B20-B3F6-E0FA2859394F}" type="slidenum">
              <a:rPr lang="ru-RU"/>
              <a:pPr fontAlgn="base">
                <a:spcBef>
                  <a:spcPct val="0"/>
                </a:spcBef>
                <a:spcAft>
                  <a:spcPct val="0"/>
                </a:spcAft>
              </a:pPr>
              <a:t>14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раз слайда 1"/>
          <p:cNvSpPr>
            <a:spLocks noGrp="1" noRot="1" noChangeAspect="1"/>
          </p:cNvSpPr>
          <p:nvPr>
            <p:ph type="sldImg"/>
          </p:nvPr>
        </p:nvSpPr>
        <p:spPr bwMode="auto">
          <a:noFill/>
          <a:ln>
            <a:solidFill>
              <a:srgbClr val="000000"/>
            </a:solidFill>
            <a:miter lim="800000"/>
            <a:headEnd/>
            <a:tailEnd/>
          </a:ln>
        </p:spPr>
      </p:sp>
      <p:sp>
        <p:nvSpPr>
          <p:cNvPr id="3993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Так, в феврале 2011 года на базе нашего учреждения прошел обучающий семинар по теме: «Организационно-педагогические условия развития интеграционных процессов в системе дополнительного образования детей»,  а в феврале 2012 года планируется окружной семинар по  данной тематике.  </a:t>
            </a:r>
          </a:p>
        </p:txBody>
      </p:sp>
      <p:sp>
        <p:nvSpPr>
          <p:cNvPr id="3993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C34B1A-8629-4BE0-92E1-EC954D4609A6}" type="slidenum">
              <a:rPr lang="ru-RU"/>
              <a:pPr fontAlgn="base">
                <a:spcBef>
                  <a:spcPct val="0"/>
                </a:spcBef>
                <a:spcAft>
                  <a:spcPct val="0"/>
                </a:spcAft>
              </a:pPr>
              <a:t>15</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Образ слайда 1"/>
          <p:cNvSpPr>
            <a:spLocks noGrp="1" noRot="1" noChangeAspect="1"/>
          </p:cNvSpPr>
          <p:nvPr>
            <p:ph type="sldImg"/>
          </p:nvPr>
        </p:nvSpPr>
        <p:spPr bwMode="auto">
          <a:noFill/>
          <a:ln>
            <a:solidFill>
              <a:srgbClr val="000000"/>
            </a:solidFill>
            <a:miter lim="800000"/>
            <a:headEnd/>
            <a:tailEnd/>
          </a:ln>
        </p:spPr>
      </p:sp>
      <p:sp>
        <p:nvSpPr>
          <p:cNvPr id="4198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Таким образом, применяя инновационные</a:t>
            </a:r>
            <a:r>
              <a:rPr lang="ru-RU" b="1" smtClean="0"/>
              <a:t> технологии </a:t>
            </a:r>
            <a:r>
              <a:rPr lang="ru-RU" smtClean="0"/>
              <a:t> в</a:t>
            </a:r>
            <a:r>
              <a:rPr lang="ru-RU" b="1" smtClean="0"/>
              <a:t> интегрированном обучении</a:t>
            </a:r>
            <a:r>
              <a:rPr lang="ru-RU" smtClean="0"/>
              <a:t>, педагог делает процесс более полным, интересным, насыщенным. При пересечении предметных областей  такая интеграция просто необходима для формирования целостного мировоззрения и мировосприятия. Она дает определенные положительные результаты как для обучающихся, так и для всего педагогического коллектива.</a:t>
            </a:r>
          </a:p>
          <a:p>
            <a:pPr>
              <a:spcBef>
                <a:spcPct val="0"/>
              </a:spcBef>
            </a:pPr>
            <a:r>
              <a:rPr lang="ru-RU" b="1" smtClean="0"/>
              <a:t>Результаты интеграции для обучающихся:</a:t>
            </a:r>
            <a:endParaRPr lang="ru-RU" smtClean="0"/>
          </a:p>
          <a:p>
            <a:pPr>
              <a:spcBef>
                <a:spcPct val="0"/>
              </a:spcBef>
            </a:pPr>
            <a:r>
              <a:rPr lang="ru-RU" smtClean="0"/>
              <a:t>Увеличивает пространство развития творческой и познавательной активности. </a:t>
            </a:r>
          </a:p>
          <a:p>
            <a:pPr>
              <a:spcBef>
                <a:spcPct val="0"/>
              </a:spcBef>
            </a:pPr>
            <a:r>
              <a:rPr lang="ru-RU" smtClean="0"/>
              <a:t>Позволяет реализовать индивидуальную образовательную траекторию    обучения. </a:t>
            </a:r>
          </a:p>
          <a:p>
            <a:pPr>
              <a:spcBef>
                <a:spcPct val="0"/>
              </a:spcBef>
            </a:pPr>
            <a:r>
              <a:rPr lang="ru-RU" smtClean="0"/>
              <a:t>Расширяет тематику изучаемого материала. </a:t>
            </a:r>
          </a:p>
          <a:p>
            <a:pPr>
              <a:spcBef>
                <a:spcPct val="0"/>
              </a:spcBef>
            </a:pPr>
            <a:r>
              <a:rPr lang="ru-RU" smtClean="0"/>
              <a:t>Демонстрирует способности, невостребованные основным образованием. </a:t>
            </a:r>
          </a:p>
          <a:p>
            <a:pPr>
              <a:spcBef>
                <a:spcPct val="0"/>
              </a:spcBef>
            </a:pPr>
            <a:r>
              <a:rPr lang="ru-RU" smtClean="0"/>
              <a:t>Увеличивает спектр изучаемого материала</a:t>
            </a:r>
          </a:p>
          <a:p>
            <a:pPr>
              <a:spcBef>
                <a:spcPct val="0"/>
              </a:spcBef>
            </a:pPr>
            <a:r>
              <a:rPr lang="ru-RU" smtClean="0"/>
              <a:t>Повышает роль самостоятельной работы. </a:t>
            </a:r>
          </a:p>
          <a:p>
            <a:pPr>
              <a:spcBef>
                <a:spcPct val="0"/>
              </a:spcBef>
            </a:pPr>
            <a:r>
              <a:rPr lang="ru-RU" smtClean="0"/>
              <a:t>Реализует лучшие личностные качества.</a:t>
            </a:r>
          </a:p>
          <a:p>
            <a:pPr>
              <a:spcBef>
                <a:spcPct val="0"/>
              </a:spcBef>
            </a:pPr>
            <a:endParaRPr lang="ru-RU" smtClean="0"/>
          </a:p>
        </p:txBody>
      </p:sp>
      <p:sp>
        <p:nvSpPr>
          <p:cNvPr id="419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DF120A-D174-46C9-BE1A-0ADDEDD19396}" type="slidenum">
              <a:rPr lang="ru-RU"/>
              <a:pPr fontAlgn="base">
                <a:spcBef>
                  <a:spcPct val="0"/>
                </a:spcBef>
                <a:spcAft>
                  <a:spcPct val="0"/>
                </a:spcAft>
              </a:pPr>
              <a:t>16</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Образ слайда 1"/>
          <p:cNvSpPr>
            <a:spLocks noGrp="1" noRot="1" noChangeAspect="1"/>
          </p:cNvSpPr>
          <p:nvPr>
            <p:ph type="sldImg"/>
          </p:nvPr>
        </p:nvSpPr>
        <p:spPr bwMode="auto">
          <a:noFill/>
          <a:ln>
            <a:solidFill>
              <a:srgbClr val="000000"/>
            </a:solidFill>
            <a:miter lim="800000"/>
            <a:headEnd/>
            <a:tailEnd/>
          </a:ln>
        </p:spPr>
      </p:sp>
      <p:sp>
        <p:nvSpPr>
          <p:cNvPr id="4403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b="1" smtClean="0"/>
              <a:t>Результаты интеграции для образовательного учреждения</a:t>
            </a:r>
            <a:r>
              <a:rPr lang="ru-RU" smtClean="0"/>
              <a:t>:</a:t>
            </a:r>
          </a:p>
          <a:p>
            <a:pPr>
              <a:spcBef>
                <a:spcPct val="0"/>
              </a:spcBef>
            </a:pPr>
            <a:r>
              <a:rPr lang="ru-RU" smtClean="0"/>
              <a:t>Адекватность современным требованиям образования и воспитания; </a:t>
            </a:r>
          </a:p>
          <a:p>
            <a:pPr>
              <a:spcBef>
                <a:spcPct val="0"/>
              </a:spcBef>
            </a:pPr>
            <a:r>
              <a:rPr lang="ru-RU" smtClean="0"/>
              <a:t>Объединение усилий разных специалистов в решении общих проблем; </a:t>
            </a:r>
          </a:p>
          <a:p>
            <a:pPr>
              <a:spcBef>
                <a:spcPct val="0"/>
              </a:spcBef>
            </a:pPr>
            <a:r>
              <a:rPr lang="ru-RU" smtClean="0"/>
              <a:t>Широкий выбор деятельности; </a:t>
            </a:r>
          </a:p>
          <a:p>
            <a:pPr>
              <a:spcBef>
                <a:spcPct val="0"/>
              </a:spcBef>
            </a:pPr>
            <a:r>
              <a:rPr lang="ru-RU" smtClean="0"/>
              <a:t>Появление новых перспектив развития; </a:t>
            </a:r>
          </a:p>
          <a:p>
            <a:pPr>
              <a:spcBef>
                <a:spcPct val="0"/>
              </a:spcBef>
            </a:pPr>
            <a:r>
              <a:rPr lang="ru-RU" smtClean="0"/>
              <a:t>Получение качественного педагогического результата. </a:t>
            </a:r>
          </a:p>
        </p:txBody>
      </p:sp>
      <p:sp>
        <p:nvSpPr>
          <p:cNvPr id="440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1D754C-DFA8-48BC-949C-B9D0AC862AEF}" type="slidenum">
              <a:rPr lang="ru-RU"/>
              <a:pPr fontAlgn="base">
                <a:spcBef>
                  <a:spcPct val="0"/>
                </a:spcBef>
                <a:spcAft>
                  <a:spcPct val="0"/>
                </a:spcAft>
              </a:pPr>
              <a:t>17</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раз слайда 1"/>
          <p:cNvSpPr>
            <a:spLocks noGrp="1" noRot="1" noChangeAspect="1"/>
          </p:cNvSpPr>
          <p:nvPr>
            <p:ph type="sldImg"/>
          </p:nvPr>
        </p:nvSpPr>
        <p:spPr bwMode="auto">
          <a:noFill/>
          <a:ln>
            <a:solidFill>
              <a:srgbClr val="000000"/>
            </a:solidFill>
            <a:miter lim="800000"/>
            <a:headEnd/>
            <a:tailEnd/>
          </a:ln>
        </p:spPr>
      </p:sp>
      <p:sp>
        <p:nvSpPr>
          <p:cNvPr id="4608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Верно сделанный выбор моделей интеграции позволил обеспечить реальные результаты образовательной деятельности педагогического коллектива:</a:t>
            </a:r>
          </a:p>
          <a:p>
            <a:pPr>
              <a:spcBef>
                <a:spcPct val="0"/>
              </a:spcBef>
            </a:pPr>
            <a:r>
              <a:rPr lang="ru-RU" smtClean="0"/>
              <a:t>- февраль </a:t>
            </a:r>
            <a:r>
              <a:rPr lang="ru-RU" b="1" smtClean="0"/>
              <a:t>2011 </a:t>
            </a:r>
            <a:r>
              <a:rPr lang="ru-RU" smtClean="0"/>
              <a:t>г., статус опорного образовательного учреждения дополнительного образования детей в ЯНАО по направлению художественной деятельности;</a:t>
            </a:r>
          </a:p>
          <a:p>
            <a:pPr>
              <a:spcBef>
                <a:spcPct val="0"/>
              </a:spcBef>
            </a:pPr>
            <a:r>
              <a:rPr lang="ru-RU" smtClean="0"/>
              <a:t>- май </a:t>
            </a:r>
            <a:r>
              <a:rPr lang="ru-RU" b="1" smtClean="0"/>
              <a:t>2011</a:t>
            </a:r>
            <a:r>
              <a:rPr lang="ru-RU" smtClean="0"/>
              <a:t> г.,  в рамках ПНПО   Победитель муниципального конкурса инновационных образовательных проектов, Грант в размере 500 000 рублей;</a:t>
            </a:r>
          </a:p>
          <a:p>
            <a:pPr>
              <a:spcBef>
                <a:spcPct val="0"/>
              </a:spcBef>
            </a:pPr>
            <a:r>
              <a:rPr lang="ru-RU" b="1" smtClean="0"/>
              <a:t>- апрель  2011 год,  Сертификат и Грант победителя </a:t>
            </a:r>
            <a:r>
              <a:rPr lang="ru-RU" smtClean="0"/>
              <a:t>в городском</a:t>
            </a:r>
            <a:r>
              <a:rPr lang="ru-RU" b="1" smtClean="0"/>
              <a:t> </a:t>
            </a:r>
            <a:r>
              <a:rPr lang="ru-RU" smtClean="0"/>
              <a:t>конкурсе на получение денежного поощрения лучших педагогов дополнительного образования детей муниципального образования, педагог Карасова Ф.М.;</a:t>
            </a:r>
          </a:p>
          <a:p>
            <a:pPr>
              <a:spcBef>
                <a:spcPct val="0"/>
              </a:spcBef>
            </a:pPr>
            <a:r>
              <a:rPr lang="ru-RU" smtClean="0"/>
              <a:t>- май 2011 год, первое место в региональном этапе Х Всероссийского конкурса педагогов дополнительного образования детей «Сердце отдаю детям», номинация «Изобразительная и декоративно-прикладная деятельность», педагог Карасова Ф.М.;</a:t>
            </a:r>
          </a:p>
          <a:p>
            <a:pPr>
              <a:spcBef>
                <a:spcPct val="0"/>
              </a:spcBef>
            </a:pPr>
            <a:r>
              <a:rPr lang="ru-RU" smtClean="0"/>
              <a:t>- март 2011 год, 2-е место в региональном конкурсе музейно-педагогических программ, методист Иошина О.В.;</a:t>
            </a:r>
          </a:p>
          <a:p>
            <a:pPr>
              <a:spcBef>
                <a:spcPct val="0"/>
              </a:spcBef>
            </a:pPr>
            <a:r>
              <a:rPr lang="ru-RU" smtClean="0"/>
              <a:t>- апрель 2011 год, второе место в региональном этапе Х1 Всероссийской акции «Я – гражданин России»</a:t>
            </a:r>
          </a:p>
        </p:txBody>
      </p:sp>
      <p:sp>
        <p:nvSpPr>
          <p:cNvPr id="460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00254D-2DFF-43D7-9BD3-2B38DF695BB2}" type="slidenum">
              <a:rPr lang="ru-RU"/>
              <a:pPr fontAlgn="base">
                <a:spcBef>
                  <a:spcPct val="0"/>
                </a:spcBef>
                <a:spcAft>
                  <a:spcPct val="0"/>
                </a:spcAft>
              </a:pPr>
              <a:t>18</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Образ слайда 1"/>
          <p:cNvSpPr>
            <a:spLocks noGrp="1" noRot="1" noChangeAspect="1"/>
          </p:cNvSpPr>
          <p:nvPr>
            <p:ph type="sldImg"/>
          </p:nvPr>
        </p:nvSpPr>
        <p:spPr bwMode="auto">
          <a:noFill/>
          <a:ln>
            <a:solidFill>
              <a:srgbClr val="000000"/>
            </a:solidFill>
            <a:miter lim="800000"/>
            <a:headEnd/>
            <a:tailEnd/>
          </a:ln>
        </p:spPr>
      </p:sp>
      <p:sp>
        <p:nvSpPr>
          <p:cNvPr id="4813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481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316EB2-7605-4BC9-8E70-E690600D36DC}" type="slidenum">
              <a:rPr lang="ru-RU"/>
              <a:pPr fontAlgn="base">
                <a:spcBef>
                  <a:spcPct val="0"/>
                </a:spcBef>
                <a:spcAft>
                  <a:spcPct val="0"/>
                </a:spcAft>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p:cNvSpPr>
          <p:nvPr>
            <p:ph type="sldImg"/>
          </p:nvPr>
        </p:nvSpPr>
        <p:spPr bwMode="auto">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i="1" smtClean="0"/>
              <a:t>Интегрированное учебное занятие по английскому языку и информатике в объединении «Английский язык». </a:t>
            </a:r>
            <a:r>
              <a:rPr lang="ru-RU" smtClean="0"/>
              <a:t>Тема занятия: « </a:t>
            </a:r>
            <a:r>
              <a:rPr lang="en-US" smtClean="0"/>
              <a:t>At the Zoo</a:t>
            </a:r>
            <a:r>
              <a:rPr lang="ru-RU" smtClean="0"/>
              <a:t>». – «В зоопарке»</a:t>
            </a:r>
          </a:p>
          <a:p>
            <a:pPr>
              <a:spcBef>
                <a:spcPct val="0"/>
              </a:spcBef>
            </a:pPr>
            <a:r>
              <a:rPr lang="ru-RU" b="1" smtClean="0"/>
              <a:t>Педагоги:</a:t>
            </a:r>
            <a:r>
              <a:rPr lang="ru-RU" smtClean="0"/>
              <a:t> Хасанова Елена Викторовна, преподаватель английского языка;</a:t>
            </a:r>
          </a:p>
          <a:p>
            <a:pPr>
              <a:spcBef>
                <a:spcPct val="0"/>
              </a:spcBef>
            </a:pPr>
            <a:r>
              <a:rPr lang="ru-RU" smtClean="0"/>
              <a:t>Сухомлинова Мария Владимировна, преподаватель информатики.</a:t>
            </a:r>
          </a:p>
          <a:p>
            <a:pPr>
              <a:spcBef>
                <a:spcPct val="0"/>
              </a:spcBef>
            </a:pPr>
            <a:r>
              <a:rPr lang="ru-RU" smtClean="0"/>
              <a:t> </a:t>
            </a:r>
          </a:p>
          <a:p>
            <a:pPr>
              <a:spcBef>
                <a:spcPct val="0"/>
              </a:spcBef>
            </a:pPr>
            <a:r>
              <a:rPr lang="ru-RU" smtClean="0"/>
              <a:t>На данном учебном занятии информатика выступает в роли интегрирующей дисциплины.</a:t>
            </a:r>
            <a:br>
              <a:rPr lang="ru-RU" smtClean="0"/>
            </a:br>
            <a:r>
              <a:rPr lang="ru-RU" smtClean="0"/>
              <a:t>При использовании компьютера в учебном процессе обучающийся становится полноправным его участником. Педагог не дает готовых знаний, но побуждает детей  к самостоятельному поиску.</a:t>
            </a:r>
            <a:br>
              <a:rPr lang="ru-RU" smtClean="0"/>
            </a:br>
            <a:r>
              <a:rPr lang="ru-RU" smtClean="0"/>
              <a:t>Компьютерные средства позволяют обеспечить наилучшую реализацию принципа наглядности, которому принадлежит ведущее место в образовательных технологиях.</a:t>
            </a:r>
            <a:br>
              <a:rPr lang="ru-RU" smtClean="0"/>
            </a:br>
            <a:r>
              <a:rPr lang="ru-RU" smtClean="0"/>
              <a:t>Широкое использование  возможностей  компьютера имеют большую прикладную направленность.   Занятие было построено на основе игровых технологий обучения.  Такой вид заданий активизирует  деятельность обучающихся, заставляет осмысленно выполнять каждый этап работы от постановки цели до  получения результата. Обучающиеся  самостоятельно составляли макет зоопарка, а затем отгадывали загадки и «заселяли» зоопарк. В итоговой части занятия каждый ребенок представил и защитил свою презентацию на заданную тему, после чего была выбрана лучшая презентация. </a:t>
            </a:r>
          </a:p>
        </p:txBody>
      </p:sp>
      <p:sp>
        <p:nvSpPr>
          <p:cNvPr id="2150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621FA8-391A-4546-88C7-54B4A561533D}" type="slidenum">
              <a:rPr lang="ru-RU"/>
              <a:pPr fontAlgn="base">
                <a:spcBef>
                  <a:spcPct val="0"/>
                </a:spcBef>
                <a:spcAft>
                  <a:spcPct val="0"/>
                </a:spcAft>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Образ слайда 1"/>
          <p:cNvSpPr>
            <a:spLocks noGrp="1" noRot="1" noChangeAspect="1"/>
          </p:cNvSpPr>
          <p:nvPr>
            <p:ph type="sldImg"/>
          </p:nvPr>
        </p:nvSpPr>
        <p:spPr bwMode="auto">
          <a:noFill/>
          <a:ln>
            <a:solidFill>
              <a:srgbClr val="000000"/>
            </a:solidFill>
            <a:miter lim="800000"/>
            <a:headEnd/>
            <a:tailEnd/>
          </a:ln>
        </p:spPr>
      </p:sp>
      <p:sp>
        <p:nvSpPr>
          <p:cNvPr id="2355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b="1" i="1" smtClean="0"/>
              <a:t>2. Конструирование и проведение занятий одним  педагогом: </a:t>
            </a:r>
            <a:endParaRPr lang="ru-RU" smtClean="0"/>
          </a:p>
          <a:p>
            <a:pPr>
              <a:spcBef>
                <a:spcPct val="0"/>
              </a:spcBef>
            </a:pPr>
            <a:r>
              <a:rPr lang="ru-RU" smtClean="0"/>
              <a:t>Так, например педагог объединения «Французский язык» на одном из своих занятий по теме «Времена года» в создании презентации к занятию использует репродукции знаменитых художников. Это позволяет сформировать у ребенка творческое мышление, художественный вкус, воображение, желание познакомиться с другими произведениями великих художников.</a:t>
            </a:r>
          </a:p>
          <a:p>
            <a:pPr>
              <a:spcBef>
                <a:spcPct val="0"/>
              </a:spcBef>
            </a:pPr>
            <a:endParaRPr lang="ru-RU" smtClean="0"/>
          </a:p>
        </p:txBody>
      </p:sp>
      <p:sp>
        <p:nvSpPr>
          <p:cNvPr id="2355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025CE9-BE5B-4CDE-9F65-9DC126C9C8D9}" type="slidenum">
              <a:rPr lang="ru-RU"/>
              <a:pPr fontAlgn="base">
                <a:spcBef>
                  <a:spcPct val="0"/>
                </a:spcBef>
                <a:spcAft>
                  <a:spcPct val="0"/>
                </a:spcAft>
              </a:pPr>
              <a:t>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noFill/>
          <a:ln>
            <a:solidFill>
              <a:srgbClr val="000000"/>
            </a:solidFill>
            <a:miter lim="800000"/>
            <a:headEnd/>
            <a:tailEnd/>
          </a:ln>
        </p:spPr>
      </p:sp>
      <p:sp>
        <p:nvSpPr>
          <p:cNvPr id="2560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b="1" i="1" smtClean="0"/>
              <a:t>3. Создание интегрированных тем, разделов, курсов.</a:t>
            </a:r>
            <a:endParaRPr lang="ru-RU" smtClean="0"/>
          </a:p>
          <a:p>
            <a:pPr>
              <a:spcBef>
                <a:spcPct val="0"/>
              </a:spcBef>
            </a:pPr>
            <a:r>
              <a:rPr lang="ru-RU" smtClean="0"/>
              <a:t>В ЦВР «Истоки» разработаны и реализуются четыре авторские сквозные образовательные программы:</a:t>
            </a:r>
          </a:p>
          <a:p>
            <a:pPr>
              <a:spcBef>
                <a:spcPct val="0"/>
              </a:spcBef>
            </a:pPr>
            <a:r>
              <a:rPr lang="ru-RU" smtClean="0"/>
              <a:t> -   Программа «Выставочный зал». </a:t>
            </a:r>
          </a:p>
          <a:p>
            <a:pPr>
              <a:spcBef>
                <a:spcPct val="0"/>
              </a:spcBef>
            </a:pPr>
            <a:r>
              <a:rPr lang="ru-RU" smtClean="0"/>
              <a:t>Направлена на создание особой культурно-образовательной среды, способствующей формированию общей культуры обучающихся, духовных и нравственных качеств личности, развитию творческих способностей детей через их собственную художественную деятельность в различных областях народного искусства, обеспечение творческой самореализации воспитанников.</a:t>
            </a:r>
          </a:p>
        </p:txBody>
      </p:sp>
      <p:sp>
        <p:nvSpPr>
          <p:cNvPr id="2560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B95E74-1E66-44AD-BE5C-136F833DC163}" type="slidenum">
              <a:rPr lang="ru-RU"/>
              <a:pPr fontAlgn="base">
                <a:spcBef>
                  <a:spcPct val="0"/>
                </a:spcBef>
                <a:spcAft>
                  <a:spcPct val="0"/>
                </a:spcAft>
              </a:pPr>
              <a:t>8</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раз слайда 1"/>
          <p:cNvSpPr>
            <a:spLocks noGrp="1" noRot="1" noChangeAspect="1"/>
          </p:cNvSpPr>
          <p:nvPr>
            <p:ph type="sldImg"/>
          </p:nvPr>
        </p:nvSpPr>
        <p:spPr bwMode="auto">
          <a:noFill/>
          <a:ln>
            <a:solidFill>
              <a:srgbClr val="000000"/>
            </a:solidFill>
            <a:miter lim="800000"/>
            <a:headEnd/>
            <a:tailEnd/>
          </a:ln>
        </p:spPr>
      </p:sp>
      <p:sp>
        <p:nvSpPr>
          <p:cNvPr id="2765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Программа «Школа музыкальной культуры» - является сложноорганизованной, т.е. при реализации программы постоянно происходит  внутривидовая  интеграция, интегрируют культурные области: танец - музыка, музыка - литература, театр - музыка,  теория музыки - сольфеджио - хоровое  пение, народный танец - эстрадный танец - классика и т.д.</a:t>
            </a:r>
          </a:p>
          <a:p>
            <a:pPr>
              <a:spcBef>
                <a:spcPct val="0"/>
              </a:spcBef>
            </a:pPr>
            <a:r>
              <a:rPr lang="ru-RU" smtClean="0"/>
              <a:t>Интегрированное  занятие  призвано  соединить  настоящее  с  прошлым, воспитывать  в  детях не  потребительское, а  чуткое  и  гуманное  отношение  к  культуре. </a:t>
            </a:r>
          </a:p>
        </p:txBody>
      </p:sp>
      <p:sp>
        <p:nvSpPr>
          <p:cNvPr id="2765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88CA1A-4955-4E24-82D2-2F2A8B5F16E4}" type="slidenum">
              <a:rPr lang="ru-RU"/>
              <a:pPr fontAlgn="base">
                <a:spcBef>
                  <a:spcPct val="0"/>
                </a:spcBef>
                <a:spcAft>
                  <a:spcPct val="0"/>
                </a:spcAft>
              </a:pPr>
              <a:t>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Образ слайда 1"/>
          <p:cNvSpPr>
            <a:spLocks noGrp="1" noRot="1" noChangeAspect="1"/>
          </p:cNvSpPr>
          <p:nvPr>
            <p:ph type="sldImg"/>
          </p:nvPr>
        </p:nvSpPr>
        <p:spPr bwMode="auto">
          <a:noFill/>
          <a:ln>
            <a:solidFill>
              <a:srgbClr val="000000"/>
            </a:solidFill>
            <a:miter lim="800000"/>
            <a:headEnd/>
            <a:tailEnd/>
          </a:ln>
        </p:spPr>
      </p:sp>
      <p:sp>
        <p:nvSpPr>
          <p:cNvPr id="2969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 Программа «Многоцветье Ямала».</a:t>
            </a:r>
          </a:p>
          <a:p>
            <a:pPr>
              <a:spcBef>
                <a:spcPct val="0"/>
              </a:spcBef>
            </a:pPr>
            <a:r>
              <a:rPr lang="ru-RU" smtClean="0"/>
              <a:t> Интегрированный познавательный  курс занятий обеспечивает как</a:t>
            </a:r>
            <a:r>
              <a:rPr lang="ru-RU" b="1" i="1" smtClean="0"/>
              <a:t> </a:t>
            </a:r>
            <a:r>
              <a:rPr lang="ru-RU" smtClean="0"/>
              <a:t> теоретическое,  так и практическое изучение  быта, традиций, фольклора и декоративно-прикладного искусства народов Севера; представляет собой систему целенаправленного педагогического воздействия и является  эффективным средством воспитания и обучения детей. Интегрированное освоение богатств национальной культуры заключает в себе  органичное соединение разных видов искусств,  образования и воспитания, образования и досуга, общения и игры,  теоретические и практические занятия. В процессе реализации образовательной программы дети получают новые знания.</a:t>
            </a:r>
          </a:p>
          <a:p>
            <a:pPr>
              <a:spcBef>
                <a:spcPct val="0"/>
              </a:spcBef>
            </a:pPr>
            <a:r>
              <a:rPr lang="ru-RU" smtClean="0"/>
              <a:t>Данная программа – это систематизация и обобщение многолетнего опыта совместной работы педагогов дополнительного образования в области интеграции различных  видов детской деятельности и социокультурного пространства. Результатом  изучения данной программы являются не только знания, умения и навыки, а воплощение ребенком этих знаний в реальный продукт деятельности: декоративно-прикладное изделие, танец, сыгранная роль и т.д. </a:t>
            </a:r>
          </a:p>
        </p:txBody>
      </p:sp>
      <p:sp>
        <p:nvSpPr>
          <p:cNvPr id="296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75D872-6794-4E93-A08A-D9BC9A35D5C6}" type="slidenum">
              <a:rPr lang="ru-RU"/>
              <a:pPr fontAlgn="base">
                <a:spcBef>
                  <a:spcPct val="0"/>
                </a:spcBef>
                <a:spcAft>
                  <a:spcPct val="0"/>
                </a:spcAft>
              </a:pPr>
              <a:t>10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Образ слайда 1"/>
          <p:cNvSpPr>
            <a:spLocks noGrp="1" noRot="1" noChangeAspect="1"/>
          </p:cNvSpPr>
          <p:nvPr>
            <p:ph type="sldImg"/>
          </p:nvPr>
        </p:nvSpPr>
        <p:spPr bwMode="auto">
          <a:noFill/>
          <a:ln>
            <a:solidFill>
              <a:srgbClr val="000000"/>
            </a:solidFill>
            <a:miter lim="800000"/>
            <a:headEnd/>
            <a:tailEnd/>
          </a:ln>
        </p:spPr>
      </p:sp>
      <p:sp>
        <p:nvSpPr>
          <p:cNvPr id="3174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Интегрированный подход требует от педагога повышенного уровня педагогического мастерства, универсальности его образования, дополнительной подготовки,   высокого профессионализма и эрудиции. Но вместе с тем, он дает качественные показатели в реализации образовательных программ и деятельности учреждения в целом. Это, в первую очередь, </a:t>
            </a:r>
          </a:p>
          <a:p>
            <a:pPr>
              <a:spcBef>
                <a:spcPct val="0"/>
              </a:spcBef>
            </a:pPr>
            <a:r>
              <a:rPr lang="ru-RU" smtClean="0"/>
              <a:t>итоговая аттестация обучающихся – определен высокий и средний уровень ЗУН; </a:t>
            </a:r>
          </a:p>
        </p:txBody>
      </p:sp>
      <p:sp>
        <p:nvSpPr>
          <p:cNvPr id="3174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F88A44-F32A-454D-98A4-06BC8F24059A}" type="slidenum">
              <a:rPr lang="ru-RU"/>
              <a:pPr fontAlgn="base">
                <a:spcBef>
                  <a:spcPct val="0"/>
                </a:spcBef>
                <a:spcAft>
                  <a:spcPct val="0"/>
                </a:spcAft>
              </a:pPr>
              <a:t>11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p:cNvSpPr>
          <p:nvPr>
            <p:ph type="sldImg"/>
          </p:nvPr>
        </p:nvSpPr>
        <p:spPr bwMode="auto">
          <a:noFill/>
          <a:ln>
            <a:solidFill>
              <a:srgbClr val="000000"/>
            </a:solidFill>
            <a:miter lim="800000"/>
            <a:headEnd/>
            <a:tailEnd/>
          </a:ln>
        </p:spPr>
      </p:sp>
      <p:sp>
        <p:nvSpPr>
          <p:cNvPr id="3379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сохранность контингента имеет положительную динамику на протяжении 3-х последних лет;</a:t>
            </a:r>
          </a:p>
        </p:txBody>
      </p:sp>
      <p:sp>
        <p:nvSpPr>
          <p:cNvPr id="337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CE0A61-DAB3-46F4-B4D4-89B80100784E}" type="slidenum">
              <a:rPr lang="ru-RU"/>
              <a:pPr fontAlgn="base">
                <a:spcBef>
                  <a:spcPct val="0"/>
                </a:spcBef>
                <a:spcAft>
                  <a:spcPct val="0"/>
                </a:spcAft>
              </a:pPr>
              <a:t>12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раз слайда 1"/>
          <p:cNvSpPr>
            <a:spLocks noGrp="1" noRot="1" noChangeAspect="1"/>
          </p:cNvSpPr>
          <p:nvPr>
            <p:ph type="sldImg"/>
          </p:nvPr>
        </p:nvSpPr>
        <p:spPr bwMode="auto">
          <a:noFill/>
          <a:ln>
            <a:solidFill>
              <a:srgbClr val="000000"/>
            </a:solidFill>
            <a:miter lim="800000"/>
            <a:headEnd/>
            <a:tailEnd/>
          </a:ln>
        </p:spPr>
      </p:sp>
      <p:sp>
        <p:nvSpPr>
          <p:cNvPr id="3584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воспитанники объединений продолжают учебу в ВУЗах по направлению, выбранному  ранее в учреждении дополнительного образования: журналистика, дизайн, парикмахерское искусство, технология, институты культуры и др. Это один из основных показателей качества обучения в учреждении.</a:t>
            </a:r>
          </a:p>
        </p:txBody>
      </p:sp>
      <p:sp>
        <p:nvSpPr>
          <p:cNvPr id="3584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1CAFB7-9F7B-4362-828A-5FBA6A8D2072}" type="slidenum">
              <a:rPr lang="ru-RU"/>
              <a:pPr fontAlgn="base">
                <a:spcBef>
                  <a:spcPct val="0"/>
                </a:spcBef>
                <a:spcAft>
                  <a:spcPct val="0"/>
                </a:spcAft>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6307478-6044-4C1D-9708-14F8014DFFAC}" type="datetimeFigureOut">
              <a:rPr lang="ru-RU"/>
              <a:pPr>
                <a:defRPr/>
              </a:pPr>
              <a:t>26.08.2011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F0BD816-9F16-46AE-BF7D-666E20CE4C3B}" type="slidenum">
              <a:rPr lang="ru-RU"/>
              <a:pPr>
                <a:defRPr/>
              </a:pPr>
              <a:t>‹#›</a:t>
            </a:fld>
            <a:endParaRPr lang="ru-RU"/>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6B10FC3-E113-4CF7-817D-59AD727F34EC}" type="datetimeFigureOut">
              <a:rPr lang="ru-RU"/>
              <a:pPr>
                <a:defRPr/>
              </a:pPr>
              <a:t>26.08.2011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888A1BF-05D0-4BB5-A301-9338555F753C}" type="slidenum">
              <a:rPr lang="ru-RU"/>
              <a:pPr>
                <a:defRPr/>
              </a:pPr>
              <a:t>‹#›</a:t>
            </a:fld>
            <a:endParaRPr lang="ru-RU"/>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649F998-A935-41E8-8E6E-86D6B74217CE}" type="datetimeFigureOut">
              <a:rPr lang="ru-RU"/>
              <a:pPr>
                <a:defRPr/>
              </a:pPr>
              <a:t>26.08.2011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65DBE7F-75DA-41E4-896A-7CD6FE8488B4}" type="slidenum">
              <a:rPr lang="ru-RU"/>
              <a:pPr>
                <a:defRPr/>
              </a:pPr>
              <a:t>‹#›</a:t>
            </a:fld>
            <a:endParaRPr lang="ru-RU"/>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0436E6E-A0DC-4340-B3F9-1220410FDB6D}" type="datetimeFigureOut">
              <a:rPr lang="ru-RU"/>
              <a:pPr>
                <a:defRPr/>
              </a:pPr>
              <a:t>26.08.2011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856B005-2362-47B1-A2A2-EE815847D6B8}" type="slidenum">
              <a:rPr lang="ru-RU"/>
              <a:pPr>
                <a:defRPr/>
              </a:pPr>
              <a:t>‹#›</a:t>
            </a:fld>
            <a:endParaRPr lang="ru-RU"/>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7AB9555-96A3-490D-82E3-6AA67CD1C5C0}" type="datetimeFigureOut">
              <a:rPr lang="ru-RU"/>
              <a:pPr>
                <a:defRPr/>
              </a:pPr>
              <a:t>26.08.2011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F2143D2-9FF9-4246-993A-DB4130B16A25}" type="slidenum">
              <a:rPr lang="ru-RU"/>
              <a:pPr>
                <a:defRPr/>
              </a:pPr>
              <a:t>‹#›</a:t>
            </a:fld>
            <a:endParaRPr lang="ru-RU"/>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004DE56-71E0-45E2-9C13-FD9B217322F7}" type="datetimeFigureOut">
              <a:rPr lang="ru-RU"/>
              <a:pPr>
                <a:defRPr/>
              </a:pPr>
              <a:t>26.08.2011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F396B49-02EC-4977-9E0C-860A453A5D1B}" type="slidenum">
              <a:rPr lang="ru-RU"/>
              <a:pPr>
                <a:defRPr/>
              </a:pPr>
              <a:t>‹#›</a:t>
            </a:fld>
            <a:endParaRPr lang="ru-RU"/>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61B7C6C-E72F-4116-A69C-6A61CAE9F0D8}" type="datetimeFigureOut">
              <a:rPr lang="ru-RU"/>
              <a:pPr>
                <a:defRPr/>
              </a:pPr>
              <a:t>26.08.2011</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66521FF-3200-4DA9-8704-3DE1A32D4C9F}" type="slidenum">
              <a:rPr lang="ru-RU"/>
              <a:pPr>
                <a:defRPr/>
              </a:pPr>
              <a:t>‹#›</a:t>
            </a:fld>
            <a:endParaRPr lang="ru-RU"/>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698224F-EC6E-4694-BEAB-937B2FAEFE36}" type="datetimeFigureOut">
              <a:rPr lang="ru-RU"/>
              <a:pPr>
                <a:defRPr/>
              </a:pPr>
              <a:t>26.08.2011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5720ADC-7FAA-4EF6-98AA-82EB023B2DB6}" type="slidenum">
              <a:rPr lang="ru-RU"/>
              <a:pPr>
                <a:defRPr/>
              </a:pPr>
              <a:t>‹#›</a:t>
            </a:fld>
            <a:endParaRPr lang="ru-RU"/>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FB39BF9-1B28-4EC5-806E-F94BBAB09BB4}" type="datetimeFigureOut">
              <a:rPr lang="ru-RU"/>
              <a:pPr>
                <a:defRPr/>
              </a:pPr>
              <a:t>26.08.2011</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74D3FCD-1B5A-4B84-8FA1-96930F55F4F6}" type="slidenum">
              <a:rPr lang="ru-RU"/>
              <a:pPr>
                <a:defRPr/>
              </a:pPr>
              <a:t>‹#›</a:t>
            </a:fld>
            <a:endParaRPr lang="ru-RU"/>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60C6622-3614-4C0A-A1F1-836C424CC480}" type="datetimeFigureOut">
              <a:rPr lang="ru-RU"/>
              <a:pPr>
                <a:defRPr/>
              </a:pPr>
              <a:t>26.08.2011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06DD14E-9607-4D67-AE22-C3AF29B47253}" type="slidenum">
              <a:rPr lang="ru-RU"/>
              <a:pPr>
                <a:defRPr/>
              </a:pPr>
              <a:t>‹#›</a:t>
            </a:fld>
            <a:endParaRPr lang="ru-RU"/>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9CC6FCD-F574-4B1E-910F-836AE4AA5A95}" type="datetimeFigureOut">
              <a:rPr lang="ru-RU"/>
              <a:pPr>
                <a:defRPr/>
              </a:pPr>
              <a:t>26.08.2011</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7CC0465-C566-424A-8F41-75DACD97EC78}" type="slidenum">
              <a:rPr lang="ru-RU"/>
              <a:pPr>
                <a:defRPr/>
              </a:pPr>
              <a:t>‹#›</a:t>
            </a:fld>
            <a:endParaRPr lang="ru-RU"/>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2DB7C94-33CD-4CA0-B2E0-27F359BA5098}" type="datetimeFigureOut">
              <a:rPr lang="ru-RU"/>
              <a:pPr>
                <a:defRPr/>
              </a:pPr>
              <a:t>26.08.2011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F8CF6EA-D6FD-428E-B597-77185DE21A2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med">
    <p:wipe dir="r"/>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gif"/><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gif"/><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jpe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jpe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gif"/><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gif"/><Relationship Id="rId7" Type="http://schemas.openxmlformats.org/officeDocument/2006/relationships/image" Target="../media/image41.jpeg"/><Relationship Id="rId12"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image" Target="../media/image39.jpe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gif"/><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gif"/><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gif"/><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F:\музей\рамки\0304888.jpg"/>
          <p:cNvPicPr>
            <a:picLocks noChangeAspect="1" noChangeArrowheads="1"/>
          </p:cNvPicPr>
          <p:nvPr/>
        </p:nvPicPr>
        <p:blipFill>
          <a:blip r:embed="rId2"/>
          <a:srcRect/>
          <a:stretch>
            <a:fillRect/>
          </a:stretch>
        </p:blipFill>
        <p:spPr bwMode="auto">
          <a:xfrm>
            <a:off x="-304800" y="-19050"/>
            <a:ext cx="9753600" cy="6896100"/>
          </a:xfrm>
          <a:prstGeom prst="rect">
            <a:avLst/>
          </a:prstGeom>
          <a:noFill/>
          <a:ln w="9525">
            <a:noFill/>
            <a:miter lim="800000"/>
            <a:headEnd/>
            <a:tailEnd/>
          </a:ln>
        </p:spPr>
      </p:pic>
      <p:sp>
        <p:nvSpPr>
          <p:cNvPr id="2" name="Заголовок 1"/>
          <p:cNvSpPr>
            <a:spLocks noGrp="1"/>
          </p:cNvSpPr>
          <p:nvPr>
            <p:ph type="ctrTitle"/>
          </p:nvPr>
        </p:nvSpPr>
        <p:spPr>
          <a:xfrm>
            <a:off x="285720" y="642918"/>
            <a:ext cx="7772400" cy="4429156"/>
          </a:xfrm>
        </p:spPr>
        <p:txBody>
          <a:bodyPr rtlCol="0">
            <a:noAutofit/>
          </a:bodyPr>
          <a:lstStyle/>
          <a:p>
            <a:pPr fontAlgn="auto">
              <a:spcAft>
                <a:spcPts val="0"/>
              </a:spcAft>
              <a:defRPr/>
            </a:pPr>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Интеграция в системе дополнительного образования</a:t>
            </a:r>
            <a:b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детей как фактор повышения качества образования</a:t>
            </a:r>
            <a:b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одзаголовок 2"/>
          <p:cNvSpPr>
            <a:spLocks noGrp="1"/>
          </p:cNvSpPr>
          <p:nvPr>
            <p:ph type="subTitle" idx="1"/>
          </p:nvPr>
        </p:nvSpPr>
        <p:spPr>
          <a:xfrm>
            <a:off x="3071813" y="5357813"/>
            <a:ext cx="5057775" cy="1000125"/>
          </a:xfrm>
        </p:spPr>
        <p:txBody>
          <a:bodyPr rtlCol="0">
            <a:normAutofit fontScale="85000" lnSpcReduction="10000"/>
          </a:bodyPr>
          <a:lstStyle/>
          <a:p>
            <a:pPr fontAlgn="auto">
              <a:lnSpc>
                <a:spcPct val="110000"/>
              </a:lnSpc>
              <a:spcAft>
                <a:spcPts val="0"/>
              </a:spcAft>
              <a:buFont typeface="Arial" pitchFamily="34" charset="0"/>
              <a:buNone/>
              <a:defRPr/>
            </a:pPr>
            <a:r>
              <a:rPr lang="ru-RU" b="1" dirty="0" smtClean="0">
                <a:solidFill>
                  <a:schemeClr val="accent4">
                    <a:lumMod val="50000"/>
                  </a:schemeClr>
                </a:solidFill>
              </a:rPr>
              <a:t>МОУ ДОД ЦВР «Истоки»</a:t>
            </a:r>
          </a:p>
          <a:p>
            <a:pPr fontAlgn="auto">
              <a:lnSpc>
                <a:spcPct val="110000"/>
              </a:lnSpc>
              <a:spcAft>
                <a:spcPts val="0"/>
              </a:spcAft>
              <a:buFont typeface="Arial" pitchFamily="34" charset="0"/>
              <a:buNone/>
              <a:defRPr/>
            </a:pPr>
            <a:r>
              <a:rPr lang="ru-RU" b="1" dirty="0" smtClean="0">
                <a:solidFill>
                  <a:schemeClr val="accent4">
                    <a:lumMod val="50000"/>
                  </a:schemeClr>
                </a:solidFill>
              </a:rPr>
              <a:t>Алла Григорьевна Перепелица</a:t>
            </a:r>
            <a:endParaRPr lang="ru-RU" b="1" dirty="0">
              <a:solidFill>
                <a:schemeClr val="accent4">
                  <a:lumMod val="50000"/>
                </a:schemeClr>
              </a:solidFill>
            </a:endParaRPr>
          </a:p>
        </p:txBody>
      </p:sp>
      <p:pic>
        <p:nvPicPr>
          <p:cNvPr id="14340" name="Picture 2" descr="C:\Users\Оксана\Pictures\1.png"/>
          <p:cNvPicPr>
            <a:picLocks noChangeAspect="1" noChangeArrowheads="1"/>
          </p:cNvPicPr>
          <p:nvPr/>
        </p:nvPicPr>
        <p:blipFill>
          <a:blip r:embed="rId3"/>
          <a:srcRect/>
          <a:stretch>
            <a:fillRect/>
          </a:stretch>
        </p:blipFill>
        <p:spPr bwMode="auto">
          <a:xfrm>
            <a:off x="7905750" y="357188"/>
            <a:ext cx="1033463" cy="621506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28674"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214414" y="0"/>
            <a:ext cx="7929586" cy="857232"/>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Программа «</a:t>
            </a:r>
            <a:r>
              <a:rPr lang="ru-RU" b="1" dirty="0" err="1" smtClean="0">
                <a:ln w="11430"/>
                <a:solidFill>
                  <a:srgbClr val="008000"/>
                </a:solidFill>
                <a:effectLst>
                  <a:outerShdw blurRad="50800" dist="39000" dir="5460000" algn="tl">
                    <a:srgbClr val="000000">
                      <a:alpha val="38000"/>
                    </a:srgbClr>
                  </a:outerShdw>
                </a:effectLst>
              </a:rPr>
              <a:t>Многоцветье</a:t>
            </a:r>
            <a:r>
              <a:rPr lang="ru-RU" b="1" dirty="0" smtClean="0">
                <a:ln w="11430"/>
                <a:solidFill>
                  <a:srgbClr val="008000"/>
                </a:solidFill>
                <a:effectLst>
                  <a:outerShdw blurRad="50800" dist="39000" dir="5460000" algn="tl">
                    <a:srgbClr val="000000">
                      <a:alpha val="38000"/>
                    </a:srgbClr>
                  </a:outerShdw>
                </a:effectLst>
              </a:rPr>
              <a:t> Ямала»</a:t>
            </a:r>
            <a:endParaRPr lang="ru-RU" b="1" dirty="0">
              <a:ln w="11430"/>
              <a:solidFill>
                <a:srgbClr val="008000"/>
              </a:solidFill>
              <a:effectLst>
                <a:outerShdw blurRad="50800" dist="39000" dir="5460000" algn="tl">
                  <a:srgbClr val="000000">
                    <a:alpha val="38000"/>
                  </a:srgbClr>
                </a:outerShdw>
              </a:effectLst>
            </a:endParaRPr>
          </a:p>
        </p:txBody>
      </p:sp>
      <p:pic>
        <p:nvPicPr>
          <p:cNvPr id="15" name="Picture 5" descr="D:\фото\2010 - 2011 учебный год\23.11.2010 семинар региональный компонент\DSC00304.JPG"/>
          <p:cNvPicPr>
            <a:picLocks noChangeAspect="1" noChangeArrowheads="1"/>
          </p:cNvPicPr>
          <p:nvPr/>
        </p:nvPicPr>
        <p:blipFill>
          <a:blip r:embed="rId5" cstate="print"/>
          <a:srcRect r="13478" b="4649"/>
          <a:stretch>
            <a:fillRect/>
          </a:stretch>
        </p:blipFill>
        <p:spPr bwMode="auto">
          <a:xfrm>
            <a:off x="4786314" y="3643314"/>
            <a:ext cx="3500462" cy="2571768"/>
          </a:xfrm>
          <a:prstGeom prst="round2DiagRect">
            <a:avLst>
              <a:gd name="adj1" fmla="val 0"/>
              <a:gd name="adj2" fmla="val 18652"/>
            </a:avLst>
          </a:prstGeom>
          <a:noFill/>
          <a:ln w="47625">
            <a:solidFill>
              <a:srgbClr val="FFC000"/>
            </a:solidFill>
          </a:ln>
        </p:spPr>
      </p:pic>
      <p:pic>
        <p:nvPicPr>
          <p:cNvPr id="18" name="Picture 6" descr="E:\по оленей тропе 2008\DSC05531.JPG"/>
          <p:cNvPicPr>
            <a:picLocks noChangeAspect="1" noChangeArrowheads="1"/>
          </p:cNvPicPr>
          <p:nvPr/>
        </p:nvPicPr>
        <p:blipFill>
          <a:blip r:embed="rId6" cstate="print"/>
          <a:srcRect l="36511" r="1911"/>
          <a:stretch>
            <a:fillRect/>
          </a:stretch>
        </p:blipFill>
        <p:spPr bwMode="auto">
          <a:xfrm rot="5400000">
            <a:off x="1562862" y="437345"/>
            <a:ext cx="2643206" cy="3340105"/>
          </a:xfrm>
          <a:prstGeom prst="round2DiagRect">
            <a:avLst/>
          </a:prstGeom>
          <a:noFill/>
          <a:ln w="47625">
            <a:solidFill>
              <a:srgbClr val="FFC000"/>
            </a:solidFill>
          </a:ln>
        </p:spPr>
      </p:pic>
      <p:pic>
        <p:nvPicPr>
          <p:cNvPr id="24" name="Picture 8" descr="E:\DSC04220.JPG"/>
          <p:cNvPicPr>
            <a:picLocks noChangeAspect="1" noChangeArrowheads="1"/>
          </p:cNvPicPr>
          <p:nvPr/>
        </p:nvPicPr>
        <p:blipFill>
          <a:blip r:embed="rId7"/>
          <a:srcRect t="2703" r="4729"/>
          <a:stretch>
            <a:fillRect/>
          </a:stretch>
        </p:blipFill>
        <p:spPr bwMode="auto">
          <a:xfrm>
            <a:off x="1214414" y="3643314"/>
            <a:ext cx="3357586" cy="2571744"/>
          </a:xfrm>
          <a:prstGeom prst="round2DiagRect">
            <a:avLst/>
          </a:prstGeom>
          <a:noFill/>
          <a:ln w="47625">
            <a:solidFill>
              <a:srgbClr val="FFC000"/>
            </a:solidFill>
          </a:ln>
        </p:spPr>
      </p:pic>
      <p:pic>
        <p:nvPicPr>
          <p:cNvPr id="14" name="Picture 3" descr="E:\2007-08-01\P6210017.JPG"/>
          <p:cNvPicPr>
            <a:picLocks noChangeAspect="1" noChangeArrowheads="1"/>
          </p:cNvPicPr>
          <p:nvPr/>
        </p:nvPicPr>
        <p:blipFill>
          <a:blip r:embed="rId8" cstate="print"/>
          <a:srcRect l="1961" r="1961" b="3268"/>
          <a:stretch>
            <a:fillRect/>
          </a:stretch>
        </p:blipFill>
        <p:spPr bwMode="auto">
          <a:xfrm>
            <a:off x="4786314" y="785794"/>
            <a:ext cx="3500462" cy="2643206"/>
          </a:xfrm>
          <a:prstGeom prst="round2DiagRect">
            <a:avLst>
              <a:gd name="adj1" fmla="val 17234"/>
              <a:gd name="adj2" fmla="val 0"/>
            </a:avLst>
          </a:prstGeom>
          <a:noFill/>
          <a:ln w="47625">
            <a:solidFill>
              <a:srgbClr val="FFC000"/>
            </a:solidFill>
          </a:ln>
        </p:spPr>
      </p:pic>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30722"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571604" y="0"/>
            <a:ext cx="7572396" cy="785794"/>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Программа «Школа лидера»</a:t>
            </a:r>
            <a:endParaRPr lang="ru-RU" b="1" dirty="0">
              <a:ln w="11430"/>
              <a:solidFill>
                <a:srgbClr val="008000"/>
              </a:solidFill>
              <a:effectLst>
                <a:outerShdw blurRad="50800" dist="39000" dir="5460000" algn="tl">
                  <a:srgbClr val="000000">
                    <a:alpha val="38000"/>
                  </a:srgbClr>
                </a:outerShdw>
              </a:effectLst>
            </a:endParaRPr>
          </a:p>
        </p:txBody>
      </p:sp>
      <p:pic>
        <p:nvPicPr>
          <p:cNvPr id="9" name="Picture 3" descr="D:\фото\2010 - 2011 учебный год\2010 Лидер\SS853522.JPG"/>
          <p:cNvPicPr>
            <a:picLocks noChangeAspect="1" noChangeArrowheads="1"/>
          </p:cNvPicPr>
          <p:nvPr/>
        </p:nvPicPr>
        <p:blipFill>
          <a:blip r:embed="rId5" cstate="print">
            <a:lum bright="10000"/>
          </a:blip>
          <a:srcRect t="10884" r="2041"/>
          <a:stretch>
            <a:fillRect/>
          </a:stretch>
        </p:blipFill>
        <p:spPr bwMode="auto">
          <a:xfrm>
            <a:off x="4857752" y="996760"/>
            <a:ext cx="3643338" cy="2485820"/>
          </a:xfrm>
          <a:prstGeom prst="round2DiagRect">
            <a:avLst/>
          </a:prstGeom>
          <a:noFill/>
          <a:ln w="47625">
            <a:solidFill>
              <a:srgbClr val="FFC000"/>
            </a:solidFill>
          </a:ln>
        </p:spPr>
      </p:pic>
      <p:pic>
        <p:nvPicPr>
          <p:cNvPr id="12" name="Picture 4" descr="D:\фото\2010 - 2011 учебный год\2010 Лидер\SS853524.JPG"/>
          <p:cNvPicPr>
            <a:picLocks noChangeAspect="1" noChangeArrowheads="1"/>
          </p:cNvPicPr>
          <p:nvPr/>
        </p:nvPicPr>
        <p:blipFill>
          <a:blip r:embed="rId6" cstate="print"/>
          <a:srcRect l="2209" t="13513"/>
          <a:stretch>
            <a:fillRect/>
          </a:stretch>
        </p:blipFill>
        <p:spPr bwMode="auto">
          <a:xfrm>
            <a:off x="928662" y="3643314"/>
            <a:ext cx="3786214" cy="2511398"/>
          </a:xfrm>
          <a:prstGeom prst="round2DiagRect">
            <a:avLst/>
          </a:prstGeom>
          <a:noFill/>
          <a:ln w="47625">
            <a:solidFill>
              <a:srgbClr val="FFC000"/>
            </a:solidFill>
          </a:ln>
        </p:spPr>
      </p:pic>
      <p:pic>
        <p:nvPicPr>
          <p:cNvPr id="15" name="Picture 5" descr="E:\лидер\DSC02111.JPG"/>
          <p:cNvPicPr>
            <a:picLocks noChangeAspect="1" noChangeArrowheads="1"/>
          </p:cNvPicPr>
          <p:nvPr/>
        </p:nvPicPr>
        <p:blipFill>
          <a:blip r:embed="rId7" cstate="print"/>
          <a:srcRect/>
          <a:stretch>
            <a:fillRect/>
          </a:stretch>
        </p:blipFill>
        <p:spPr bwMode="auto">
          <a:xfrm>
            <a:off x="964381" y="1000108"/>
            <a:ext cx="3750495" cy="2500330"/>
          </a:xfrm>
          <a:prstGeom prst="round2DiagRect">
            <a:avLst>
              <a:gd name="adj1" fmla="val 1079"/>
              <a:gd name="adj2" fmla="val 19185"/>
            </a:avLst>
          </a:prstGeom>
          <a:noFill/>
          <a:ln w="47625">
            <a:solidFill>
              <a:srgbClr val="FFC000"/>
            </a:solidFill>
          </a:ln>
        </p:spPr>
      </p:pic>
      <p:pic>
        <p:nvPicPr>
          <p:cNvPr id="18" name="Picture 6" descr="E:\лидер\DSC02118.JPG"/>
          <p:cNvPicPr>
            <a:picLocks noChangeAspect="1" noChangeArrowheads="1"/>
          </p:cNvPicPr>
          <p:nvPr/>
        </p:nvPicPr>
        <p:blipFill>
          <a:blip r:embed="rId8" cstate="print"/>
          <a:srcRect t="3000" r="4000"/>
          <a:stretch>
            <a:fillRect/>
          </a:stretch>
        </p:blipFill>
        <p:spPr bwMode="auto">
          <a:xfrm>
            <a:off x="4857752" y="3643314"/>
            <a:ext cx="3641129" cy="2452705"/>
          </a:xfrm>
          <a:prstGeom prst="round2DiagRect">
            <a:avLst>
              <a:gd name="adj1" fmla="val 0"/>
              <a:gd name="adj2" fmla="val 15279"/>
            </a:avLst>
          </a:prstGeom>
          <a:noFill/>
          <a:ln w="47625">
            <a:solidFill>
              <a:srgbClr val="FFC000"/>
            </a:solidFill>
          </a:ln>
        </p:spPr>
      </p:pic>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музей\фоны\master03_background 2.gif"/>
          <p:cNvPicPr>
            <a:picLocks noChangeAspect="1" noChangeArrowheads="1"/>
          </p:cNvPicPr>
          <p:nvPr/>
        </p:nvPicPr>
        <p:blipFill>
          <a:blip r:embed="rId4">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32770" name="Picture 9" descr="эмблема"/>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graphicFrame>
        <p:nvGraphicFramePr>
          <p:cNvPr id="32771" name="Содержимое 3"/>
          <p:cNvGraphicFramePr>
            <a:graphicFrameLocks noGrp="1"/>
          </p:cNvGraphicFramePr>
          <p:nvPr>
            <p:ph idx="1"/>
          </p:nvPr>
        </p:nvGraphicFramePr>
        <p:xfrm>
          <a:off x="428625" y="1357313"/>
          <a:ext cx="8229600" cy="4525962"/>
        </p:xfrm>
        <a:graphic>
          <a:graphicData uri="http://schemas.openxmlformats.org/presentationml/2006/ole">
            <p:oleObj spid="_x0000_s32771" r:id="rId6" imgW="8230313" imgH="4523624" progId="Excel.Chart.8">
              <p:embed/>
            </p:oleObj>
          </a:graphicData>
        </a:graphic>
      </p:graphicFrame>
      <p:sp>
        <p:nvSpPr>
          <p:cNvPr id="5" name="Заголовок 1"/>
          <p:cNvSpPr>
            <a:spLocks noGrp="1"/>
          </p:cNvSpPr>
          <p:nvPr>
            <p:ph type="title"/>
          </p:nvPr>
        </p:nvSpPr>
        <p:spPr>
          <a:xfrm>
            <a:off x="914400" y="214290"/>
            <a:ext cx="8229600" cy="1143000"/>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Диаграмма сохранности контингента</a:t>
            </a:r>
            <a:endParaRPr lang="ru-RU" b="1" dirty="0">
              <a:ln w="11430"/>
              <a:solidFill>
                <a:srgbClr val="008000"/>
              </a:solidFill>
              <a:effectLst>
                <a:outerShdw blurRad="50800" dist="39000" dir="5460000" algn="tl">
                  <a:srgbClr val="000000">
                    <a:alpha val="38000"/>
                  </a:srgbClr>
                </a:outerShdw>
              </a:effectLst>
            </a:endParaRPr>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музей\фоны\master03_background 2.gif"/>
          <p:cNvPicPr>
            <a:picLocks noChangeAspect="1" noChangeArrowheads="1"/>
          </p:cNvPicPr>
          <p:nvPr/>
        </p:nvPicPr>
        <p:blipFill>
          <a:blip r:embed="rId4">
            <a:duotone>
              <a:prstClr val="black"/>
              <a:srgbClr val="99FF99">
                <a:tint val="45000"/>
                <a:satMod val="400000"/>
              </a:srgbClr>
            </a:duotone>
            <a:lum bright="30000"/>
          </a:blip>
          <a:srcRect/>
          <a:stretch>
            <a:fillRect/>
          </a:stretch>
        </p:blipFill>
        <p:spPr bwMode="auto">
          <a:xfrm>
            <a:off x="0" y="8562"/>
            <a:ext cx="9144000" cy="6849438"/>
          </a:xfrm>
          <a:prstGeom prst="rect">
            <a:avLst/>
          </a:prstGeom>
          <a:noFill/>
        </p:spPr>
      </p:pic>
      <p:pic>
        <p:nvPicPr>
          <p:cNvPr id="34818" name="Picture 9" descr="эмблема"/>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285852" y="0"/>
            <a:ext cx="7658128"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3600" b="1" dirty="0" smtClean="0">
                <a:ln w="11430"/>
                <a:solidFill>
                  <a:srgbClr val="008000"/>
                </a:solidFill>
                <a:effectLst>
                  <a:outerShdw blurRad="50800" dist="39000" dir="5460000" algn="tl">
                    <a:srgbClr val="000000">
                      <a:alpha val="38000"/>
                    </a:srgbClr>
                  </a:outerShdw>
                </a:effectLst>
              </a:rPr>
              <a:t>Количество обучающихся, продолживших обучение</a:t>
            </a:r>
            <a:endParaRPr lang="ru-RU" sz="3600" b="1" dirty="0">
              <a:ln w="11430"/>
              <a:solidFill>
                <a:srgbClr val="008000"/>
              </a:solidFill>
              <a:effectLst>
                <a:outerShdw blurRad="50800" dist="39000" dir="5460000" algn="tl">
                  <a:srgbClr val="000000">
                    <a:alpha val="38000"/>
                  </a:srgbClr>
                </a:outerShdw>
              </a:effectLst>
            </a:endParaRPr>
          </a:p>
        </p:txBody>
      </p:sp>
      <p:graphicFrame>
        <p:nvGraphicFramePr>
          <p:cNvPr id="34820" name="Содержимое 7"/>
          <p:cNvGraphicFramePr>
            <a:graphicFrameLocks noGrp="1"/>
          </p:cNvGraphicFramePr>
          <p:nvPr>
            <p:ph idx="1"/>
          </p:nvPr>
        </p:nvGraphicFramePr>
        <p:xfrm>
          <a:off x="714375" y="1357313"/>
          <a:ext cx="7972425" cy="4454525"/>
        </p:xfrm>
        <a:graphic>
          <a:graphicData uri="http://schemas.openxmlformats.org/presentationml/2006/ole">
            <p:oleObj spid="_x0000_s34820" r:id="rId6" imgW="7974259" imgH="4450466" progId="Excel.Chart.8">
              <p:embed/>
            </p:oleObj>
          </a:graphicData>
        </a:graphic>
      </p:graphicFrame>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36866"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pic>
        <p:nvPicPr>
          <p:cNvPr id="36867" name="Picture 25" descr="DSC03664"/>
          <p:cNvPicPr>
            <a:picLocks noGrp="1" noChangeAspect="1" noChangeArrowheads="1"/>
          </p:cNvPicPr>
          <p:nvPr>
            <p:ph idx="1"/>
          </p:nvPr>
        </p:nvPicPr>
        <p:blipFill>
          <a:blip r:embed="rId5"/>
          <a:srcRect l="2177" t="9869" r="1257" b="4572"/>
          <a:stretch>
            <a:fillRect/>
          </a:stretch>
        </p:blipFill>
        <p:spPr>
          <a:xfrm>
            <a:off x="1143000" y="500063"/>
            <a:ext cx="7662863" cy="4525962"/>
          </a:xfrm>
          <a:ln w="47625">
            <a:solidFill>
              <a:srgbClr val="FFC000"/>
            </a:solidFill>
          </a:ln>
        </p:spPr>
      </p:pic>
      <p:pic>
        <p:nvPicPr>
          <p:cNvPr id="36868" name="Picture 22" descr="DSC03670"/>
          <p:cNvPicPr>
            <a:picLocks noChangeAspect="1" noChangeArrowheads="1"/>
          </p:cNvPicPr>
          <p:nvPr/>
        </p:nvPicPr>
        <p:blipFill>
          <a:blip r:embed="rId6">
            <a:lum bright="6000" contrast="12000"/>
          </a:blip>
          <a:srcRect l="28267" t="4575" r="27832" b="6464"/>
          <a:stretch>
            <a:fillRect/>
          </a:stretch>
        </p:blipFill>
        <p:spPr bwMode="auto">
          <a:xfrm>
            <a:off x="5214938" y="4071938"/>
            <a:ext cx="1760537" cy="2376487"/>
          </a:xfrm>
          <a:prstGeom prst="rect">
            <a:avLst/>
          </a:prstGeom>
          <a:noFill/>
          <a:ln w="47625">
            <a:solidFill>
              <a:srgbClr val="FFC000"/>
            </a:solidFill>
            <a:miter lim="800000"/>
            <a:headEnd/>
            <a:tailEnd/>
          </a:ln>
        </p:spPr>
      </p:pic>
      <p:pic>
        <p:nvPicPr>
          <p:cNvPr id="36869" name="Picture 23" descr="DSC03671"/>
          <p:cNvPicPr>
            <a:picLocks noChangeAspect="1" noChangeArrowheads="1"/>
          </p:cNvPicPr>
          <p:nvPr/>
        </p:nvPicPr>
        <p:blipFill>
          <a:blip r:embed="rId7">
            <a:lum bright="6000" contrast="6000"/>
          </a:blip>
          <a:srcRect l="30479" t="9651" r="25592" b="4790"/>
          <a:stretch>
            <a:fillRect/>
          </a:stretch>
        </p:blipFill>
        <p:spPr bwMode="auto">
          <a:xfrm>
            <a:off x="3000375" y="4071938"/>
            <a:ext cx="1830388" cy="2376487"/>
          </a:xfrm>
          <a:prstGeom prst="rect">
            <a:avLst/>
          </a:prstGeom>
          <a:noFill/>
          <a:ln w="47625">
            <a:solidFill>
              <a:srgbClr val="FFC000"/>
            </a:solidFill>
            <a:miter lim="800000"/>
            <a:headEnd/>
            <a:tailEnd/>
          </a:ln>
        </p:spPr>
      </p:pic>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38914"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642910" y="214290"/>
            <a:ext cx="850109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2800" b="1" dirty="0" smtClean="0">
                <a:ln w="11430"/>
                <a:solidFill>
                  <a:srgbClr val="008000"/>
                </a:solidFill>
                <a:effectLst>
                  <a:outerShdw blurRad="50800" dist="39000" dir="5460000" algn="tl">
                    <a:srgbClr val="000000">
                      <a:alpha val="38000"/>
                    </a:srgbClr>
                  </a:outerShdw>
                </a:effectLst>
              </a:rPr>
              <a:t>Семинар по теме: «Организационно-педагогические условия развития интеграционных процессов в системе дополнительного образования детей»</a:t>
            </a:r>
            <a:endParaRPr lang="ru-RU" sz="2800" b="1" dirty="0">
              <a:ln w="11430"/>
              <a:solidFill>
                <a:srgbClr val="008000"/>
              </a:solidFill>
              <a:effectLst>
                <a:outerShdw blurRad="50800" dist="39000" dir="5460000" algn="tl">
                  <a:srgbClr val="000000">
                    <a:alpha val="38000"/>
                  </a:srgbClr>
                </a:outerShdw>
              </a:effectLst>
            </a:endParaRPr>
          </a:p>
        </p:txBody>
      </p:sp>
      <p:pic>
        <p:nvPicPr>
          <p:cNvPr id="6" name="Picture 2" descr="D:\фото\2010 - 2011 учебный год\30.03.2011  Семинар Интеграция\31.03.2011 Семинар Интеграция\DSC00664.JPG"/>
          <p:cNvPicPr>
            <a:picLocks noChangeAspect="1" noChangeArrowheads="1"/>
          </p:cNvPicPr>
          <p:nvPr/>
        </p:nvPicPr>
        <p:blipFill>
          <a:blip r:embed="rId5" cstate="print"/>
          <a:srcRect/>
          <a:stretch>
            <a:fillRect/>
          </a:stretch>
        </p:blipFill>
        <p:spPr bwMode="auto">
          <a:xfrm>
            <a:off x="642910" y="1500174"/>
            <a:ext cx="3643338" cy="2428892"/>
          </a:xfrm>
          <a:prstGeom prst="round2DiagRect">
            <a:avLst>
              <a:gd name="adj1" fmla="val 0"/>
              <a:gd name="adj2" fmla="val 14195"/>
            </a:avLst>
          </a:prstGeom>
          <a:noFill/>
          <a:ln w="47625">
            <a:solidFill>
              <a:srgbClr val="FFC000"/>
            </a:solidFill>
          </a:ln>
        </p:spPr>
      </p:pic>
      <p:pic>
        <p:nvPicPr>
          <p:cNvPr id="12" name="Picture 4" descr="D:\фото\2010 - 2011 учебный год\30.03.2011  Семинар Интеграция\128.JPG"/>
          <p:cNvPicPr>
            <a:picLocks noChangeAspect="1" noChangeArrowheads="1"/>
          </p:cNvPicPr>
          <p:nvPr/>
        </p:nvPicPr>
        <p:blipFill>
          <a:blip r:embed="rId6" cstate="print"/>
          <a:srcRect r="454" b="13216"/>
          <a:stretch>
            <a:fillRect/>
          </a:stretch>
        </p:blipFill>
        <p:spPr bwMode="auto">
          <a:xfrm>
            <a:off x="4429124" y="1500174"/>
            <a:ext cx="3714776" cy="2428892"/>
          </a:xfrm>
          <a:prstGeom prst="round2DiagRect">
            <a:avLst/>
          </a:prstGeom>
          <a:noFill/>
          <a:ln w="47625">
            <a:solidFill>
              <a:srgbClr val="FFC000"/>
            </a:solidFill>
          </a:ln>
        </p:spPr>
      </p:pic>
      <p:pic>
        <p:nvPicPr>
          <p:cNvPr id="18" name="Picture 6" descr="D:\фото\2010 - 2011 учебный год\30.03.2011  Семинар Интеграция\48.JPG"/>
          <p:cNvPicPr>
            <a:picLocks noChangeAspect="1" noChangeArrowheads="1"/>
          </p:cNvPicPr>
          <p:nvPr/>
        </p:nvPicPr>
        <p:blipFill>
          <a:blip r:embed="rId7" cstate="print"/>
          <a:srcRect l="4167"/>
          <a:stretch>
            <a:fillRect/>
          </a:stretch>
        </p:blipFill>
        <p:spPr bwMode="auto">
          <a:xfrm>
            <a:off x="1000100" y="4071942"/>
            <a:ext cx="3286115" cy="2571744"/>
          </a:xfrm>
          <a:prstGeom prst="round2DiagRect">
            <a:avLst/>
          </a:prstGeom>
          <a:noFill/>
          <a:ln w="47625">
            <a:solidFill>
              <a:srgbClr val="FFC000"/>
            </a:solidFill>
          </a:ln>
        </p:spPr>
      </p:pic>
      <p:pic>
        <p:nvPicPr>
          <p:cNvPr id="14344" name="Picture 8" descr="D:\фото\2010 - 2011 учебный год\30.03.2011  Семинар Интеграция\66.JPG"/>
          <p:cNvPicPr>
            <a:picLocks noGrp="1" noChangeAspect="1" noChangeArrowheads="1"/>
          </p:cNvPicPr>
          <p:nvPr>
            <p:ph idx="1"/>
          </p:nvPr>
        </p:nvPicPr>
        <p:blipFill>
          <a:blip r:embed="rId8" cstate="print"/>
          <a:srcRect/>
          <a:stretch>
            <a:fillRect/>
          </a:stretch>
        </p:blipFill>
        <p:spPr>
          <a:xfrm>
            <a:off x="4429124" y="4071942"/>
            <a:ext cx="3405716" cy="2554287"/>
          </a:xfrm>
          <a:prstGeom prst="round2DiagRect">
            <a:avLst>
              <a:gd name="adj1" fmla="val 0"/>
              <a:gd name="adj2" fmla="val 17606"/>
            </a:avLst>
          </a:prstGeom>
          <a:ln w="47625">
            <a:solidFill>
              <a:srgbClr val="FFC000"/>
            </a:solidFill>
          </a:ln>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40962"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914400" y="0"/>
            <a:ext cx="8229600"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4000" b="1" dirty="0" smtClean="0">
                <a:ln w="11430"/>
                <a:solidFill>
                  <a:srgbClr val="008000"/>
                </a:solidFill>
                <a:effectLst>
                  <a:outerShdw blurRad="50800" dist="39000" dir="5460000" algn="tl">
                    <a:srgbClr val="000000">
                      <a:alpha val="38000"/>
                    </a:srgbClr>
                  </a:outerShdw>
                </a:effectLst>
              </a:rPr>
              <a:t>Результаты интеграции для обучающихся:</a:t>
            </a:r>
            <a:endParaRPr lang="ru-RU" sz="4000" b="1" dirty="0">
              <a:ln w="11430"/>
              <a:solidFill>
                <a:srgbClr val="008000"/>
              </a:solidFill>
              <a:effectLst>
                <a:outerShdw blurRad="50800" dist="39000" dir="5460000" algn="tl">
                  <a:srgbClr val="000000">
                    <a:alpha val="38000"/>
                  </a:srgbClr>
                </a:outerShdw>
              </a:effectLst>
            </a:endParaRPr>
          </a:p>
        </p:txBody>
      </p:sp>
      <p:sp>
        <p:nvSpPr>
          <p:cNvPr id="3" name="Содержимое 2"/>
          <p:cNvSpPr>
            <a:spLocks noGrp="1"/>
          </p:cNvSpPr>
          <p:nvPr>
            <p:ph idx="1"/>
          </p:nvPr>
        </p:nvSpPr>
        <p:spPr>
          <a:xfrm>
            <a:off x="357188" y="1143000"/>
            <a:ext cx="8329612" cy="5500688"/>
          </a:xfrm>
        </p:spPr>
        <p:txBody>
          <a:bodyPr rtlCol="0">
            <a:normAutofit fontScale="92500" lnSpcReduction="20000"/>
          </a:bodyPr>
          <a:lstStyle/>
          <a:p>
            <a:pPr fontAlgn="auto">
              <a:spcAft>
                <a:spcPts val="0"/>
              </a:spcAft>
              <a:buFont typeface="Wingdings" pitchFamily="2" charset="2"/>
              <a:buChar char="v"/>
              <a:defRPr/>
            </a:pPr>
            <a:r>
              <a:rPr lang="ru-RU" b="1" dirty="0" smtClean="0">
                <a:solidFill>
                  <a:srgbClr val="7030A0"/>
                </a:solidFill>
              </a:rPr>
              <a:t>Увеличивает пространство развития творческой и познавательной активности. </a:t>
            </a:r>
          </a:p>
          <a:p>
            <a:pPr fontAlgn="auto">
              <a:spcAft>
                <a:spcPts val="0"/>
              </a:spcAft>
              <a:buFont typeface="Wingdings" pitchFamily="2" charset="2"/>
              <a:buChar char="v"/>
              <a:defRPr/>
            </a:pPr>
            <a:endParaRPr lang="ru-RU" sz="11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Позволяет реализовать индивидуальную образовательную траекторию    обучения. </a:t>
            </a:r>
          </a:p>
          <a:p>
            <a:pPr fontAlgn="auto">
              <a:spcAft>
                <a:spcPts val="0"/>
              </a:spcAft>
              <a:buFont typeface="Wingdings" pitchFamily="2" charset="2"/>
              <a:buChar char="v"/>
              <a:defRPr/>
            </a:pPr>
            <a:endParaRPr lang="ru-RU" sz="11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Расширяет тематику изучаемого материала. </a:t>
            </a:r>
          </a:p>
          <a:p>
            <a:pPr fontAlgn="auto">
              <a:spcAft>
                <a:spcPts val="0"/>
              </a:spcAft>
              <a:buFont typeface="Wingdings" pitchFamily="2" charset="2"/>
              <a:buChar char="v"/>
              <a:defRPr/>
            </a:pPr>
            <a:endParaRPr lang="ru-RU" sz="11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Демонстрирует способности, невостребованные основным образованием.</a:t>
            </a:r>
          </a:p>
          <a:p>
            <a:pPr fontAlgn="auto">
              <a:spcAft>
                <a:spcPts val="0"/>
              </a:spcAft>
              <a:buFont typeface="Wingdings" pitchFamily="2" charset="2"/>
              <a:buChar char="v"/>
              <a:defRPr/>
            </a:pPr>
            <a:endParaRPr lang="ru-RU" sz="11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Увеличивает спектр изучаемого материала</a:t>
            </a:r>
          </a:p>
          <a:p>
            <a:pPr fontAlgn="auto">
              <a:spcAft>
                <a:spcPts val="0"/>
              </a:spcAft>
              <a:buFont typeface="Wingdings" pitchFamily="2" charset="2"/>
              <a:buChar char="v"/>
              <a:defRPr/>
            </a:pPr>
            <a:endParaRPr lang="ru-RU" sz="12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Повышает роль самостоятельной работы. </a:t>
            </a:r>
          </a:p>
          <a:p>
            <a:pPr fontAlgn="auto">
              <a:spcAft>
                <a:spcPts val="0"/>
              </a:spcAft>
              <a:buFont typeface="Wingdings" pitchFamily="2" charset="2"/>
              <a:buChar char="v"/>
              <a:defRPr/>
            </a:pPr>
            <a:endParaRPr lang="ru-RU" sz="12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Реализует лучшие личностные качества.</a:t>
            </a:r>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43010"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500134" y="0"/>
            <a:ext cx="7643866" cy="1143000"/>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Результаты интеграции для образовательного учреждения:</a:t>
            </a:r>
            <a:endParaRPr lang="ru-RU" b="1" dirty="0">
              <a:ln w="11430"/>
              <a:solidFill>
                <a:srgbClr val="008000"/>
              </a:solidFill>
              <a:effectLst>
                <a:outerShdw blurRad="50800" dist="39000" dir="5460000" algn="tl">
                  <a:srgbClr val="000000">
                    <a:alpha val="38000"/>
                  </a:srgbClr>
                </a:outerShdw>
              </a:effectLst>
            </a:endParaRPr>
          </a:p>
        </p:txBody>
      </p:sp>
      <p:sp>
        <p:nvSpPr>
          <p:cNvPr id="3" name="Содержимое 2"/>
          <p:cNvSpPr>
            <a:spLocks noGrp="1"/>
          </p:cNvSpPr>
          <p:nvPr>
            <p:ph idx="1"/>
          </p:nvPr>
        </p:nvSpPr>
        <p:spPr>
          <a:xfrm>
            <a:off x="500063" y="1428750"/>
            <a:ext cx="8372475" cy="5072063"/>
          </a:xfrm>
        </p:spPr>
        <p:txBody>
          <a:bodyPr rtlCol="0">
            <a:normAutofit lnSpcReduction="10000"/>
          </a:bodyPr>
          <a:lstStyle/>
          <a:p>
            <a:pPr fontAlgn="auto">
              <a:spcAft>
                <a:spcPts val="0"/>
              </a:spcAft>
              <a:buFont typeface="Wingdings" pitchFamily="2" charset="2"/>
              <a:buChar char="v"/>
              <a:defRPr/>
            </a:pPr>
            <a:r>
              <a:rPr lang="ru-RU" b="1" dirty="0" smtClean="0">
                <a:solidFill>
                  <a:srgbClr val="7030A0"/>
                </a:solidFill>
              </a:rPr>
              <a:t>Адекватность современным требованиям образования и воспитания; </a:t>
            </a:r>
          </a:p>
          <a:p>
            <a:pPr fontAlgn="auto">
              <a:spcAft>
                <a:spcPts val="0"/>
              </a:spcAft>
              <a:buFont typeface="Wingdings" pitchFamily="2" charset="2"/>
              <a:buChar char="v"/>
              <a:defRPr/>
            </a:pPr>
            <a:endParaRPr lang="ru-RU" sz="10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Объединение усилий разных специалистов в решении общих проблем; </a:t>
            </a:r>
          </a:p>
          <a:p>
            <a:pPr fontAlgn="auto">
              <a:spcAft>
                <a:spcPts val="0"/>
              </a:spcAft>
              <a:buFont typeface="Wingdings" pitchFamily="2" charset="2"/>
              <a:buChar char="v"/>
              <a:defRPr/>
            </a:pPr>
            <a:endParaRPr lang="ru-RU" sz="10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Широкий выбор деятельности; </a:t>
            </a:r>
          </a:p>
          <a:p>
            <a:pPr fontAlgn="auto">
              <a:spcAft>
                <a:spcPts val="0"/>
              </a:spcAft>
              <a:buFont typeface="Wingdings" pitchFamily="2" charset="2"/>
              <a:buChar char="v"/>
              <a:defRPr/>
            </a:pPr>
            <a:endParaRPr lang="ru-RU" sz="11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Появление новых перспектив развития; </a:t>
            </a:r>
          </a:p>
          <a:p>
            <a:pPr fontAlgn="auto">
              <a:spcAft>
                <a:spcPts val="0"/>
              </a:spcAft>
              <a:buFont typeface="Wingdings" pitchFamily="2" charset="2"/>
              <a:buChar char="v"/>
              <a:defRPr/>
            </a:pPr>
            <a:endParaRPr lang="ru-RU" sz="1100" b="1" dirty="0" smtClean="0">
              <a:solidFill>
                <a:srgbClr val="7030A0"/>
              </a:solidFill>
            </a:endParaRPr>
          </a:p>
          <a:p>
            <a:pPr fontAlgn="auto">
              <a:spcAft>
                <a:spcPts val="0"/>
              </a:spcAft>
              <a:buFont typeface="Wingdings" pitchFamily="2" charset="2"/>
              <a:buChar char="v"/>
              <a:defRPr/>
            </a:pPr>
            <a:r>
              <a:rPr lang="ru-RU" b="1" dirty="0" smtClean="0">
                <a:solidFill>
                  <a:srgbClr val="7030A0"/>
                </a:solidFill>
              </a:rPr>
              <a:t>Получение качественного педагогического результата. </a:t>
            </a:r>
          </a:p>
        </p:txBody>
      </p:sp>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45058"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214414" y="0"/>
            <a:ext cx="7715272" cy="1142984"/>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3600" b="1" dirty="0" smtClean="0">
                <a:ln w="11430"/>
                <a:solidFill>
                  <a:srgbClr val="008000"/>
                </a:solidFill>
                <a:effectLst>
                  <a:outerShdw blurRad="50800" dist="39000" dir="5460000" algn="tl">
                    <a:srgbClr val="000000">
                      <a:alpha val="38000"/>
                    </a:srgbClr>
                  </a:outerShdw>
                </a:effectLst>
              </a:rPr>
              <a:t>Результаты образовательной деятельности МОУ ДОД ЦВР «Истоки»</a:t>
            </a:r>
            <a:endParaRPr lang="ru-RU" sz="3600" b="1" dirty="0">
              <a:ln w="11430"/>
              <a:solidFill>
                <a:srgbClr val="008000"/>
              </a:solidFill>
              <a:effectLst>
                <a:outerShdw blurRad="50800" dist="39000" dir="5460000" algn="tl">
                  <a:srgbClr val="000000">
                    <a:alpha val="38000"/>
                  </a:srgbClr>
                </a:outerShdw>
              </a:effectLst>
            </a:endParaRPr>
          </a:p>
        </p:txBody>
      </p:sp>
      <p:sp>
        <p:nvSpPr>
          <p:cNvPr id="3" name="Содержимое 2"/>
          <p:cNvSpPr>
            <a:spLocks noGrp="1"/>
          </p:cNvSpPr>
          <p:nvPr>
            <p:ph idx="1"/>
          </p:nvPr>
        </p:nvSpPr>
        <p:spPr>
          <a:xfrm>
            <a:off x="1214438" y="1214438"/>
            <a:ext cx="7929562" cy="4214812"/>
          </a:xfrm>
        </p:spPr>
        <p:txBody>
          <a:bodyPr rtlCol="0">
            <a:normAutofit fontScale="92500" lnSpcReduction="20000"/>
          </a:bodyPr>
          <a:lstStyle/>
          <a:p>
            <a:pPr fontAlgn="auto">
              <a:spcAft>
                <a:spcPts val="0"/>
              </a:spcAft>
              <a:buFont typeface="Arial" pitchFamily="34" charset="0"/>
              <a:buChar char="•"/>
              <a:defRPr/>
            </a:pPr>
            <a:r>
              <a:rPr lang="ru-RU" sz="1600" dirty="0" smtClean="0"/>
              <a:t>февраль 2011 г., </a:t>
            </a:r>
            <a:r>
              <a:rPr lang="ru-RU" sz="1600" b="1" dirty="0" smtClean="0"/>
              <a:t>статус опорного образовательного учреждения дополнительного образования детей </a:t>
            </a:r>
            <a:r>
              <a:rPr lang="ru-RU" sz="1600" dirty="0" smtClean="0"/>
              <a:t>в ЯНАО по направлению художественной деятельности;</a:t>
            </a:r>
          </a:p>
          <a:p>
            <a:pPr fontAlgn="auto">
              <a:spcAft>
                <a:spcPts val="0"/>
              </a:spcAft>
              <a:buFont typeface="Arial" pitchFamily="34" charset="0"/>
              <a:buNone/>
              <a:defRPr/>
            </a:pPr>
            <a:endParaRPr lang="ru-RU" sz="1600" dirty="0" smtClean="0"/>
          </a:p>
          <a:p>
            <a:pPr fontAlgn="auto">
              <a:spcAft>
                <a:spcPts val="0"/>
              </a:spcAft>
              <a:buFont typeface="Arial" pitchFamily="34" charset="0"/>
              <a:buChar char="•"/>
              <a:defRPr/>
            </a:pPr>
            <a:r>
              <a:rPr lang="ru-RU" sz="1600" dirty="0" smtClean="0"/>
              <a:t>- март 2011 год, </a:t>
            </a:r>
            <a:r>
              <a:rPr lang="ru-RU" sz="1600" b="1" dirty="0" smtClean="0"/>
              <a:t>2-е место </a:t>
            </a:r>
            <a:r>
              <a:rPr lang="ru-RU" sz="1600" dirty="0" smtClean="0"/>
              <a:t>в региональном конкурсе музейно-педагогических программ, методист Иошина О.В.;</a:t>
            </a:r>
          </a:p>
          <a:p>
            <a:pPr fontAlgn="auto">
              <a:spcAft>
                <a:spcPts val="0"/>
              </a:spcAft>
              <a:buFont typeface="Arial" pitchFamily="34" charset="0"/>
              <a:buChar char="•"/>
              <a:defRPr/>
            </a:pPr>
            <a:endParaRPr lang="ru-RU" sz="1600" dirty="0" smtClean="0"/>
          </a:p>
          <a:p>
            <a:pPr fontAlgn="auto">
              <a:spcAft>
                <a:spcPts val="0"/>
              </a:spcAft>
              <a:buFont typeface="Arial" pitchFamily="34" charset="0"/>
              <a:buChar char="•"/>
              <a:defRPr/>
            </a:pPr>
            <a:r>
              <a:rPr lang="ru-RU" sz="1600" dirty="0" smtClean="0"/>
              <a:t>- апрель 2011 год, </a:t>
            </a:r>
            <a:r>
              <a:rPr lang="ru-RU" sz="1600" b="1" dirty="0" smtClean="0"/>
              <a:t>2-е место </a:t>
            </a:r>
            <a:r>
              <a:rPr lang="ru-RU" sz="1600" dirty="0" smtClean="0"/>
              <a:t>в региональном этапе Х</a:t>
            </a:r>
            <a:r>
              <a:rPr lang="en-US" sz="1600" dirty="0" smtClean="0"/>
              <a:t>I</a:t>
            </a:r>
            <a:r>
              <a:rPr lang="ru-RU" sz="1600" dirty="0" smtClean="0"/>
              <a:t> Всероссийской акции «Я – гражданин России»</a:t>
            </a:r>
          </a:p>
          <a:p>
            <a:pPr fontAlgn="auto">
              <a:spcAft>
                <a:spcPts val="0"/>
              </a:spcAft>
              <a:buFont typeface="Arial" pitchFamily="34" charset="0"/>
              <a:buChar char="•"/>
              <a:defRPr/>
            </a:pPr>
            <a:endParaRPr lang="ru-RU" sz="1600" dirty="0" smtClean="0"/>
          </a:p>
          <a:p>
            <a:pPr fontAlgn="auto">
              <a:spcAft>
                <a:spcPts val="0"/>
              </a:spcAft>
              <a:buFont typeface="Arial" pitchFamily="34" charset="0"/>
              <a:buChar char="•"/>
              <a:defRPr/>
            </a:pPr>
            <a:r>
              <a:rPr lang="ru-RU" sz="1600" b="1" dirty="0" smtClean="0"/>
              <a:t>- </a:t>
            </a:r>
            <a:r>
              <a:rPr lang="ru-RU" sz="1600" dirty="0" smtClean="0"/>
              <a:t>апрель  2011 год,  </a:t>
            </a:r>
            <a:r>
              <a:rPr lang="ru-RU" sz="1600" b="1" dirty="0" smtClean="0"/>
              <a:t>Сертификат и Грант победителя </a:t>
            </a:r>
            <a:r>
              <a:rPr lang="ru-RU" sz="1600" dirty="0" smtClean="0"/>
              <a:t>в городском</a:t>
            </a:r>
            <a:r>
              <a:rPr lang="ru-RU" sz="1600" b="1" dirty="0" smtClean="0"/>
              <a:t> </a:t>
            </a:r>
            <a:r>
              <a:rPr lang="ru-RU" sz="1600" dirty="0" smtClean="0"/>
              <a:t>конкурсе на получение денежного поощрения лучших педагогов дополнительного образования детей муниципального образования, педагог Карасова Ф.М.;</a:t>
            </a:r>
          </a:p>
          <a:p>
            <a:pPr fontAlgn="auto">
              <a:spcAft>
                <a:spcPts val="0"/>
              </a:spcAft>
              <a:buFont typeface="Arial" pitchFamily="34" charset="0"/>
              <a:buChar char="•"/>
              <a:defRPr/>
            </a:pPr>
            <a:endParaRPr lang="ru-RU" sz="1600" dirty="0" smtClean="0"/>
          </a:p>
          <a:p>
            <a:pPr fontAlgn="auto">
              <a:spcAft>
                <a:spcPts val="0"/>
              </a:spcAft>
              <a:buFont typeface="Arial" pitchFamily="34" charset="0"/>
              <a:buChar char="•"/>
              <a:defRPr/>
            </a:pPr>
            <a:r>
              <a:rPr lang="ru-RU" sz="1600" dirty="0" smtClean="0"/>
              <a:t>- май 2011 г.,  в рамках ПНПО   </a:t>
            </a:r>
            <a:r>
              <a:rPr lang="ru-RU" sz="1600" b="1" dirty="0" smtClean="0"/>
              <a:t>Победитель муниципального конкурса инновационных образовательных проектов</a:t>
            </a:r>
            <a:r>
              <a:rPr lang="ru-RU" sz="1600" dirty="0" smtClean="0"/>
              <a:t>, Грант в размере 500 000 рублей;</a:t>
            </a:r>
          </a:p>
          <a:p>
            <a:pPr fontAlgn="auto">
              <a:spcAft>
                <a:spcPts val="0"/>
              </a:spcAft>
              <a:buFont typeface="Arial" pitchFamily="34" charset="0"/>
              <a:buChar char="•"/>
              <a:defRPr/>
            </a:pPr>
            <a:endParaRPr lang="ru-RU" sz="1600" dirty="0" smtClean="0"/>
          </a:p>
          <a:p>
            <a:pPr fontAlgn="auto">
              <a:spcAft>
                <a:spcPts val="0"/>
              </a:spcAft>
              <a:buFont typeface="Arial" pitchFamily="34" charset="0"/>
              <a:buChar char="•"/>
              <a:defRPr/>
            </a:pPr>
            <a:r>
              <a:rPr lang="ru-RU" sz="1600" dirty="0" smtClean="0"/>
              <a:t>- май 2011 год, </a:t>
            </a:r>
            <a:r>
              <a:rPr lang="ru-RU" sz="1600" b="1" dirty="0" smtClean="0"/>
              <a:t>1-е место </a:t>
            </a:r>
            <a:r>
              <a:rPr lang="ru-RU" sz="1600" dirty="0" smtClean="0"/>
              <a:t>в региональном этапе Х Всероссийского конкурса педагогов дополнительного образования детей «Сердце отдаю детям», номинация «Изобразительная и декоративно-прикладная деятельность», педагог Карасова Ф.М.</a:t>
            </a:r>
          </a:p>
        </p:txBody>
      </p:sp>
      <p:pic>
        <p:nvPicPr>
          <p:cNvPr id="45061" name="Picture 3" descr="F:\20110825_111633.jpg"/>
          <p:cNvPicPr>
            <a:picLocks noChangeAspect="1" noChangeArrowheads="1"/>
          </p:cNvPicPr>
          <p:nvPr/>
        </p:nvPicPr>
        <p:blipFill>
          <a:blip r:embed="rId5"/>
          <a:srcRect/>
          <a:stretch>
            <a:fillRect/>
          </a:stretch>
        </p:blipFill>
        <p:spPr bwMode="auto">
          <a:xfrm>
            <a:off x="1336675" y="5357813"/>
            <a:ext cx="858838" cy="1214437"/>
          </a:xfrm>
          <a:prstGeom prst="rect">
            <a:avLst/>
          </a:prstGeom>
          <a:noFill/>
          <a:ln w="9525">
            <a:noFill/>
            <a:miter lim="800000"/>
            <a:headEnd/>
            <a:tailEnd/>
          </a:ln>
        </p:spPr>
      </p:pic>
      <p:pic>
        <p:nvPicPr>
          <p:cNvPr id="45062" name="Picture 2" descr="F:\20110825_105333.jpg"/>
          <p:cNvPicPr>
            <a:picLocks noChangeAspect="1" noChangeArrowheads="1"/>
          </p:cNvPicPr>
          <p:nvPr/>
        </p:nvPicPr>
        <p:blipFill>
          <a:blip r:embed="rId6"/>
          <a:srcRect/>
          <a:stretch>
            <a:fillRect/>
          </a:stretch>
        </p:blipFill>
        <p:spPr bwMode="auto">
          <a:xfrm>
            <a:off x="5143500" y="5286375"/>
            <a:ext cx="909638" cy="1285875"/>
          </a:xfrm>
          <a:prstGeom prst="rect">
            <a:avLst/>
          </a:prstGeom>
          <a:noFill/>
          <a:ln w="9525">
            <a:noFill/>
            <a:miter lim="800000"/>
            <a:headEnd/>
            <a:tailEnd/>
          </a:ln>
        </p:spPr>
      </p:pic>
      <p:pic>
        <p:nvPicPr>
          <p:cNvPr id="45063" name="Picture 4" descr="D:\Documents\истоки презентация\дипломы\Грамоты Горбанева\3.jpg"/>
          <p:cNvPicPr>
            <a:picLocks noChangeAspect="1" noChangeArrowheads="1"/>
          </p:cNvPicPr>
          <p:nvPr/>
        </p:nvPicPr>
        <p:blipFill>
          <a:blip r:embed="rId7"/>
          <a:srcRect/>
          <a:stretch>
            <a:fillRect/>
          </a:stretch>
        </p:blipFill>
        <p:spPr bwMode="auto">
          <a:xfrm>
            <a:off x="4286250" y="5500688"/>
            <a:ext cx="788988" cy="1112837"/>
          </a:xfrm>
          <a:prstGeom prst="rect">
            <a:avLst/>
          </a:prstGeom>
          <a:noFill/>
          <a:ln w="9525">
            <a:noFill/>
            <a:miter lim="800000"/>
            <a:headEnd/>
            <a:tailEnd/>
          </a:ln>
        </p:spPr>
      </p:pic>
      <p:pic>
        <p:nvPicPr>
          <p:cNvPr id="45064" name="Picture 5" descr="D:\Documents\истоки презентация\дипломы\Хасанова Е.В\skfE1.bmp"/>
          <p:cNvPicPr>
            <a:picLocks noChangeAspect="1" noChangeArrowheads="1"/>
          </p:cNvPicPr>
          <p:nvPr/>
        </p:nvPicPr>
        <p:blipFill>
          <a:blip r:embed="rId8"/>
          <a:srcRect/>
          <a:stretch>
            <a:fillRect/>
          </a:stretch>
        </p:blipFill>
        <p:spPr bwMode="auto">
          <a:xfrm>
            <a:off x="3286125" y="5357813"/>
            <a:ext cx="857250" cy="1217612"/>
          </a:xfrm>
          <a:prstGeom prst="rect">
            <a:avLst/>
          </a:prstGeom>
          <a:noFill/>
          <a:ln w="9525">
            <a:noFill/>
            <a:miter lim="800000"/>
            <a:headEnd/>
            <a:tailEnd/>
          </a:ln>
        </p:spPr>
      </p:pic>
      <p:pic>
        <p:nvPicPr>
          <p:cNvPr id="45065" name="Picture 8" descr="D:\Documents\истоки презентация\дипломы\Сервуля Т.В\сканирование0003.jpg"/>
          <p:cNvPicPr>
            <a:picLocks noChangeAspect="1" noChangeArrowheads="1"/>
          </p:cNvPicPr>
          <p:nvPr/>
        </p:nvPicPr>
        <p:blipFill>
          <a:blip r:embed="rId9"/>
          <a:srcRect/>
          <a:stretch>
            <a:fillRect/>
          </a:stretch>
        </p:blipFill>
        <p:spPr bwMode="auto">
          <a:xfrm>
            <a:off x="6215063" y="5572125"/>
            <a:ext cx="763587" cy="1071563"/>
          </a:xfrm>
          <a:prstGeom prst="rect">
            <a:avLst/>
          </a:prstGeom>
          <a:noFill/>
          <a:ln w="9525">
            <a:noFill/>
            <a:miter lim="800000"/>
            <a:headEnd/>
            <a:tailEnd/>
          </a:ln>
        </p:spPr>
      </p:pic>
      <p:pic>
        <p:nvPicPr>
          <p:cNvPr id="45066" name="Picture 2" descr="C:\Users\Оксана\Pictures\1.png"/>
          <p:cNvPicPr>
            <a:picLocks noChangeAspect="1" noChangeArrowheads="1"/>
          </p:cNvPicPr>
          <p:nvPr/>
        </p:nvPicPr>
        <p:blipFill>
          <a:blip r:embed="rId10"/>
          <a:srcRect/>
          <a:stretch>
            <a:fillRect/>
          </a:stretch>
        </p:blipFill>
        <p:spPr bwMode="auto">
          <a:xfrm>
            <a:off x="0" y="0"/>
            <a:ext cx="1143000" cy="6872288"/>
          </a:xfrm>
          <a:prstGeom prst="rect">
            <a:avLst/>
          </a:prstGeom>
          <a:noFill/>
          <a:ln w="9525">
            <a:noFill/>
            <a:miter lim="800000"/>
            <a:headEnd/>
            <a:tailEnd/>
          </a:ln>
        </p:spPr>
      </p:pic>
      <p:pic>
        <p:nvPicPr>
          <p:cNvPr id="45067" name="Picture 7" descr="D:\Documents\истоки презентация\дипломы\Иошина  О.В\сканирование0066.jpg"/>
          <p:cNvPicPr>
            <a:picLocks noChangeAspect="1" noChangeArrowheads="1"/>
          </p:cNvPicPr>
          <p:nvPr/>
        </p:nvPicPr>
        <p:blipFill>
          <a:blip r:embed="rId11"/>
          <a:srcRect/>
          <a:stretch>
            <a:fillRect/>
          </a:stretch>
        </p:blipFill>
        <p:spPr bwMode="auto">
          <a:xfrm>
            <a:off x="7072313" y="5357813"/>
            <a:ext cx="1128712" cy="785812"/>
          </a:xfrm>
          <a:prstGeom prst="rect">
            <a:avLst/>
          </a:prstGeom>
          <a:noFill/>
          <a:ln w="9525">
            <a:noFill/>
            <a:miter lim="800000"/>
            <a:headEnd/>
            <a:tailEnd/>
          </a:ln>
        </p:spPr>
      </p:pic>
      <p:pic>
        <p:nvPicPr>
          <p:cNvPr id="45068" name="Picture 4" descr="D:\Documents\истоки презентация\дипломы\грамоты Карасова\городские\п0009.jpg"/>
          <p:cNvPicPr>
            <a:picLocks noChangeAspect="1" noChangeArrowheads="1"/>
          </p:cNvPicPr>
          <p:nvPr/>
        </p:nvPicPr>
        <p:blipFill>
          <a:blip r:embed="rId12"/>
          <a:srcRect/>
          <a:stretch>
            <a:fillRect/>
          </a:stretch>
        </p:blipFill>
        <p:spPr bwMode="auto">
          <a:xfrm>
            <a:off x="2357438" y="5429250"/>
            <a:ext cx="785812" cy="1077913"/>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D:\фото\2010 - 2011 учебный год\06.04.2011 Приключения кузнечика Кузи\DSC03384.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музей\фоны\master03_background 2.gif"/>
          <p:cNvPicPr>
            <a:picLocks noChangeAspect="1" noChangeArrowheads="1"/>
          </p:cNvPicPr>
          <p:nvPr/>
        </p:nvPicPr>
        <p:blipFill>
          <a:blip r:embed="rId2">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sp>
        <p:nvSpPr>
          <p:cNvPr id="2" name="Заголовок 1"/>
          <p:cNvSpPr>
            <a:spLocks noGrp="1"/>
          </p:cNvSpPr>
          <p:nvPr>
            <p:ph type="title"/>
          </p:nvPr>
        </p:nvSpPr>
        <p:spPr>
          <a:xfrm>
            <a:off x="1128682" y="0"/>
            <a:ext cx="8015318"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4000" b="1" dirty="0" smtClean="0">
                <a:ln w="11430"/>
                <a:solidFill>
                  <a:srgbClr val="008000"/>
                </a:solidFill>
                <a:effectLst>
                  <a:outerShdw blurRad="50800" dist="39000" dir="5460000" algn="tl">
                    <a:srgbClr val="000000">
                      <a:alpha val="38000"/>
                    </a:srgbClr>
                  </a:outerShdw>
                </a:effectLst>
                <a:latin typeface="Monotype Corsiva" pitchFamily="66" charset="0"/>
              </a:rPr>
              <a:t>Примеры  интеграции программ дополнительного образования детей</a:t>
            </a:r>
            <a:endParaRPr lang="ru-RU" sz="4000" b="1" dirty="0">
              <a:ln w="11430"/>
              <a:solidFill>
                <a:srgbClr val="008000"/>
              </a:solidFill>
              <a:effectLst>
                <a:outerShdw blurRad="50800" dist="39000" dir="5460000" algn="tl">
                  <a:srgbClr val="000000">
                    <a:alpha val="38000"/>
                  </a:srgbClr>
                </a:outerShdw>
              </a:effectLst>
              <a:latin typeface="Monotype Corsiva" pitchFamily="66" charset="0"/>
            </a:endParaRPr>
          </a:p>
        </p:txBody>
      </p:sp>
      <p:sp>
        <p:nvSpPr>
          <p:cNvPr id="9" name="Скругленный прямоугольник 8"/>
          <p:cNvSpPr/>
          <p:nvPr/>
        </p:nvSpPr>
        <p:spPr>
          <a:xfrm>
            <a:off x="285750" y="1214438"/>
            <a:ext cx="3857625" cy="571500"/>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364" name="Текст 2"/>
          <p:cNvSpPr>
            <a:spLocks noGrp="1"/>
          </p:cNvSpPr>
          <p:nvPr>
            <p:ph type="body" idx="1"/>
          </p:nvPr>
        </p:nvSpPr>
        <p:spPr>
          <a:xfrm>
            <a:off x="500063" y="1143000"/>
            <a:ext cx="3643312" cy="568325"/>
          </a:xfrm>
        </p:spPr>
        <p:txBody>
          <a:bodyPr/>
          <a:lstStyle/>
          <a:p>
            <a:r>
              <a:rPr lang="ru-RU" smtClean="0">
                <a:solidFill>
                  <a:srgbClr val="7030A0"/>
                </a:solidFill>
              </a:rPr>
              <a:t>Образовательная область</a:t>
            </a:r>
          </a:p>
        </p:txBody>
      </p:sp>
      <p:sp>
        <p:nvSpPr>
          <p:cNvPr id="10" name="Скругленный прямоугольник 9"/>
          <p:cNvSpPr/>
          <p:nvPr/>
        </p:nvSpPr>
        <p:spPr>
          <a:xfrm>
            <a:off x="4214813" y="1214438"/>
            <a:ext cx="4714875" cy="571500"/>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366" name="Текст 4"/>
          <p:cNvSpPr>
            <a:spLocks noGrp="1"/>
          </p:cNvSpPr>
          <p:nvPr>
            <p:ph type="body" sz="quarter" idx="3"/>
          </p:nvPr>
        </p:nvSpPr>
        <p:spPr>
          <a:xfrm>
            <a:off x="4500563" y="1214438"/>
            <a:ext cx="4041775" cy="500062"/>
          </a:xfrm>
        </p:spPr>
        <p:txBody>
          <a:bodyPr/>
          <a:lstStyle/>
          <a:p>
            <a:r>
              <a:rPr lang="ru-RU" smtClean="0">
                <a:solidFill>
                  <a:srgbClr val="7030A0"/>
                </a:solidFill>
              </a:rPr>
              <a:t>Направленность интеграции</a:t>
            </a:r>
          </a:p>
        </p:txBody>
      </p:sp>
      <p:sp>
        <p:nvSpPr>
          <p:cNvPr id="11" name="Скругленный прямоугольник 10"/>
          <p:cNvSpPr/>
          <p:nvPr/>
        </p:nvSpPr>
        <p:spPr>
          <a:xfrm>
            <a:off x="285750" y="1857375"/>
            <a:ext cx="3857625" cy="785813"/>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a:spLocks noChangeArrowheads="1"/>
          </p:cNvSpPr>
          <p:nvPr/>
        </p:nvSpPr>
        <p:spPr bwMode="auto">
          <a:xfrm>
            <a:off x="571500" y="1928813"/>
            <a:ext cx="3571875" cy="646112"/>
          </a:xfrm>
          <a:prstGeom prst="rect">
            <a:avLst/>
          </a:prstGeom>
          <a:noFill/>
          <a:ln w="9525">
            <a:noFill/>
            <a:miter lim="800000"/>
            <a:headEnd/>
            <a:tailEnd/>
          </a:ln>
        </p:spPr>
        <p:txBody>
          <a:bodyPr>
            <a:spAutoFit/>
          </a:bodyPr>
          <a:lstStyle/>
          <a:p>
            <a:r>
              <a:rPr lang="ru-RU" b="1">
                <a:latin typeface="Calibri" pitchFamily="34" charset="0"/>
              </a:rPr>
              <a:t>Спортивно-техническая (ОФП, ритмика, шахматы)</a:t>
            </a:r>
          </a:p>
        </p:txBody>
      </p:sp>
      <p:sp>
        <p:nvSpPr>
          <p:cNvPr id="13" name="Скругленный прямоугольник 12"/>
          <p:cNvSpPr/>
          <p:nvPr/>
        </p:nvSpPr>
        <p:spPr>
          <a:xfrm>
            <a:off x="4214813" y="1857375"/>
            <a:ext cx="4714875" cy="785813"/>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a:spLocks noChangeArrowheads="1"/>
          </p:cNvSpPr>
          <p:nvPr/>
        </p:nvSpPr>
        <p:spPr bwMode="auto">
          <a:xfrm>
            <a:off x="4286250" y="1928813"/>
            <a:ext cx="4214813" cy="646112"/>
          </a:xfrm>
          <a:prstGeom prst="rect">
            <a:avLst/>
          </a:prstGeom>
          <a:noFill/>
          <a:ln w="9525">
            <a:noFill/>
            <a:miter lim="800000"/>
            <a:headEnd/>
            <a:tailEnd/>
          </a:ln>
        </p:spPr>
        <p:txBody>
          <a:bodyPr>
            <a:spAutoFit/>
          </a:bodyPr>
          <a:lstStyle/>
          <a:p>
            <a:r>
              <a:rPr lang="ru-RU" b="1">
                <a:latin typeface="Calibri" pitchFamily="34" charset="0"/>
              </a:rPr>
              <a:t>Формирование здорового образа жизни,  хореография, информатика</a:t>
            </a:r>
          </a:p>
        </p:txBody>
      </p:sp>
      <p:sp>
        <p:nvSpPr>
          <p:cNvPr id="16" name="Скругленный прямоугольник 15"/>
          <p:cNvSpPr/>
          <p:nvPr/>
        </p:nvSpPr>
        <p:spPr>
          <a:xfrm>
            <a:off x="285750" y="2714625"/>
            <a:ext cx="3857625" cy="857250"/>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Скругленный прямоугольник 16"/>
          <p:cNvSpPr/>
          <p:nvPr/>
        </p:nvSpPr>
        <p:spPr>
          <a:xfrm>
            <a:off x="4214813" y="2714625"/>
            <a:ext cx="4714875" cy="857250"/>
          </a:xfrm>
          <a:prstGeom prst="roundRect">
            <a:avLst/>
          </a:prstGeom>
          <a:solidFill>
            <a:schemeClr val="bg1">
              <a:alpha val="51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Скругленный прямоугольник 17"/>
          <p:cNvSpPr/>
          <p:nvPr/>
        </p:nvSpPr>
        <p:spPr>
          <a:xfrm>
            <a:off x="285750" y="4714875"/>
            <a:ext cx="3857625" cy="785813"/>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Скругленный прямоугольник 18"/>
          <p:cNvSpPr/>
          <p:nvPr/>
        </p:nvSpPr>
        <p:spPr>
          <a:xfrm>
            <a:off x="285750" y="5572125"/>
            <a:ext cx="3857625" cy="1071563"/>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Скругленный прямоугольник 19"/>
          <p:cNvSpPr/>
          <p:nvPr/>
        </p:nvSpPr>
        <p:spPr>
          <a:xfrm>
            <a:off x="285750" y="3643313"/>
            <a:ext cx="3857625" cy="1000125"/>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Скругленный прямоугольник 20"/>
          <p:cNvSpPr/>
          <p:nvPr/>
        </p:nvSpPr>
        <p:spPr>
          <a:xfrm>
            <a:off x="4214813" y="5572125"/>
            <a:ext cx="4714875" cy="1071563"/>
          </a:xfrm>
          <a:prstGeom prst="roundRect">
            <a:avLst/>
          </a:prstGeom>
          <a:solidFill>
            <a:schemeClr val="bg1">
              <a:alpha val="39000"/>
            </a:scheme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Скругленный прямоугольник 21"/>
          <p:cNvSpPr/>
          <p:nvPr/>
        </p:nvSpPr>
        <p:spPr>
          <a:xfrm>
            <a:off x="4214813" y="3643313"/>
            <a:ext cx="4714875" cy="1000125"/>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Скругленный прямоугольник 22"/>
          <p:cNvSpPr/>
          <p:nvPr/>
        </p:nvSpPr>
        <p:spPr>
          <a:xfrm>
            <a:off x="4214813" y="4714875"/>
            <a:ext cx="4714875" cy="785813"/>
          </a:xfrm>
          <a:prstGeom prst="roundRect">
            <a:avLst/>
          </a:prstGeom>
          <a:solidFill>
            <a:schemeClr val="bg1">
              <a:alpha val="47000"/>
            </a:schemeClr>
          </a:solid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Прямоугольник 23"/>
          <p:cNvSpPr>
            <a:spLocks noChangeArrowheads="1"/>
          </p:cNvSpPr>
          <p:nvPr/>
        </p:nvSpPr>
        <p:spPr bwMode="auto">
          <a:xfrm>
            <a:off x="571500" y="2786063"/>
            <a:ext cx="3500438" cy="646112"/>
          </a:xfrm>
          <a:prstGeom prst="rect">
            <a:avLst/>
          </a:prstGeom>
          <a:noFill/>
          <a:ln w="9525">
            <a:noFill/>
            <a:miter lim="800000"/>
            <a:headEnd/>
            <a:tailEnd/>
          </a:ln>
        </p:spPr>
        <p:txBody>
          <a:bodyPr>
            <a:spAutoFit/>
          </a:bodyPr>
          <a:lstStyle/>
          <a:p>
            <a:r>
              <a:rPr lang="ru-RU" b="1">
                <a:latin typeface="Calibri" pitchFamily="34" charset="0"/>
              </a:rPr>
              <a:t>Социально- педагогическая (журналистика, школа лидера)</a:t>
            </a:r>
          </a:p>
        </p:txBody>
      </p:sp>
      <p:sp>
        <p:nvSpPr>
          <p:cNvPr id="25" name="Прямоугольник 24"/>
          <p:cNvSpPr>
            <a:spLocks noChangeArrowheads="1"/>
          </p:cNvSpPr>
          <p:nvPr/>
        </p:nvSpPr>
        <p:spPr bwMode="auto">
          <a:xfrm>
            <a:off x="4286250" y="2714625"/>
            <a:ext cx="4572000" cy="923925"/>
          </a:xfrm>
          <a:prstGeom prst="rect">
            <a:avLst/>
          </a:prstGeom>
          <a:noFill/>
          <a:ln w="47625">
            <a:noFill/>
            <a:miter lim="800000"/>
            <a:headEnd/>
            <a:tailEnd/>
          </a:ln>
        </p:spPr>
        <p:txBody>
          <a:bodyPr>
            <a:spAutoFit/>
          </a:bodyPr>
          <a:lstStyle/>
          <a:p>
            <a:r>
              <a:rPr lang="ru-RU" b="1">
                <a:latin typeface="Calibri" pitchFamily="34" charset="0"/>
              </a:rPr>
              <a:t>Музейная и выставочная деятельность, жизнь в обществе, история родного края, социальные проекты</a:t>
            </a:r>
          </a:p>
        </p:txBody>
      </p:sp>
      <p:sp>
        <p:nvSpPr>
          <p:cNvPr id="26" name="Прямоугольник 25"/>
          <p:cNvSpPr>
            <a:spLocks noChangeArrowheads="1"/>
          </p:cNvSpPr>
          <p:nvPr/>
        </p:nvSpPr>
        <p:spPr bwMode="auto">
          <a:xfrm>
            <a:off x="4214813" y="3643313"/>
            <a:ext cx="4714875" cy="923925"/>
          </a:xfrm>
          <a:prstGeom prst="rect">
            <a:avLst/>
          </a:prstGeom>
          <a:noFill/>
          <a:ln w="9525">
            <a:noFill/>
            <a:miter lim="800000"/>
            <a:headEnd/>
            <a:tailEnd/>
          </a:ln>
        </p:spPr>
        <p:txBody>
          <a:bodyPr>
            <a:spAutoFit/>
          </a:bodyPr>
          <a:lstStyle/>
          <a:p>
            <a:r>
              <a:rPr lang="ru-RU" b="1">
                <a:latin typeface="Calibri" pitchFamily="34" charset="0"/>
              </a:rPr>
              <a:t>Декоративно-прикладное творчество, парикмахерское искусство, визаж, искусство (музыка, литература, живопись, театр)</a:t>
            </a:r>
          </a:p>
        </p:txBody>
      </p:sp>
      <p:sp>
        <p:nvSpPr>
          <p:cNvPr id="27" name="Прямоугольник 26"/>
          <p:cNvSpPr>
            <a:spLocks noChangeArrowheads="1"/>
          </p:cNvSpPr>
          <p:nvPr/>
        </p:nvSpPr>
        <p:spPr bwMode="auto">
          <a:xfrm>
            <a:off x="4286250" y="4786313"/>
            <a:ext cx="4643438" cy="646112"/>
          </a:xfrm>
          <a:prstGeom prst="rect">
            <a:avLst/>
          </a:prstGeom>
          <a:noFill/>
          <a:ln w="9525">
            <a:noFill/>
            <a:miter lim="800000"/>
            <a:headEnd/>
            <a:tailEnd/>
          </a:ln>
        </p:spPr>
        <p:txBody>
          <a:bodyPr>
            <a:spAutoFit/>
          </a:bodyPr>
          <a:lstStyle/>
          <a:p>
            <a:r>
              <a:rPr lang="ru-RU" b="1">
                <a:latin typeface="Calibri" pitchFamily="34" charset="0"/>
              </a:rPr>
              <a:t>Мировая культура, народное творчество, декоративно-прикладное творчество</a:t>
            </a:r>
          </a:p>
        </p:txBody>
      </p:sp>
      <p:sp>
        <p:nvSpPr>
          <p:cNvPr id="28" name="Прямоугольник 27"/>
          <p:cNvSpPr>
            <a:spLocks noChangeArrowheads="1"/>
          </p:cNvSpPr>
          <p:nvPr/>
        </p:nvSpPr>
        <p:spPr bwMode="auto">
          <a:xfrm>
            <a:off x="4214813" y="5500688"/>
            <a:ext cx="4714875" cy="1200150"/>
          </a:xfrm>
          <a:prstGeom prst="rect">
            <a:avLst/>
          </a:prstGeom>
          <a:noFill/>
          <a:ln w="9525">
            <a:noFill/>
            <a:miter lim="800000"/>
            <a:headEnd/>
            <a:tailEnd/>
          </a:ln>
        </p:spPr>
        <p:txBody>
          <a:bodyPr>
            <a:spAutoFit/>
          </a:bodyPr>
          <a:lstStyle/>
          <a:p>
            <a:r>
              <a:rPr lang="ru-RU" b="1">
                <a:latin typeface="Calibri" pitchFamily="34" charset="0"/>
              </a:rPr>
              <a:t>Углубленное изучение предметов, подготовка к олимпиадам, научно-исследовательская деятельность,  искусство (музыка, литература, живопись)</a:t>
            </a:r>
          </a:p>
        </p:txBody>
      </p:sp>
      <p:sp>
        <p:nvSpPr>
          <p:cNvPr id="29" name="Прямоугольник 28"/>
          <p:cNvSpPr>
            <a:spLocks noChangeArrowheads="1"/>
          </p:cNvSpPr>
          <p:nvPr/>
        </p:nvSpPr>
        <p:spPr bwMode="auto">
          <a:xfrm>
            <a:off x="428625" y="3714750"/>
            <a:ext cx="3714750" cy="646113"/>
          </a:xfrm>
          <a:prstGeom prst="rect">
            <a:avLst/>
          </a:prstGeom>
          <a:noFill/>
          <a:ln w="9525">
            <a:noFill/>
            <a:miter lim="800000"/>
            <a:headEnd/>
            <a:tailEnd/>
          </a:ln>
        </p:spPr>
        <p:txBody>
          <a:bodyPr>
            <a:spAutoFit/>
          </a:bodyPr>
          <a:lstStyle/>
          <a:p>
            <a:r>
              <a:rPr lang="ru-RU" b="1">
                <a:latin typeface="Calibri" pitchFamily="34" charset="0"/>
              </a:rPr>
              <a:t>Технология (вязание, моделирование одежды)</a:t>
            </a:r>
          </a:p>
        </p:txBody>
      </p:sp>
      <p:sp>
        <p:nvSpPr>
          <p:cNvPr id="31" name="Прямоугольник 30"/>
          <p:cNvSpPr>
            <a:spLocks noChangeArrowheads="1"/>
          </p:cNvSpPr>
          <p:nvPr/>
        </p:nvSpPr>
        <p:spPr bwMode="auto">
          <a:xfrm>
            <a:off x="571500" y="4786313"/>
            <a:ext cx="3500438" cy="646112"/>
          </a:xfrm>
          <a:prstGeom prst="rect">
            <a:avLst/>
          </a:prstGeom>
          <a:noFill/>
          <a:ln w="9525">
            <a:noFill/>
            <a:miter lim="800000"/>
            <a:headEnd/>
            <a:tailEnd/>
          </a:ln>
        </p:spPr>
        <p:txBody>
          <a:bodyPr>
            <a:spAutoFit/>
          </a:bodyPr>
          <a:lstStyle/>
          <a:p>
            <a:r>
              <a:rPr lang="ru-RU" b="1">
                <a:latin typeface="Calibri" pitchFamily="34" charset="0"/>
              </a:rPr>
              <a:t>Искусство (театр, вокал, хореография, ИЗО)</a:t>
            </a:r>
          </a:p>
        </p:txBody>
      </p:sp>
      <p:sp>
        <p:nvSpPr>
          <p:cNvPr id="33" name="Прямоугольник 32"/>
          <p:cNvSpPr>
            <a:spLocks noChangeArrowheads="1"/>
          </p:cNvSpPr>
          <p:nvPr/>
        </p:nvSpPr>
        <p:spPr bwMode="auto">
          <a:xfrm>
            <a:off x="428625" y="5643563"/>
            <a:ext cx="3643313" cy="646112"/>
          </a:xfrm>
          <a:prstGeom prst="rect">
            <a:avLst/>
          </a:prstGeom>
          <a:noFill/>
          <a:ln w="9525">
            <a:noFill/>
            <a:miter lim="800000"/>
            <a:headEnd/>
            <a:tailEnd/>
          </a:ln>
        </p:spPr>
        <p:txBody>
          <a:bodyPr>
            <a:spAutoFit/>
          </a:bodyPr>
          <a:lstStyle/>
          <a:p>
            <a:r>
              <a:rPr lang="ru-RU" b="1">
                <a:latin typeface="Calibri" pitchFamily="34" charset="0"/>
              </a:rPr>
              <a:t>Предметная (иностранные языки, информатика, цветоводство)</a:t>
            </a:r>
          </a:p>
        </p:txBody>
      </p:sp>
      <p:pic>
        <p:nvPicPr>
          <p:cNvPr id="15387" name="Picture 9" descr="эмблема"/>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4313" y="214313"/>
            <a:ext cx="538162" cy="50006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0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0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0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0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20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0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00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2000"/>
                                        <p:tgtEl>
                                          <p:spTgt spid="3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2000"/>
                                        <p:tgtEl>
                                          <p:spTgt spid="2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31"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0" descr="E:\ИСТОКИ\IMG_946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9" descr="D:\фото\2010 - 2011 учебный год\30.03.2011  Семинар Интеграция\58.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2" descr="E:\ИСТОКИ\IMG_9475.JPG"/>
          <p:cNvPicPr>
            <a:picLocks noChangeAspect="1" noChangeArrowheads="1"/>
          </p:cNvPicPr>
          <p:nvPr/>
        </p:nvPicPr>
        <p:blipFill>
          <a:blip r:embed="rId2"/>
          <a:srcRect l="5180" r="5232"/>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D:\фото\2010 - 2011 учебный год\07.04.2011 Свинопас, Сотворение мира\DSC03402.JPG"/>
          <p:cNvPicPr>
            <a:picLocks noChangeAspect="1" noChangeArrowheads="1"/>
          </p:cNvPicPr>
          <p:nvPr/>
        </p:nvPicPr>
        <p:blipFill>
          <a:blip r:embed="rId2">
            <a:lum bright="-10000" contrast="2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8" descr="D:\фото\2010 - 2011 учебный год\30.03.2011  Семинар Интеграция\5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1" descr="E:\ИСТОКИ\IMG_9473.JPG"/>
          <p:cNvPicPr>
            <a:picLocks noChangeAspect="1" noChangeArrowheads="1"/>
          </p:cNvPicPr>
          <p:nvPr/>
        </p:nvPicPr>
        <p:blipFill>
          <a:blip r:embed="rId2"/>
          <a:srcRect r="6349"/>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DSC03300"/>
          <p:cNvPicPr>
            <a:picLocks noChangeAspect="1" noChangeArrowheads="1"/>
          </p:cNvPicPr>
          <p:nvPr/>
        </p:nvPicPr>
        <p:blipFill>
          <a:blip r:embed="rId2">
            <a:lum bright="-10000" contrast="-10000"/>
          </a:blip>
          <a:srcRect r="5260"/>
          <a:stretch>
            <a:fillRect/>
          </a:stretch>
        </p:blipFill>
        <p:spPr bwMode="auto">
          <a:xfrm>
            <a:off x="0" y="0"/>
            <a:ext cx="9144000" cy="6858000"/>
          </a:xfrm>
          <a:prstGeom prst="rect">
            <a:avLst/>
          </a:prstGeom>
          <a:noFill/>
          <a:ln w="38100">
            <a:solidFill>
              <a:schemeClr val="bg1"/>
            </a:solidFill>
            <a:miter lim="800000"/>
            <a:headEnd/>
            <a:tailEnd/>
          </a:ln>
        </p:spPr>
      </p:pic>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музей\фоны\master03_background 2.gif"/>
          <p:cNvPicPr>
            <a:picLocks noChangeAspect="1" noChangeArrowheads="1"/>
          </p:cNvPicPr>
          <p:nvPr/>
        </p:nvPicPr>
        <p:blipFill>
          <a:blip r:embed="rId2">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56322" name="Picture 9" descr="эмблема"/>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17" name="Содержимое 2"/>
          <p:cNvSpPr txBox="1">
            <a:spLocks/>
          </p:cNvSpPr>
          <p:nvPr/>
        </p:nvSpPr>
        <p:spPr>
          <a:xfrm>
            <a:off x="500034" y="1571612"/>
            <a:ext cx="8229600" cy="2982915"/>
          </a:xfrm>
          <a:prstGeom prst="rect">
            <a:avLst/>
          </a:prstGeom>
        </p:spPr>
        <p:txBody>
          <a:bodyPr>
            <a:prstTxWarp prst="textWave1">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fontAlgn="auto">
              <a:spcBef>
                <a:spcPct val="20000"/>
              </a:spcBef>
              <a:spcAft>
                <a:spcPts val="0"/>
              </a:spcAft>
              <a:buFont typeface="Arial" pitchFamily="34" charset="0"/>
              <a:buNone/>
              <a:defRPr/>
            </a:pPr>
            <a:r>
              <a:rPr lang="ru-RU" sz="6600" b="1" dirty="0">
                <a:ln w="11430"/>
                <a:solidFill>
                  <a:srgbClr val="008000"/>
                </a:solidFill>
                <a:effectLst>
                  <a:outerShdw blurRad="50800" dist="39000" dir="5460000" algn="tl">
                    <a:srgbClr val="000000">
                      <a:alpha val="38000"/>
                    </a:srgbClr>
                  </a:outerShdw>
                </a:effectLst>
                <a:latin typeface="+mn-lt"/>
              </a:rPr>
              <a:t>Спасибо за внимание</a:t>
            </a:r>
            <a:endParaRPr lang="ru-RU" sz="6600" b="1" dirty="0">
              <a:ln w="11430"/>
              <a:solidFill>
                <a:srgbClr val="008000"/>
              </a:solidFill>
              <a:effectLst>
                <a:outerShdw blurRad="50800" dist="39000" dir="5460000" algn="tl">
                  <a:srgbClr val="000000">
                    <a:alpha val="38000"/>
                  </a:srgbClr>
                </a:outerShdw>
              </a:effectLst>
              <a:latin typeface="+mn-lt"/>
            </a:endParaRPr>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музей\фоны\master03_background 2.gif"/>
          <p:cNvPicPr>
            <a:picLocks noChangeAspect="1" noChangeArrowheads="1"/>
          </p:cNvPicPr>
          <p:nvPr/>
        </p:nvPicPr>
        <p:blipFill>
          <a:blip r:embed="rId2">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sp>
        <p:nvSpPr>
          <p:cNvPr id="2" name="Заголовок 1"/>
          <p:cNvSpPr>
            <a:spLocks noGrp="1"/>
          </p:cNvSpPr>
          <p:nvPr>
            <p:ph type="title"/>
          </p:nvPr>
        </p:nvSpPr>
        <p:spPr>
          <a:xfrm>
            <a:off x="1557278" y="0"/>
            <a:ext cx="7586722" cy="171448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3600" b="1" dirty="0" smtClean="0">
                <a:ln w="11430"/>
                <a:solidFill>
                  <a:srgbClr val="008000"/>
                </a:solidFill>
                <a:effectLst>
                  <a:outerShdw blurRad="50800" dist="39000" dir="5460000" algn="tl">
                    <a:srgbClr val="000000">
                      <a:alpha val="38000"/>
                    </a:srgbClr>
                  </a:outerShdw>
                </a:effectLst>
                <a:latin typeface="Monotype Corsiva" pitchFamily="66" charset="0"/>
              </a:rPr>
              <a:t>Согласование общих целей и механизмов реализации образовательных программ УДОД</a:t>
            </a:r>
            <a:endParaRPr lang="ru-RU" sz="3600" b="1" dirty="0">
              <a:ln w="11430"/>
              <a:solidFill>
                <a:srgbClr val="008000"/>
              </a:solidFill>
              <a:effectLst>
                <a:outerShdw blurRad="50800" dist="39000" dir="5460000" algn="tl">
                  <a:srgbClr val="000000">
                    <a:alpha val="38000"/>
                  </a:srgbClr>
                </a:outerShdw>
              </a:effectLst>
              <a:latin typeface="Monotype Corsiva" pitchFamily="66" charset="0"/>
            </a:endParaRPr>
          </a:p>
        </p:txBody>
      </p:sp>
      <p:graphicFrame>
        <p:nvGraphicFramePr>
          <p:cNvPr id="4" name="Содержимое 3"/>
          <p:cNvGraphicFramePr>
            <a:graphicFrameLocks noGrp="1"/>
          </p:cNvGraphicFramePr>
          <p:nvPr>
            <p:ph idx="1"/>
          </p:nvPr>
        </p:nvGraphicFramePr>
        <p:xfrm>
          <a:off x="428596" y="1714488"/>
          <a:ext cx="8001056" cy="4900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8" name="Picture 9" descr="эмблема"/>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14313" y="214313"/>
            <a:ext cx="538162" cy="50006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музей\фоны\master03_background 2.gif"/>
          <p:cNvPicPr>
            <a:picLocks noChangeAspect="1" noChangeArrowheads="1"/>
          </p:cNvPicPr>
          <p:nvPr/>
        </p:nvPicPr>
        <p:blipFill>
          <a:blip r:embed="rId2">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sp>
        <p:nvSpPr>
          <p:cNvPr id="2" name="Заголовок 1"/>
          <p:cNvSpPr>
            <a:spLocks noGrp="1"/>
          </p:cNvSpPr>
          <p:nvPr>
            <p:ph type="title"/>
          </p:nvPr>
        </p:nvSpPr>
        <p:spPr>
          <a:xfrm>
            <a:off x="1214414" y="214290"/>
            <a:ext cx="7658128" cy="1143000"/>
          </a:xfrm>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sz="4000" b="1" dirty="0" smtClean="0">
                <a:ln w="11430"/>
                <a:solidFill>
                  <a:srgbClr val="008000"/>
                </a:solidFill>
                <a:effectLst>
                  <a:outerShdw blurRad="50800" dist="39000" dir="5460000" algn="tl">
                    <a:srgbClr val="000000">
                      <a:alpha val="38000"/>
                    </a:srgbClr>
                  </a:outerShdw>
                </a:effectLst>
                <a:latin typeface="Monotype Corsiva" pitchFamily="66" charset="0"/>
              </a:rPr>
              <a:t>Формы использования интеграции на учебных занятиях </a:t>
            </a:r>
            <a:endParaRPr lang="ru-RU" sz="4000" b="1" dirty="0">
              <a:ln w="11430"/>
              <a:solidFill>
                <a:srgbClr val="008000"/>
              </a:solidFill>
              <a:effectLst>
                <a:outerShdw blurRad="50800" dist="39000" dir="5460000" algn="tl">
                  <a:srgbClr val="000000">
                    <a:alpha val="38000"/>
                  </a:srgbClr>
                </a:outerShdw>
              </a:effectLst>
              <a:latin typeface="Monotype Corsiva" pitchFamily="66" charset="0"/>
            </a:endParaRPr>
          </a:p>
        </p:txBody>
      </p:sp>
      <p:sp>
        <p:nvSpPr>
          <p:cNvPr id="17411" name="Содержимое 2"/>
          <p:cNvSpPr>
            <a:spLocks noGrp="1"/>
          </p:cNvSpPr>
          <p:nvPr>
            <p:ph idx="1"/>
          </p:nvPr>
        </p:nvSpPr>
        <p:spPr>
          <a:xfrm>
            <a:off x="214313" y="1357313"/>
            <a:ext cx="8929687" cy="5143500"/>
          </a:xfrm>
        </p:spPr>
        <p:txBody>
          <a:bodyPr/>
          <a:lstStyle/>
          <a:p>
            <a:pPr>
              <a:spcBef>
                <a:spcPct val="0"/>
              </a:spcBef>
              <a:buFont typeface="Wingdings" pitchFamily="2" charset="2"/>
              <a:buChar char="v"/>
            </a:pPr>
            <a:r>
              <a:rPr lang="ru-RU" sz="3600" b="1" smtClean="0">
                <a:solidFill>
                  <a:srgbClr val="7030A0"/>
                </a:solidFill>
              </a:rPr>
              <a:t>конструирование и проведение занятия двумя и более преподавателями разных дисциплин; </a:t>
            </a:r>
          </a:p>
          <a:p>
            <a:pPr>
              <a:spcBef>
                <a:spcPct val="0"/>
              </a:spcBef>
              <a:buFont typeface="Wingdings" pitchFamily="2" charset="2"/>
              <a:buChar char="v"/>
            </a:pPr>
            <a:endParaRPr lang="ru-RU" sz="2000" b="1" smtClean="0">
              <a:solidFill>
                <a:srgbClr val="7030A0"/>
              </a:solidFill>
            </a:endParaRPr>
          </a:p>
          <a:p>
            <a:pPr>
              <a:spcBef>
                <a:spcPct val="0"/>
              </a:spcBef>
              <a:buFont typeface="Wingdings" pitchFamily="2" charset="2"/>
              <a:buChar char="v"/>
            </a:pPr>
            <a:r>
              <a:rPr lang="ru-RU" sz="3600" b="1" smtClean="0">
                <a:solidFill>
                  <a:srgbClr val="7030A0"/>
                </a:solidFill>
              </a:rPr>
              <a:t>конструирование и проведение интегрированного занятия одним педагогом; </a:t>
            </a:r>
          </a:p>
          <a:p>
            <a:pPr>
              <a:spcBef>
                <a:spcPct val="0"/>
              </a:spcBef>
              <a:buFont typeface="Wingdings" pitchFamily="2" charset="2"/>
              <a:buChar char="v"/>
            </a:pPr>
            <a:endParaRPr lang="ru-RU" sz="2000" b="1" smtClean="0">
              <a:solidFill>
                <a:srgbClr val="7030A0"/>
              </a:solidFill>
            </a:endParaRPr>
          </a:p>
          <a:p>
            <a:pPr>
              <a:spcBef>
                <a:spcPct val="0"/>
              </a:spcBef>
              <a:buFont typeface="Wingdings" pitchFamily="2" charset="2"/>
              <a:buChar char="v"/>
            </a:pPr>
            <a:r>
              <a:rPr lang="ru-RU" sz="3600" b="1" smtClean="0">
                <a:solidFill>
                  <a:srgbClr val="7030A0"/>
                </a:solidFill>
              </a:rPr>
              <a:t>создание интегрированных тем, разделов, курсов.</a:t>
            </a:r>
          </a:p>
        </p:txBody>
      </p:sp>
      <p:pic>
        <p:nvPicPr>
          <p:cNvPr id="17412" name="Picture 9" descr="эмблема"/>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4313" y="214313"/>
            <a:ext cx="538162" cy="50006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sp>
        <p:nvSpPr>
          <p:cNvPr id="18434" name="Заголовок 1"/>
          <p:cNvSpPr>
            <a:spLocks noGrp="1"/>
          </p:cNvSpPr>
          <p:nvPr>
            <p:ph type="title"/>
          </p:nvPr>
        </p:nvSpPr>
        <p:spPr>
          <a:xfrm>
            <a:off x="0" y="0"/>
            <a:ext cx="9144000" cy="1143000"/>
          </a:xfrm>
        </p:spPr>
        <p:txBody>
          <a:bodyPr/>
          <a:lstStyle/>
          <a:p>
            <a:r>
              <a:rPr lang="ru-RU" sz="2400" b="1" i="1" smtClean="0">
                <a:solidFill>
                  <a:srgbClr val="008000"/>
                </a:solidFill>
                <a:latin typeface="Monotype Corsiva" pitchFamily="66" charset="0"/>
              </a:rPr>
              <a:t>Интегрированное учебное занятие по технологии и изобразительному искусству в объединении «Конструирование и моделирование одежды».</a:t>
            </a:r>
            <a:r>
              <a:rPr lang="ru-RU" sz="2400" b="1" smtClean="0">
                <a:solidFill>
                  <a:srgbClr val="008000"/>
                </a:solidFill>
                <a:latin typeface="Monotype Corsiva" pitchFamily="66" charset="0"/>
              </a:rPr>
              <a:t> Тема занятия: «Применение техники «батик» в оформлении деталей одежды»</a:t>
            </a:r>
          </a:p>
        </p:txBody>
      </p:sp>
      <p:pic>
        <p:nvPicPr>
          <p:cNvPr id="6" name="Picture 2" descr="D:\фото\2010 - 2011 учебный год\30.03.2011  Семинар Интеграция\87.JPG"/>
          <p:cNvPicPr>
            <a:picLocks noChangeAspect="1" noChangeArrowheads="1"/>
          </p:cNvPicPr>
          <p:nvPr/>
        </p:nvPicPr>
        <p:blipFill>
          <a:blip r:embed="rId4" cstate="print"/>
          <a:srcRect t="16216" r="4730"/>
          <a:stretch>
            <a:fillRect/>
          </a:stretch>
        </p:blipFill>
        <p:spPr bwMode="auto">
          <a:xfrm>
            <a:off x="857224" y="1142984"/>
            <a:ext cx="3500463" cy="2357454"/>
          </a:xfrm>
          <a:prstGeom prst="roundRect">
            <a:avLst/>
          </a:prstGeom>
          <a:noFill/>
          <a:ln w="47625">
            <a:solidFill>
              <a:srgbClr val="FFC000"/>
            </a:solidFill>
          </a:ln>
        </p:spPr>
      </p:pic>
      <p:pic>
        <p:nvPicPr>
          <p:cNvPr id="9" name="Picture 3" descr="D:\фото\2010 - 2011 учебный год\30.03.2011  Семинар Интеграция\99.JPG"/>
          <p:cNvPicPr>
            <a:picLocks noChangeAspect="1" noChangeArrowheads="1"/>
          </p:cNvPicPr>
          <p:nvPr/>
        </p:nvPicPr>
        <p:blipFill>
          <a:blip r:embed="rId5" cstate="print"/>
          <a:srcRect t="5369" b="6040"/>
          <a:stretch>
            <a:fillRect/>
          </a:stretch>
        </p:blipFill>
        <p:spPr bwMode="auto">
          <a:xfrm>
            <a:off x="4500562" y="1142984"/>
            <a:ext cx="3548086" cy="2357454"/>
          </a:xfrm>
          <a:prstGeom prst="roundRect">
            <a:avLst/>
          </a:prstGeom>
          <a:noFill/>
          <a:ln w="47625">
            <a:solidFill>
              <a:srgbClr val="FFC000"/>
            </a:solidFill>
          </a:ln>
        </p:spPr>
      </p:pic>
      <p:pic>
        <p:nvPicPr>
          <p:cNvPr id="12" name="Picture 4" descr="D:\фото\2010 - 2011 учебный год\30.03.2011  Семинар Интеграция\97.JPG"/>
          <p:cNvPicPr>
            <a:picLocks noChangeAspect="1" noChangeArrowheads="1"/>
          </p:cNvPicPr>
          <p:nvPr/>
        </p:nvPicPr>
        <p:blipFill>
          <a:blip r:embed="rId6" cstate="print"/>
          <a:srcRect t="8108" b="2703"/>
          <a:stretch>
            <a:fillRect/>
          </a:stretch>
        </p:blipFill>
        <p:spPr bwMode="auto">
          <a:xfrm>
            <a:off x="857224" y="3643314"/>
            <a:ext cx="3524274" cy="2357454"/>
          </a:xfrm>
          <a:prstGeom prst="roundRect">
            <a:avLst/>
          </a:prstGeom>
          <a:noFill/>
          <a:ln w="47625">
            <a:solidFill>
              <a:srgbClr val="FFC000"/>
            </a:solidFill>
          </a:ln>
        </p:spPr>
      </p:pic>
      <p:pic>
        <p:nvPicPr>
          <p:cNvPr id="7173" name="Picture 5" descr="D:\фото\2010 - 2011 учебный год\30.03.2011  Семинар Интеграция\89.JPG"/>
          <p:cNvPicPr>
            <a:picLocks noGrp="1" noChangeAspect="1" noChangeArrowheads="1"/>
          </p:cNvPicPr>
          <p:nvPr>
            <p:ph idx="1"/>
          </p:nvPr>
        </p:nvPicPr>
        <p:blipFill>
          <a:blip r:embed="rId7" cstate="print"/>
          <a:srcRect t="2684" b="8737"/>
          <a:stretch>
            <a:fillRect/>
          </a:stretch>
        </p:blipFill>
        <p:spPr>
          <a:xfrm>
            <a:off x="4500562" y="3643314"/>
            <a:ext cx="3548592" cy="2357454"/>
          </a:xfrm>
          <a:prstGeom prst="roundRect">
            <a:avLst/>
          </a:prstGeom>
          <a:ln w="47625">
            <a:solidFill>
              <a:srgbClr val="FFC000"/>
            </a:solidFill>
          </a:ln>
        </p:spPr>
      </p:pic>
      <p:sp>
        <p:nvSpPr>
          <p:cNvPr id="18439" name="Прямоугольник 13"/>
          <p:cNvSpPr>
            <a:spLocks noChangeArrowheads="1"/>
          </p:cNvSpPr>
          <p:nvPr/>
        </p:nvSpPr>
        <p:spPr bwMode="auto">
          <a:xfrm>
            <a:off x="285750" y="6000750"/>
            <a:ext cx="7858125" cy="769938"/>
          </a:xfrm>
          <a:prstGeom prst="rect">
            <a:avLst/>
          </a:prstGeom>
          <a:noFill/>
          <a:ln w="9525">
            <a:noFill/>
            <a:miter lim="800000"/>
            <a:headEnd/>
            <a:tailEnd/>
          </a:ln>
        </p:spPr>
        <p:txBody>
          <a:bodyPr>
            <a:spAutoFit/>
          </a:bodyPr>
          <a:lstStyle/>
          <a:p>
            <a:r>
              <a:rPr lang="ru-RU" sz="2400" b="1">
                <a:solidFill>
                  <a:srgbClr val="008000"/>
                </a:solidFill>
                <a:latin typeface="Monotype Corsiva" pitchFamily="66" charset="0"/>
              </a:rPr>
              <a:t>Педагоги: </a:t>
            </a:r>
            <a:r>
              <a:rPr lang="ru-RU" sz="2000" b="1">
                <a:solidFill>
                  <a:srgbClr val="008000"/>
                </a:solidFill>
                <a:latin typeface="Monotype Corsiva" pitchFamily="66" charset="0"/>
              </a:rPr>
              <a:t>Зиле Ольга Дмитриевна, преподаватель технологии пошива одежды; Карасова Фарида Михайловна, преподаватель ИЗО.</a:t>
            </a:r>
          </a:p>
        </p:txBody>
      </p:sp>
      <p:pic>
        <p:nvPicPr>
          <p:cNvPr id="18440" name="Picture 9" descr="эмблема"/>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sp>
        <p:nvSpPr>
          <p:cNvPr id="20482" name="Заголовок 1"/>
          <p:cNvSpPr>
            <a:spLocks noGrp="1"/>
          </p:cNvSpPr>
          <p:nvPr>
            <p:ph type="title"/>
          </p:nvPr>
        </p:nvSpPr>
        <p:spPr>
          <a:xfrm>
            <a:off x="914400" y="0"/>
            <a:ext cx="8229600" cy="1285875"/>
          </a:xfrm>
        </p:spPr>
        <p:txBody>
          <a:bodyPr/>
          <a:lstStyle/>
          <a:p>
            <a:r>
              <a:rPr lang="ru-RU" sz="2800" b="1" i="1" smtClean="0">
                <a:solidFill>
                  <a:srgbClr val="008000"/>
                </a:solidFill>
                <a:latin typeface="Monotype Corsiva" pitchFamily="66" charset="0"/>
              </a:rPr>
              <a:t>Интегрированное учебное занятие по английскому языку и информатике в объединении «Английский язык». </a:t>
            </a:r>
            <a:r>
              <a:rPr lang="ru-RU" sz="2800" b="1" smtClean="0">
                <a:solidFill>
                  <a:srgbClr val="008000"/>
                </a:solidFill>
                <a:latin typeface="Monotype Corsiva" pitchFamily="66" charset="0"/>
              </a:rPr>
              <a:t>Тема занятия: «</a:t>
            </a:r>
            <a:r>
              <a:rPr lang="en-US" sz="2800" b="1" smtClean="0">
                <a:solidFill>
                  <a:srgbClr val="008000"/>
                </a:solidFill>
                <a:latin typeface="Monotype Corsiva" pitchFamily="66" charset="0"/>
              </a:rPr>
              <a:t>At the Zoo</a:t>
            </a:r>
            <a:r>
              <a:rPr lang="ru-RU" sz="2800" b="1" smtClean="0">
                <a:solidFill>
                  <a:srgbClr val="008000"/>
                </a:solidFill>
                <a:latin typeface="Monotype Corsiva" pitchFamily="66" charset="0"/>
              </a:rPr>
              <a:t>». – «В зоопарке»</a:t>
            </a:r>
          </a:p>
        </p:txBody>
      </p:sp>
      <p:pic>
        <p:nvPicPr>
          <p:cNvPr id="6" name="Picture 2" descr="C:\Users\Оксана\Desktop\форум 2011\фото к докладу\100.JPG"/>
          <p:cNvPicPr>
            <a:picLocks noChangeAspect="1" noChangeArrowheads="1"/>
          </p:cNvPicPr>
          <p:nvPr/>
        </p:nvPicPr>
        <p:blipFill>
          <a:blip r:embed="rId4" cstate="print"/>
          <a:srcRect t="5618" b="1685"/>
          <a:stretch>
            <a:fillRect/>
          </a:stretch>
        </p:blipFill>
        <p:spPr bwMode="auto">
          <a:xfrm>
            <a:off x="1285852" y="1285860"/>
            <a:ext cx="3286148" cy="2284623"/>
          </a:xfrm>
          <a:prstGeom prst="roundRect">
            <a:avLst/>
          </a:prstGeom>
          <a:noFill/>
          <a:ln w="47625">
            <a:solidFill>
              <a:srgbClr val="FFC000"/>
            </a:solidFill>
          </a:ln>
        </p:spPr>
      </p:pic>
      <p:pic>
        <p:nvPicPr>
          <p:cNvPr id="9" name="Picture 3" descr="C:\Users\Оксана\Desktop\форум 2011\фото к докладу\105.JPG"/>
          <p:cNvPicPr>
            <a:picLocks noChangeAspect="1" noChangeArrowheads="1"/>
          </p:cNvPicPr>
          <p:nvPr/>
        </p:nvPicPr>
        <p:blipFill>
          <a:blip r:embed="rId5" cstate="print"/>
          <a:srcRect t="8334"/>
          <a:stretch>
            <a:fillRect/>
          </a:stretch>
        </p:blipFill>
        <p:spPr bwMode="auto">
          <a:xfrm>
            <a:off x="4714876" y="1285860"/>
            <a:ext cx="3325114" cy="2286016"/>
          </a:xfrm>
          <a:prstGeom prst="roundRect">
            <a:avLst/>
          </a:prstGeom>
          <a:noFill/>
          <a:ln w="47625">
            <a:solidFill>
              <a:srgbClr val="FFC000"/>
            </a:solidFill>
          </a:ln>
        </p:spPr>
      </p:pic>
      <p:pic>
        <p:nvPicPr>
          <p:cNvPr id="12" name="Picture 4" descr="C:\Users\Оксана\Desktop\форум 2011\фото к докладу\109.JPG"/>
          <p:cNvPicPr>
            <a:picLocks noChangeAspect="1" noChangeArrowheads="1"/>
          </p:cNvPicPr>
          <p:nvPr/>
        </p:nvPicPr>
        <p:blipFill>
          <a:blip r:embed="rId6" cstate="print"/>
          <a:srcRect r="2083" b="5556"/>
          <a:stretch>
            <a:fillRect/>
          </a:stretch>
        </p:blipFill>
        <p:spPr bwMode="auto">
          <a:xfrm>
            <a:off x="1285852" y="3714752"/>
            <a:ext cx="3286148" cy="2377213"/>
          </a:xfrm>
          <a:prstGeom prst="roundRect">
            <a:avLst/>
          </a:prstGeom>
          <a:noFill/>
          <a:ln w="47625">
            <a:solidFill>
              <a:srgbClr val="FFC000"/>
            </a:solidFill>
          </a:ln>
        </p:spPr>
      </p:pic>
      <p:pic>
        <p:nvPicPr>
          <p:cNvPr id="15" name="Picture 5" descr="C:\Users\Оксана\Desktop\форум 2011\фото к докладу\DSC00686.JPG"/>
          <p:cNvPicPr>
            <a:picLocks noChangeAspect="1" noChangeArrowheads="1"/>
          </p:cNvPicPr>
          <p:nvPr/>
        </p:nvPicPr>
        <p:blipFill>
          <a:blip r:embed="rId7" cstate="print"/>
          <a:srcRect r="6165"/>
          <a:stretch>
            <a:fillRect/>
          </a:stretch>
        </p:blipFill>
        <p:spPr bwMode="auto">
          <a:xfrm>
            <a:off x="4714876" y="3714752"/>
            <a:ext cx="3357586" cy="2385408"/>
          </a:xfrm>
          <a:prstGeom prst="roundRect">
            <a:avLst/>
          </a:prstGeom>
          <a:noFill/>
          <a:ln w="47625">
            <a:solidFill>
              <a:srgbClr val="FFC000"/>
            </a:solidFill>
          </a:ln>
        </p:spPr>
      </p:pic>
      <p:pic>
        <p:nvPicPr>
          <p:cNvPr id="20487" name="Picture 9" descr="эмблема"/>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0488" name="Прямоугольник 17"/>
          <p:cNvSpPr>
            <a:spLocks noChangeArrowheads="1"/>
          </p:cNvSpPr>
          <p:nvPr/>
        </p:nvSpPr>
        <p:spPr bwMode="auto">
          <a:xfrm>
            <a:off x="357188" y="6149975"/>
            <a:ext cx="8358187" cy="708025"/>
          </a:xfrm>
          <a:prstGeom prst="rect">
            <a:avLst/>
          </a:prstGeom>
          <a:noFill/>
          <a:ln w="9525">
            <a:noFill/>
            <a:miter lim="800000"/>
            <a:headEnd/>
            <a:tailEnd/>
          </a:ln>
        </p:spPr>
        <p:txBody>
          <a:bodyPr>
            <a:spAutoFit/>
          </a:bodyPr>
          <a:lstStyle/>
          <a:p>
            <a:r>
              <a:rPr lang="ru-RU" sz="2000" b="1">
                <a:solidFill>
                  <a:srgbClr val="008000"/>
                </a:solidFill>
                <a:latin typeface="Monotype Corsiva" pitchFamily="66" charset="0"/>
              </a:rPr>
              <a:t>Педагоги: Хасанова Елена Викторовна, преподаватель английского языка;</a:t>
            </a:r>
          </a:p>
          <a:p>
            <a:r>
              <a:rPr lang="ru-RU" sz="2000" b="1">
                <a:solidFill>
                  <a:srgbClr val="008000"/>
                </a:solidFill>
                <a:latin typeface="Monotype Corsiva" pitchFamily="66" charset="0"/>
              </a:rPr>
              <a:t>Сухомлинова Мария Владимировна, преподаватель информатики</a:t>
            </a:r>
          </a:p>
        </p:txBody>
      </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22530"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200120" y="0"/>
            <a:ext cx="7943880" cy="1143000"/>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Объединение «Английский язык»</a:t>
            </a:r>
            <a:endParaRPr lang="ru-RU" b="1" dirty="0">
              <a:ln w="11430"/>
              <a:solidFill>
                <a:srgbClr val="008000"/>
              </a:solidFill>
              <a:effectLst>
                <a:outerShdw blurRad="50800" dist="39000" dir="5460000" algn="tl">
                  <a:srgbClr val="000000">
                    <a:alpha val="38000"/>
                  </a:srgbClr>
                </a:outerShdw>
              </a:effectLst>
            </a:endParaRPr>
          </a:p>
        </p:txBody>
      </p:sp>
      <p:sp>
        <p:nvSpPr>
          <p:cNvPr id="22532" name="Прямоугольник 7"/>
          <p:cNvSpPr>
            <a:spLocks noChangeArrowheads="1"/>
          </p:cNvSpPr>
          <p:nvPr/>
        </p:nvSpPr>
        <p:spPr bwMode="auto">
          <a:xfrm>
            <a:off x="642938" y="1714500"/>
            <a:ext cx="3571875" cy="954088"/>
          </a:xfrm>
          <a:prstGeom prst="rect">
            <a:avLst/>
          </a:prstGeom>
          <a:noFill/>
          <a:ln w="9525">
            <a:noFill/>
            <a:miter lim="800000"/>
            <a:headEnd/>
            <a:tailEnd/>
          </a:ln>
        </p:spPr>
        <p:txBody>
          <a:bodyPr>
            <a:spAutoFit/>
          </a:bodyPr>
          <a:lstStyle/>
          <a:p>
            <a:pPr algn="r"/>
            <a:r>
              <a:rPr lang="ru-RU" sz="2800" b="1">
                <a:solidFill>
                  <a:srgbClr val="008000"/>
                </a:solidFill>
                <a:latin typeface="Monotype Corsiva" pitchFamily="66" charset="0"/>
              </a:rPr>
              <a:t>Педагог: Жернакова Татьяна Леонидовна</a:t>
            </a:r>
          </a:p>
        </p:txBody>
      </p:sp>
      <p:pic>
        <p:nvPicPr>
          <p:cNvPr id="10" name="Picture 4" descr="PC020417"/>
          <p:cNvPicPr>
            <a:picLocks noChangeAspect="1" noChangeArrowheads="1"/>
          </p:cNvPicPr>
          <p:nvPr/>
        </p:nvPicPr>
        <p:blipFill>
          <a:blip r:embed="rId5" cstate="print"/>
          <a:srcRect t="5139" r="8061" b="21207"/>
          <a:stretch>
            <a:fillRect/>
          </a:stretch>
        </p:blipFill>
        <p:spPr bwMode="auto">
          <a:xfrm>
            <a:off x="571472" y="3214686"/>
            <a:ext cx="4684703" cy="3093378"/>
          </a:xfrm>
          <a:prstGeom prst="round2DiagRect">
            <a:avLst>
              <a:gd name="adj1" fmla="val 28852"/>
              <a:gd name="adj2" fmla="val 0"/>
            </a:avLst>
          </a:prstGeom>
          <a:noFill/>
          <a:ln w="47625">
            <a:solidFill>
              <a:srgbClr val="FFC000"/>
            </a:solidFill>
            <a:miter lim="800000"/>
            <a:headEnd/>
            <a:tailEnd/>
          </a:ln>
        </p:spPr>
      </p:pic>
      <p:pic>
        <p:nvPicPr>
          <p:cNvPr id="1026" name="Picture 2" descr="E:\Истоки\IMG_3036.JPG"/>
          <p:cNvPicPr>
            <a:picLocks noGrp="1" noChangeAspect="1" noChangeArrowheads="1"/>
          </p:cNvPicPr>
          <p:nvPr>
            <p:ph idx="1"/>
          </p:nvPr>
        </p:nvPicPr>
        <p:blipFill>
          <a:blip r:embed="rId6" cstate="print"/>
          <a:srcRect/>
          <a:stretch>
            <a:fillRect/>
          </a:stretch>
        </p:blipFill>
        <p:spPr>
          <a:xfrm>
            <a:off x="4357686" y="1214422"/>
            <a:ext cx="4429156" cy="2952771"/>
          </a:xfrm>
          <a:prstGeom prst="round2DiagRect">
            <a:avLst>
              <a:gd name="adj1" fmla="val 0"/>
              <a:gd name="adj2" fmla="val 18276"/>
            </a:avLst>
          </a:prstGeom>
          <a:ln w="47625">
            <a:solidFill>
              <a:srgbClr val="FFC000"/>
            </a:solidFill>
          </a:ln>
        </p:spPr>
      </p:pic>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24578"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128682" y="0"/>
            <a:ext cx="8015318" cy="928670"/>
          </a:xfrm>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Программа «Выставочный зал»</a:t>
            </a:r>
            <a:endParaRPr lang="ru-RU" b="1" dirty="0">
              <a:ln w="11430"/>
              <a:solidFill>
                <a:srgbClr val="008000"/>
              </a:solidFill>
              <a:effectLst>
                <a:outerShdw blurRad="50800" dist="39000" dir="5460000" algn="tl">
                  <a:srgbClr val="000000">
                    <a:alpha val="38000"/>
                  </a:srgbClr>
                </a:outerShdw>
              </a:effectLst>
            </a:endParaRPr>
          </a:p>
        </p:txBody>
      </p:sp>
      <p:pic>
        <p:nvPicPr>
          <p:cNvPr id="6" name="Picture 2" descr="D:\фото\ВЫСТАВОЧНЫЙ ЗАЛ\02.03.2011 выставочный зал\DSC00363.JPG"/>
          <p:cNvPicPr>
            <a:picLocks noChangeAspect="1" noChangeArrowheads="1"/>
          </p:cNvPicPr>
          <p:nvPr/>
        </p:nvPicPr>
        <p:blipFill>
          <a:blip r:embed="rId5" cstate="print"/>
          <a:srcRect b="1685"/>
          <a:stretch>
            <a:fillRect/>
          </a:stretch>
        </p:blipFill>
        <p:spPr bwMode="auto">
          <a:xfrm>
            <a:off x="857224" y="857232"/>
            <a:ext cx="3814769" cy="2500330"/>
          </a:xfrm>
          <a:prstGeom prst="round2DiagRect">
            <a:avLst>
              <a:gd name="adj1" fmla="val 2278"/>
              <a:gd name="adj2" fmla="val 14988"/>
            </a:avLst>
          </a:prstGeom>
          <a:noFill/>
          <a:ln w="47625">
            <a:solidFill>
              <a:srgbClr val="FFC000"/>
            </a:solidFill>
          </a:ln>
        </p:spPr>
      </p:pic>
      <p:pic>
        <p:nvPicPr>
          <p:cNvPr id="9" name="Picture 3" descr="D:\фото\ВЫСТАВОЧНЫЙ ЗАЛ\02.03.2011 выставочный зал\DSC00372.JPG"/>
          <p:cNvPicPr>
            <a:picLocks noChangeAspect="1" noChangeArrowheads="1"/>
          </p:cNvPicPr>
          <p:nvPr/>
        </p:nvPicPr>
        <p:blipFill>
          <a:blip r:embed="rId6" cstate="print"/>
          <a:srcRect t="2675" r="5483" b="2774"/>
          <a:stretch>
            <a:fillRect/>
          </a:stretch>
        </p:blipFill>
        <p:spPr bwMode="auto">
          <a:xfrm>
            <a:off x="4857752" y="3571876"/>
            <a:ext cx="3786214" cy="2525059"/>
          </a:xfrm>
          <a:prstGeom prst="round2DiagRect">
            <a:avLst>
              <a:gd name="adj1" fmla="val 0"/>
              <a:gd name="adj2" fmla="val 17810"/>
            </a:avLst>
          </a:prstGeom>
          <a:noFill/>
          <a:ln w="47625">
            <a:solidFill>
              <a:srgbClr val="FFC000"/>
            </a:solidFill>
          </a:ln>
        </p:spPr>
      </p:pic>
      <p:pic>
        <p:nvPicPr>
          <p:cNvPr id="10245" name="Picture 5" descr="D:\фото\Новая папка (2)\Итоговое занятие Ручное вязание\истоки  итоговое занятие 009.jpg"/>
          <p:cNvPicPr>
            <a:picLocks noGrp="1" noChangeAspect="1" noChangeArrowheads="1"/>
          </p:cNvPicPr>
          <p:nvPr>
            <p:ph idx="1"/>
          </p:nvPr>
        </p:nvPicPr>
        <p:blipFill>
          <a:blip r:embed="rId7" cstate="print"/>
          <a:srcRect t="2505" b="9803"/>
          <a:stretch>
            <a:fillRect/>
          </a:stretch>
        </p:blipFill>
        <p:spPr>
          <a:xfrm>
            <a:off x="4857752" y="857232"/>
            <a:ext cx="3801715" cy="2500330"/>
          </a:xfrm>
          <a:prstGeom prst="round2DiagRect">
            <a:avLst/>
          </a:prstGeom>
          <a:ln w="47625">
            <a:solidFill>
              <a:srgbClr val="FFC000"/>
            </a:solidFill>
          </a:ln>
        </p:spPr>
      </p:pic>
      <p:pic>
        <p:nvPicPr>
          <p:cNvPr id="12" name="Picture 4" descr="D:\фото\ВЫСТАВОЧНЫЙ ЗАЛ\25.10.2010 творцы искусства\творцы искусства\DSC05326.JPG"/>
          <p:cNvPicPr>
            <a:picLocks noChangeAspect="1" noChangeArrowheads="1"/>
          </p:cNvPicPr>
          <p:nvPr/>
        </p:nvPicPr>
        <p:blipFill>
          <a:blip r:embed="rId8" cstate="print"/>
          <a:srcRect/>
          <a:stretch>
            <a:fillRect/>
          </a:stretch>
        </p:blipFill>
        <p:spPr bwMode="auto">
          <a:xfrm>
            <a:off x="857224" y="3571876"/>
            <a:ext cx="3786214" cy="2524142"/>
          </a:xfrm>
          <a:prstGeom prst="round2DiagRect">
            <a:avLst/>
          </a:prstGeom>
          <a:noFill/>
          <a:ln w="47625">
            <a:solidFill>
              <a:srgbClr val="FFC000"/>
            </a:solidFill>
          </a:ln>
        </p:spPr>
      </p:pic>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музей\фоны\master03_background 2.gif"/>
          <p:cNvPicPr>
            <a:picLocks noChangeAspect="1" noChangeArrowheads="1"/>
          </p:cNvPicPr>
          <p:nvPr/>
        </p:nvPicPr>
        <p:blipFill>
          <a:blip r:embed="rId3">
            <a:duotone>
              <a:prstClr val="black"/>
              <a:srgbClr val="99FF99">
                <a:tint val="45000"/>
                <a:satMod val="400000"/>
              </a:srgbClr>
            </a:duotone>
            <a:lum bright="30000"/>
          </a:blip>
          <a:srcRect/>
          <a:stretch>
            <a:fillRect/>
          </a:stretch>
        </p:blipFill>
        <p:spPr bwMode="auto">
          <a:xfrm>
            <a:off x="0" y="4281"/>
            <a:ext cx="9144000" cy="6849438"/>
          </a:xfrm>
          <a:prstGeom prst="rect">
            <a:avLst/>
          </a:prstGeom>
          <a:noFill/>
        </p:spPr>
      </p:pic>
      <p:pic>
        <p:nvPicPr>
          <p:cNvPr id="26626" name="Picture 9" descr="эмблем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01063" y="6215063"/>
            <a:ext cx="538162" cy="500062"/>
          </a:xfrm>
          <a:prstGeom prst="rect">
            <a:avLst/>
          </a:prstGeom>
          <a:noFill/>
          <a:ln w="9525">
            <a:noFill/>
            <a:miter lim="800000"/>
            <a:headEnd/>
            <a:tailEnd/>
          </a:ln>
        </p:spPr>
      </p:pic>
      <p:sp>
        <p:nvSpPr>
          <p:cNvPr id="2" name="Заголовок 1"/>
          <p:cNvSpPr>
            <a:spLocks noGrp="1"/>
          </p:cNvSpPr>
          <p:nvPr>
            <p:ph type="title"/>
          </p:nvPr>
        </p:nvSpPr>
        <p:spPr>
          <a:xfrm>
            <a:off x="1500166" y="0"/>
            <a:ext cx="7643834" cy="1143000"/>
          </a:xfrm>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Aft>
                <a:spcPts val="0"/>
              </a:spcAft>
              <a:defRPr/>
            </a:pPr>
            <a:r>
              <a:rPr lang="ru-RU" b="1" dirty="0" smtClean="0">
                <a:ln w="11430"/>
                <a:solidFill>
                  <a:srgbClr val="008000"/>
                </a:solidFill>
                <a:effectLst>
                  <a:outerShdw blurRad="50800" dist="39000" dir="5460000" algn="tl">
                    <a:srgbClr val="000000">
                      <a:alpha val="38000"/>
                    </a:srgbClr>
                  </a:outerShdw>
                </a:effectLst>
              </a:rPr>
              <a:t>Программа </a:t>
            </a:r>
            <a:br>
              <a:rPr lang="ru-RU" b="1" dirty="0" smtClean="0">
                <a:ln w="11430"/>
                <a:solidFill>
                  <a:srgbClr val="008000"/>
                </a:solidFill>
                <a:effectLst>
                  <a:outerShdw blurRad="50800" dist="39000" dir="5460000" algn="tl">
                    <a:srgbClr val="000000">
                      <a:alpha val="38000"/>
                    </a:srgbClr>
                  </a:outerShdw>
                </a:effectLst>
              </a:rPr>
            </a:br>
            <a:r>
              <a:rPr lang="ru-RU" b="1" dirty="0" smtClean="0">
                <a:ln w="11430"/>
                <a:solidFill>
                  <a:srgbClr val="008000"/>
                </a:solidFill>
                <a:effectLst>
                  <a:outerShdw blurRad="50800" dist="39000" dir="5460000" algn="tl">
                    <a:srgbClr val="000000">
                      <a:alpha val="38000"/>
                    </a:srgbClr>
                  </a:outerShdw>
                </a:effectLst>
              </a:rPr>
              <a:t>«Школа музыкальной культуры»</a:t>
            </a:r>
            <a:endParaRPr lang="ru-RU" b="1" dirty="0">
              <a:ln w="11430"/>
              <a:solidFill>
                <a:srgbClr val="008000"/>
              </a:solidFill>
              <a:effectLst>
                <a:outerShdw blurRad="50800" dist="39000" dir="5460000" algn="tl">
                  <a:srgbClr val="000000">
                    <a:alpha val="38000"/>
                  </a:srgbClr>
                </a:outerShdw>
              </a:effectLst>
            </a:endParaRPr>
          </a:p>
        </p:txBody>
      </p:sp>
      <p:pic>
        <p:nvPicPr>
          <p:cNvPr id="12" name="Picture 4" descr="E:\зимушка-зима\DSC06288.JPG"/>
          <p:cNvPicPr>
            <a:picLocks noChangeAspect="1" noChangeArrowheads="1"/>
          </p:cNvPicPr>
          <p:nvPr/>
        </p:nvPicPr>
        <p:blipFill>
          <a:blip r:embed="rId5" cstate="print"/>
          <a:srcRect/>
          <a:stretch>
            <a:fillRect/>
          </a:stretch>
        </p:blipFill>
        <p:spPr bwMode="auto">
          <a:xfrm>
            <a:off x="2428860" y="3571876"/>
            <a:ext cx="4581530" cy="3054353"/>
          </a:xfrm>
          <a:prstGeom prst="roundRect">
            <a:avLst/>
          </a:prstGeom>
          <a:noFill/>
          <a:ln w="47625">
            <a:solidFill>
              <a:srgbClr val="FFC000"/>
            </a:solidFill>
          </a:ln>
        </p:spPr>
      </p:pic>
      <p:pic>
        <p:nvPicPr>
          <p:cNvPr id="9" name="Picture 3" descr="D:\фото\2010 - 2011 учебный год\30.03.2011  Семинар Интеграция\111.JPG"/>
          <p:cNvPicPr>
            <a:picLocks noChangeAspect="1" noChangeArrowheads="1"/>
          </p:cNvPicPr>
          <p:nvPr/>
        </p:nvPicPr>
        <p:blipFill>
          <a:blip r:embed="rId6" cstate="print"/>
          <a:srcRect/>
          <a:stretch>
            <a:fillRect/>
          </a:stretch>
        </p:blipFill>
        <p:spPr bwMode="auto">
          <a:xfrm>
            <a:off x="500034" y="1285860"/>
            <a:ext cx="3977220" cy="2982915"/>
          </a:xfrm>
          <a:prstGeom prst="round2DiagRect">
            <a:avLst>
              <a:gd name="adj1" fmla="val 0"/>
              <a:gd name="adj2" fmla="val 18091"/>
            </a:avLst>
          </a:prstGeom>
          <a:noFill/>
          <a:ln w="47625">
            <a:solidFill>
              <a:srgbClr val="FFC000"/>
            </a:solidFill>
          </a:ln>
        </p:spPr>
      </p:pic>
      <p:pic>
        <p:nvPicPr>
          <p:cNvPr id="6" name="Picture 2" descr="D:\фото\2010 - 2011 учебный год\14.01.2011 ШМК. Музыка  Рождества\DSC01072.JPG"/>
          <p:cNvPicPr>
            <a:picLocks noChangeAspect="1" noChangeArrowheads="1"/>
          </p:cNvPicPr>
          <p:nvPr/>
        </p:nvPicPr>
        <p:blipFill>
          <a:blip r:embed="rId7" cstate="print"/>
          <a:srcRect/>
          <a:stretch>
            <a:fillRect/>
          </a:stretch>
        </p:blipFill>
        <p:spPr bwMode="auto">
          <a:xfrm>
            <a:off x="4714876" y="1285860"/>
            <a:ext cx="3946003" cy="2959502"/>
          </a:xfrm>
          <a:prstGeom prst="round2DiagRect">
            <a:avLst/>
          </a:prstGeom>
          <a:noFill/>
          <a:ln w="47625">
            <a:solidFill>
              <a:srgbClr val="FFC000"/>
            </a:solidFill>
          </a:ln>
        </p:spPr>
      </p:pic>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1243</TotalTime>
  <Words>1272</Words>
  <PresentationFormat>Экран (4:3)</PresentationFormat>
  <Paragraphs>121</Paragraphs>
  <Slides>27</Slides>
  <Notes>15</Notes>
  <HiddenSlides>0</HiddenSlides>
  <MMClips>0</MMClips>
  <ScaleCrop>false</ScaleCrop>
  <HeadingPairs>
    <vt:vector size="8" baseType="variant">
      <vt:variant>
        <vt:lpstr>Использованные шрифты</vt:lpstr>
      </vt:variant>
      <vt:variant>
        <vt:i4>4</vt:i4>
      </vt:variant>
      <vt:variant>
        <vt:lpstr>Шаблон оформления</vt:lpstr>
      </vt:variant>
      <vt:variant>
        <vt:i4>1</vt:i4>
      </vt:variant>
      <vt:variant>
        <vt:lpstr>Внедренные серверы OLE</vt:lpstr>
      </vt:variant>
      <vt:variant>
        <vt:i4>1</vt:i4>
      </vt:variant>
      <vt:variant>
        <vt:lpstr>Заголовки слайдов</vt:lpstr>
      </vt:variant>
      <vt:variant>
        <vt:i4>27</vt:i4>
      </vt:variant>
    </vt:vector>
  </HeadingPairs>
  <TitlesOfParts>
    <vt:vector size="33" baseType="lpstr">
      <vt:lpstr>Calibri</vt:lpstr>
      <vt:lpstr>Arial</vt:lpstr>
      <vt:lpstr>Wingdings</vt:lpstr>
      <vt:lpstr>Monotype Corsiva</vt:lpstr>
      <vt:lpstr>Тема Office</vt:lpstr>
      <vt:lpstr>Диаграмма Microsoft Excel</vt:lpstr>
      <vt:lpstr>Слайд 1</vt:lpstr>
      <vt:lpstr>Слайд 2</vt:lpstr>
      <vt:lpstr>Слайд 3</vt:lpstr>
      <vt:lpstr>Слайд 4</vt:lpstr>
      <vt:lpstr>Интегрированное учебное занятие по технологии и изобразительному искусству в объединении «Конструирование и моделирование одежды». Тема занятия: «Применение техники «батик» в оформлении деталей одежды»</vt:lpstr>
      <vt:lpstr>Интегрированное учебное занятие по английскому языку и информатике в объединении «Английский язык». Тема занятия: «At the Zoo». – «В зоопарке»</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Интеграция в системе дополнительного образования детей как фактор повышения качества образования </dc:title>
  <dc:creator>Истоки (Оксана)</dc:creator>
  <cp:lastModifiedBy>Директор</cp:lastModifiedBy>
  <cp:revision>116</cp:revision>
  <dcterms:created xsi:type="dcterms:W3CDTF">2011-08-19T04:35:59Z</dcterms:created>
  <dcterms:modified xsi:type="dcterms:W3CDTF">2011-08-26T11:09:47Z</dcterms:modified>
</cp:coreProperties>
</file>