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84" r:id="rId2"/>
    <p:sldId id="259" r:id="rId3"/>
    <p:sldId id="265" r:id="rId4"/>
    <p:sldId id="271" r:id="rId5"/>
    <p:sldId id="276" r:id="rId6"/>
    <p:sldId id="263" r:id="rId7"/>
    <p:sldId id="262" r:id="rId8"/>
    <p:sldId id="269" r:id="rId9"/>
    <p:sldId id="278" r:id="rId10"/>
    <p:sldId id="261" r:id="rId11"/>
    <p:sldId id="280" r:id="rId12"/>
    <p:sldId id="264" r:id="rId13"/>
    <p:sldId id="260" r:id="rId14"/>
    <p:sldId id="283" r:id="rId15"/>
    <p:sldId id="282" r:id="rId16"/>
    <p:sldId id="277" r:id="rId17"/>
    <p:sldId id="268" r:id="rId18"/>
    <p:sldId id="272" r:id="rId19"/>
    <p:sldId id="279" r:id="rId20"/>
    <p:sldId id="267" r:id="rId21"/>
    <p:sldId id="274" r:id="rId22"/>
    <p:sldId id="281" r:id="rId23"/>
    <p:sldId id="258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119C9"/>
    <a:srgbClr val="DC8424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BCB0AB-FC0B-472F-9C87-9FA83AEAA578}" type="datetimeFigureOut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FB5DC7-EDB6-4859-A921-86A5BD18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3A3BA0-6AD4-4455-B2AA-D87C5B8094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9028-FEE8-47DF-AA86-035E3C931722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CF35-38AD-4FBC-83DC-F8C073249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4E98-1A18-401C-9A00-A70DC8311993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FF3-6052-4DC6-95AE-423D880CF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9AEF-B89F-4699-A759-497B603D47FE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0D86-C839-436E-825A-A5E7ACB3F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60D75-AC04-43C8-9AD6-1F6ED67BA02A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918D-C015-48A7-99D5-2A4AD6DB5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4A602-791B-41F1-899F-15E5B8EC024A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8C1B-88A5-45C6-8E8D-B66253185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22D9-1677-43C3-8849-BC44C03A1A1B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09E9-35DE-4344-9585-ACE7F621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1E7A-CAEB-4F52-A917-52356B1E0E75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20C5-EC3F-4D6D-AAEC-C3D3DA434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233D-EDE5-4F26-84A6-6927A64D2A04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B0FF-7425-487C-862D-044BCB111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AD4C-8936-46F4-8608-9809798FC5B6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D04C-F242-442C-A458-A937353D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E9EB-E434-46C7-B6CD-47FF76D51C6C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7081-EE35-4709-896C-A12ADF941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C21B-1555-4F54-92AC-C9B8B8EEE3E3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2293-2036-4E0E-B846-91907BFEF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6B42E2-7868-4B2E-86BE-01EF67F1BB7C}" type="datetime1">
              <a:rPr lang="ru-RU"/>
              <a:pPr>
                <a:defRPr/>
              </a:pPr>
              <a:t>02.01.2012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9B2AA4-8477-4959-A8BB-224BBA1EA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549275"/>
            <a:ext cx="6356350" cy="13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Учитель математики и информатики ГОУ СОШ №1372 города Москвы </a:t>
            </a:r>
            <a:br>
              <a:rPr lang="ru-RU" sz="2800" dirty="0" smtClean="0"/>
            </a:br>
            <a:r>
              <a:rPr lang="ru-RU" sz="3000" dirty="0" smtClean="0">
                <a:latin typeface="Bookman Old Style" pitchFamily="18" charset="0"/>
              </a:rPr>
              <a:t>Федотова Елена Александровна</a:t>
            </a: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1439862" cy="2157412"/>
          </a:xfr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8175" y="2492375"/>
            <a:ext cx="6356350" cy="33845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Итоговое  повторение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 5 классе 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8" y="908050"/>
            <a:ext cx="35655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+mn-ea"/>
                <a:cs typeface="Arial" pitchFamily="34" charset="0"/>
              </a:rPr>
              <a:t>Решение: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96144" y="3212976"/>
            <a:ext cx="8640960" cy="3439594"/>
          </a:xfrm>
          <a:blipFill rotWithShape="1">
            <a:blip r:embed="rId2"/>
            <a:stretch>
              <a:fillRect l="-218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06363"/>
            <a:ext cx="54435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60350"/>
            <a:ext cx="8229600" cy="1143000"/>
          </a:xfrm>
        </p:spPr>
        <p:txBody>
          <a:bodyPr/>
          <a:lstStyle/>
          <a:p>
            <a:r>
              <a:rPr lang="ru-RU" sz="6600" smtClean="0">
                <a:latin typeface="Bookman Old Style" pitchFamily="18" charset="0"/>
              </a:rPr>
              <a:t>Эстафета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84313"/>
            <a:ext cx="6408738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913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46"/>
          <p:cNvGraphicFramePr>
            <a:graphicFrameLocks noChangeAspect="1"/>
          </p:cNvGraphicFramePr>
          <p:nvPr/>
        </p:nvGraphicFramePr>
        <p:xfrm>
          <a:off x="1057275" y="3860800"/>
          <a:ext cx="7173913" cy="904875"/>
        </p:xfrm>
        <a:graphic>
          <a:graphicData uri="http://schemas.openxmlformats.org/presentationml/2006/ole">
            <p:oleObj spid="_x0000_s7214" name="Формула" r:id="rId4" imgW="1612800" imgH="203040" progId="Equation.3">
              <p:embed/>
            </p:oleObj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1476375" y="1557338"/>
            <a:ext cx="6335713" cy="1223962"/>
          </a:xfrm>
          <a:prstGeom prst="wedgeRoundRectCallout">
            <a:avLst>
              <a:gd name="adj1" fmla="val -34044"/>
              <a:gd name="adj2" fmla="val -75566"/>
              <a:gd name="adj3" fmla="val 16667"/>
            </a:avLst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ysClr val="windowText" lastClr="000000"/>
                </a:solidFill>
                <a:ea typeface="+mj-ea"/>
                <a:cs typeface="+mj-cs"/>
              </a:rPr>
              <a:t>Укажите порядок действия и найдите значение выражения:</a:t>
            </a:r>
            <a:endParaRPr lang="ru-RU" sz="3600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0800000">
            <a:off x="3608388" y="3198813"/>
            <a:ext cx="487362" cy="584200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10800000">
            <a:off x="2411413" y="3198813"/>
            <a:ext cx="488950" cy="584200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10800000">
            <a:off x="6454775" y="3198813"/>
            <a:ext cx="487363" cy="584200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10800000">
            <a:off x="4859338" y="3198813"/>
            <a:ext cx="488950" cy="584200"/>
          </a:xfrm>
          <a:prstGeom prst="triangle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13573" t="18365" r="-195" b="7677"/>
          <a:stretch>
            <a:fillRect/>
          </a:stretch>
        </p:blipFill>
        <p:spPr bwMode="auto">
          <a:xfrm>
            <a:off x="0" y="3040063"/>
            <a:ext cx="637222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41850" y="260350"/>
            <a:ext cx="48244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ru-RU" sz="320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0,84 : 2,1 = 0,4</a:t>
            </a:r>
          </a:p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ru-RU" sz="320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 3,5 ∙ 0,18 = 0,63</a:t>
            </a:r>
          </a:p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ru-RU" sz="320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0,4 + 0,63 = 1,03</a:t>
            </a:r>
          </a:p>
          <a:p>
            <a:pPr marL="342900" indent="-342900">
              <a:lnSpc>
                <a:spcPct val="200000"/>
              </a:lnSpc>
              <a:buFontTx/>
              <a:buAutoNum type="arabicParenR"/>
            </a:pPr>
            <a:r>
              <a:rPr lang="ru-RU" sz="320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1,03 – 0,08 = 0,95</a:t>
            </a:r>
            <a:endParaRPr lang="ru-RU" sz="320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39713" y="549275"/>
            <a:ext cx="4194175" cy="1150938"/>
          </a:xfrm>
          <a:prstGeom prst="wedgeRoundRectCallout">
            <a:avLst>
              <a:gd name="adj1" fmla="val -2166"/>
              <a:gd name="adj2" fmla="val 2346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Проверяем:</a:t>
            </a:r>
            <a:endParaRPr lang="ru-RU" sz="4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0850" y="522288"/>
            <a:ext cx="8229600" cy="1143000"/>
          </a:xfrm>
        </p:spPr>
        <p:txBody>
          <a:bodyPr/>
          <a:lstStyle/>
          <a:p>
            <a:r>
              <a:rPr lang="ru-RU" sz="7200" smtClean="0">
                <a:solidFill>
                  <a:schemeClr val="tx2"/>
                </a:solidFill>
                <a:latin typeface="a_Stamper"/>
              </a:rPr>
              <a:t>Пит-стоп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65288"/>
            <a:ext cx="7620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4043362" cy="4392613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Все движения разминки </a:t>
            </a:r>
            <a:r>
              <a:rPr lang="ru-RU" dirty="0" smtClean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Повторяем </a:t>
            </a: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без запинки!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Эй! Попрыгали на месте.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Эх! Руками машем вместе.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Эхе - </a:t>
            </a:r>
            <a:r>
              <a:rPr lang="ru-RU" dirty="0" err="1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хе</a:t>
            </a: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! Прогнули спинки,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Посмотрели на ботинки.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Эге – </a:t>
            </a:r>
            <a:r>
              <a:rPr lang="ru-RU" dirty="0" err="1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ге</a:t>
            </a: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! Нагнулись ниже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Наклонились к полу ближе.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Повертись на месте ловко.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В этом нам нужна сноровка.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Что, понравилось, дружок?</a:t>
            </a:r>
            <a:endParaRPr lang="ru-RU" dirty="0"/>
          </a:p>
          <a:p>
            <a:pPr mar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333333"/>
                </a:solidFill>
                <a:latin typeface="Verdana"/>
                <a:ea typeface="Times New Roman"/>
                <a:cs typeface="Arial"/>
              </a:rPr>
              <a:t>Завтра будет вновь урок!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981075"/>
            <a:ext cx="42338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Командное первенство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688" y="1773238"/>
            <a:ext cx="8794750" cy="403225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0650"/>
            <a:ext cx="673576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95738" y="-53975"/>
            <a:ext cx="54117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Решите </a:t>
            </a:r>
            <a:r>
              <a:rPr lang="ru-RU" sz="4800">
                <a:solidFill>
                  <a:srgbClr val="0070C0"/>
                </a:solidFill>
                <a:latin typeface="Calibri" pitchFamily="34" charset="0"/>
              </a:rPr>
              <a:t>задачу:</a:t>
            </a:r>
          </a:p>
        </p:txBody>
      </p:sp>
      <p:sp>
        <p:nvSpPr>
          <p:cNvPr id="7" name="Подзаголовок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3356992"/>
            <a:ext cx="8640960" cy="3121760"/>
          </a:xfrm>
          <a:prstGeom prst="rect">
            <a:avLst/>
          </a:prstGeom>
          <a:blipFill rotWithShape="1">
            <a:blip r:embed="rId3"/>
            <a:stretch>
              <a:fillRect l="-635" t="-2148" r="-2045" b="-4492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852738"/>
            <a:ext cx="8281987" cy="3600450"/>
          </a:xfrm>
        </p:spPr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000" dirty="0" smtClean="0">
                <a:solidFill>
                  <a:srgbClr val="006600"/>
                </a:solidFill>
              </a:rPr>
              <a:t>3200 : 100 ∙ 37,5 = 1200 (км) – первая часть дистанции </a:t>
            </a:r>
            <a:r>
              <a:rPr lang="ru-RU" sz="3000" dirty="0" err="1" smtClean="0">
                <a:solidFill>
                  <a:srgbClr val="006600"/>
                </a:solidFill>
              </a:rPr>
              <a:t>МакКвина</a:t>
            </a:r>
            <a:r>
              <a:rPr lang="ru-RU" sz="3000" dirty="0" smtClean="0">
                <a:solidFill>
                  <a:srgbClr val="006600"/>
                </a:solidFill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000" dirty="0" smtClean="0">
                <a:solidFill>
                  <a:srgbClr val="006600"/>
                </a:solidFill>
              </a:rPr>
              <a:t>3200 – 1200  = 2000 (км) – остаток дистанции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000" dirty="0" smtClean="0">
                <a:solidFill>
                  <a:srgbClr val="006600"/>
                </a:solidFill>
              </a:rPr>
              <a:t>2000 : 5 ∙ 2  = 800 (км) – вторая часть дистанции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3000" dirty="0" smtClean="0">
                <a:solidFill>
                  <a:srgbClr val="006600"/>
                </a:solidFill>
              </a:rPr>
              <a:t>3200 – 1200 – 800 =1200 (км)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006600"/>
                </a:solidFill>
              </a:rPr>
              <a:t>Ответ: до финиша осталось 1200 км.</a:t>
            </a:r>
            <a:endParaRPr lang="ru-RU" sz="3000" dirty="0">
              <a:solidFill>
                <a:srgbClr val="0066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038225"/>
            <a:ext cx="4175125" cy="1008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0070C0"/>
                </a:solidFill>
                <a:latin typeface="Comic Sans MS" pitchFamily="66" charset="0"/>
                <a:ea typeface="+mn-ea"/>
                <a:cs typeface="Arial" pitchFamily="34" charset="0"/>
              </a:rPr>
              <a:t>Решение:</a:t>
            </a:r>
          </a:p>
        </p:txBody>
      </p:sp>
      <p:pic>
        <p:nvPicPr>
          <p:cNvPr id="3379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450" y="260350"/>
            <a:ext cx="30194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49263" y="0"/>
            <a:ext cx="8229600" cy="1143000"/>
          </a:xfrm>
        </p:spPr>
        <p:txBody>
          <a:bodyPr/>
          <a:lstStyle/>
          <a:p>
            <a:r>
              <a:rPr lang="ru-RU" sz="6600" smtClean="0">
                <a:solidFill>
                  <a:srgbClr val="C00000"/>
                </a:solidFill>
              </a:rPr>
              <a:t>Личное первенство</a:t>
            </a:r>
          </a:p>
        </p:txBody>
      </p:sp>
      <p:pic>
        <p:nvPicPr>
          <p:cNvPr id="3481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3279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68275"/>
            <a:ext cx="8818562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14288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2119C9"/>
                </a:solidFill>
                <a:latin typeface="a_Stamper"/>
              </a:rPr>
              <a:t>Математическое ралли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  <p:sp>
        <p:nvSpPr>
          <p:cNvPr id="1536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7938"/>
            <a:ext cx="912495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 rot="652922">
            <a:off x="3298825" y="2427288"/>
            <a:ext cx="47593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Дома в мотеле Салли имели форму конуса. Найдите угол при вершине конуса, если углы при основании конуса равны и на 15° меньше угла при вершине.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188" y="3344863"/>
            <a:ext cx="8229600" cy="316865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1) х + х + х + 15 = 180,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3х = 180 – 15,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3х = 165,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х =165 : 3,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  х = 55(°) – угол при основании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2) 55 + 15 = 70(°)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Ответ: угол при вершине равен 70°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79838" y="260350"/>
            <a:ext cx="5770562" cy="1138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+mn-ea"/>
                <a:cs typeface="Arial" pitchFamily="34" charset="0"/>
              </a:rPr>
              <a:t>Решение: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06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5580063" y="1465263"/>
            <a:ext cx="2114550" cy="1798637"/>
            <a:chOff x="5504248" y="1689398"/>
            <a:chExt cx="2114187" cy="1797729"/>
          </a:xfrm>
        </p:grpSpPr>
        <p:sp>
          <p:nvSpPr>
            <p:cNvPr id="2" name="Равнобедренный треугольник 1"/>
            <p:cNvSpPr/>
            <p:nvPr/>
          </p:nvSpPr>
          <p:spPr>
            <a:xfrm>
              <a:off x="5504248" y="1689398"/>
              <a:ext cx="1980860" cy="1567658"/>
            </a:xfrm>
            <a:prstGeom prst="triangle">
              <a:avLst>
                <a:gd name="adj" fmla="val 493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" name="Дуга 6"/>
            <p:cNvSpPr/>
            <p:nvPr/>
          </p:nvSpPr>
          <p:spPr>
            <a:xfrm rot="14934666">
              <a:off x="7020949" y="2889642"/>
              <a:ext cx="629919" cy="56505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Дуга 7"/>
          <p:cNvSpPr/>
          <p:nvPr/>
        </p:nvSpPr>
        <p:spPr>
          <a:xfrm rot="8061019">
            <a:off x="6259512" y="1335088"/>
            <a:ext cx="631825" cy="5651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7695139">
            <a:off x="6134101" y="1287462"/>
            <a:ext cx="723900" cy="803275"/>
          </a:xfrm>
          <a:prstGeom prst="arc">
            <a:avLst>
              <a:gd name="adj1" fmla="val 1600974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5148263" y="1433513"/>
            <a:ext cx="3124200" cy="1773237"/>
            <a:chOff x="5114089" y="1626273"/>
            <a:chExt cx="3124433" cy="1774411"/>
          </a:xfrm>
        </p:grpSpPr>
        <p:sp>
          <p:nvSpPr>
            <p:cNvPr id="3" name="Дуга 2"/>
            <p:cNvSpPr/>
            <p:nvPr/>
          </p:nvSpPr>
          <p:spPr>
            <a:xfrm rot="1521786">
              <a:off x="5322067" y="2835160"/>
              <a:ext cx="631872" cy="56552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874" name="TextBox 5"/>
            <p:cNvSpPr txBox="1">
              <a:spLocks noChangeArrowheads="1"/>
            </p:cNvSpPr>
            <p:nvPr/>
          </p:nvSpPr>
          <p:spPr bwMode="auto">
            <a:xfrm>
              <a:off x="5114089" y="2802593"/>
              <a:ext cx="7540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latin typeface="Bookman Old Style" pitchFamily="18" charset="0"/>
                </a:rPr>
                <a:t>х°</a:t>
              </a:r>
            </a:p>
          </p:txBody>
        </p:sp>
        <p:sp>
          <p:nvSpPr>
            <p:cNvPr id="36875" name="TextBox 10"/>
            <p:cNvSpPr txBox="1">
              <a:spLocks noChangeArrowheads="1"/>
            </p:cNvSpPr>
            <p:nvPr/>
          </p:nvSpPr>
          <p:spPr bwMode="auto">
            <a:xfrm>
              <a:off x="7484467" y="2802593"/>
              <a:ext cx="7540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latin typeface="Bookman Old Style" pitchFamily="18" charset="0"/>
                </a:rPr>
                <a:t>х°</a:t>
              </a:r>
            </a:p>
          </p:txBody>
        </p:sp>
        <p:sp>
          <p:nvSpPr>
            <p:cNvPr id="36876" name="TextBox 11"/>
            <p:cNvSpPr txBox="1">
              <a:spLocks noChangeArrowheads="1"/>
            </p:cNvSpPr>
            <p:nvPr/>
          </p:nvSpPr>
          <p:spPr bwMode="auto">
            <a:xfrm>
              <a:off x="6730413" y="1626273"/>
              <a:ext cx="11310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i="1">
                  <a:latin typeface="Bookman Old Style" pitchFamily="18" charset="0"/>
                </a:rPr>
                <a:t>(х + 15)°</a:t>
              </a:r>
            </a:p>
          </p:txBody>
        </p:sp>
      </p:grp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006600"/>
                </a:solidFill>
                <a:latin typeface="Century Gothic" pitchFamily="34" charset="0"/>
              </a:rPr>
              <a:t>Подводим итоги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86995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C00000"/>
                </a:solidFill>
                <a:latin typeface="Century Gothic" pitchFamily="34" charset="0"/>
              </a:rPr>
              <a:t>Вы все молодцы!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484313"/>
            <a:ext cx="87884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4038" y="5229225"/>
            <a:ext cx="8229600" cy="1143000"/>
          </a:xfrm>
        </p:spPr>
        <p:txBody>
          <a:bodyPr/>
          <a:lstStyle/>
          <a:p>
            <a:r>
              <a:rPr lang="ru-RU" sz="7200" smtClean="0">
                <a:solidFill>
                  <a:srgbClr val="C00000"/>
                </a:solidFill>
                <a:latin typeface="Century Gothic" pitchFamily="34" charset="0"/>
              </a:rPr>
              <a:t>До новых встреч!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446213"/>
            <a:ext cx="88455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C00000"/>
                </a:solidFill>
                <a:latin typeface="Century Gothic" pitchFamily="34" charset="0"/>
              </a:rPr>
              <a:t>Спасибо за урок!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7999" r="-3015" b="6802"/>
          <a:stretch>
            <a:fillRect/>
          </a:stretch>
        </p:blipFill>
        <p:spPr bwMode="auto">
          <a:xfrm>
            <a:off x="0" y="0"/>
            <a:ext cx="9444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0" y="333375"/>
            <a:ext cx="7894638" cy="1511300"/>
          </a:xfrm>
          <a:prstGeom prst="wedgeRoundRectCallout">
            <a:avLst>
              <a:gd name="adj1" fmla="val 37296"/>
              <a:gd name="adj2" fmla="val 97920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Мы, играя, проверяем, что умеем и что знаем.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0" y="0"/>
            <a:ext cx="7235825" cy="1773238"/>
          </a:xfrm>
          <a:prstGeom prst="cloudCallout">
            <a:avLst>
              <a:gd name="adj1" fmla="val 24043"/>
              <a:gd name="adj2" fmla="val 800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Дорогу осилит бегущий, а …</a:t>
            </a:r>
            <a:endParaRPr lang="ru-RU" sz="3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1750"/>
            <a:ext cx="8229600" cy="9223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Вычислить и узнать девиз урока.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265113" y="908050"/>
            <a:ext cx="2890837" cy="424973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4,9 + 3,1 =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0,3 ∙ 20 =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0,02 : 0,1 =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0,9 – 0,4 =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4,8 : 0,6 =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1,2 ∙ 5 =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2 – 1,8 =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22613" y="908050"/>
            <a:ext cx="2890837" cy="42497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8) 4,2  : 6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9)  58 ∙ 0,1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10) 1,1 + 3,4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11)    ––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12) 8,7 </a:t>
            </a:r>
            <a:r>
              <a:rPr lang="ru-RU" dirty="0" smtClean="0">
                <a:solidFill>
                  <a:prstClr val="black"/>
                </a:solidFill>
              </a:rPr>
              <a:t>– </a:t>
            </a:r>
            <a:r>
              <a:rPr lang="ru-RU" dirty="0" smtClean="0"/>
              <a:t>0,7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13)  1,2 ∙ 0,5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14) 4 – 2,6 =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08688" y="920750"/>
            <a:ext cx="3132137" cy="38703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15) 0,2 + 9,8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16) 0,8 ∙ 5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17) 1,8 : 0,2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18) 0,07 + 0,63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19) 6,3 : 3 =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20)    !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5373688"/>
          <a:ext cx="8928100" cy="1082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66"/>
                <a:gridCol w="725624"/>
                <a:gridCol w="714536"/>
                <a:gridCol w="720080"/>
                <a:gridCol w="720080"/>
                <a:gridCol w="720080"/>
                <a:gridCol w="559449"/>
                <a:gridCol w="736695"/>
                <a:gridCol w="720080"/>
                <a:gridCol w="603760"/>
                <a:gridCol w="686845"/>
                <a:gridCol w="653611"/>
                <a:gridCol w="72007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м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т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ы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с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и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е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а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к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у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я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щ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л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2119C9"/>
                          </a:solidFill>
                          <a:latin typeface="Comic Sans MS" pitchFamily="66" charset="0"/>
                        </a:rPr>
                        <a:t>й</a:t>
                      </a:r>
                      <a:endParaRPr lang="ru-RU" sz="3200" b="1" dirty="0">
                        <a:solidFill>
                          <a:srgbClr val="2119C9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8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0,2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0,6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1,4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0,7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0,5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6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5,8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4,5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4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10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2,1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57150"/>
            <a:ext cx="8929688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20713"/>
            <a:ext cx="857885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FFFF00"/>
                </a:solidFill>
                <a:latin typeface="Arial Black" pitchFamily="34" charset="0"/>
                <a:ea typeface="amth5"/>
                <a:cs typeface="amth5"/>
              </a:rPr>
              <a:t>Кросс - опрос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87325"/>
            <a:ext cx="84455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0225" y="692150"/>
            <a:ext cx="7488238" cy="2016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2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Какая дробь называется неправильной?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39775" y="866775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200">
                <a:solidFill>
                  <a:srgbClr val="7030A0"/>
                </a:solidFill>
                <a:latin typeface="Comic Sans MS" pitchFamily="66" charset="0"/>
              </a:rPr>
              <a:t>Как выполнить деление десятичных дробей?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47725" y="938213"/>
            <a:ext cx="67722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200">
                <a:solidFill>
                  <a:srgbClr val="006600"/>
                </a:solidFill>
                <a:latin typeface="Comic Sans MS" pitchFamily="66" charset="0"/>
              </a:rPr>
              <a:t>Какое число называется смешанным?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3388" y="908050"/>
            <a:ext cx="83740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200">
                <a:solidFill>
                  <a:srgbClr val="2119C9"/>
                </a:solidFill>
                <a:latin typeface="Comic Sans MS" pitchFamily="66" charset="0"/>
              </a:rPr>
              <a:t>Как вычесть десятичные дроби?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0050" y="908050"/>
            <a:ext cx="85296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200">
                <a:solidFill>
                  <a:srgbClr val="DC8424"/>
                </a:solidFill>
                <a:latin typeface="Comic Sans MS" pitchFamily="66" charset="0"/>
              </a:rPr>
              <a:t> Как выделить целую часть из неправильной дроби?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736600"/>
            <a:ext cx="86058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200">
                <a:solidFill>
                  <a:srgbClr val="00B050"/>
                </a:solidFill>
                <a:latin typeface="Comic Sans MS" pitchFamily="66" charset="0"/>
              </a:rPr>
              <a:t>Как сложить дроби с одинаковыми знаменателями?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9438" y="571500"/>
            <a:ext cx="74072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200">
                <a:solidFill>
                  <a:srgbClr val="C00000"/>
                </a:solidFill>
                <a:latin typeface="Comic Sans MS" pitchFamily="66" charset="0"/>
              </a:rPr>
              <a:t>Как умножить десятичную дробь на 10, 100, 1000?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33375"/>
            <a:ext cx="89709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latin typeface="ABC_TypeWriterRussian"/>
              </a:rPr>
              <a:t>Разминка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404813"/>
            <a:ext cx="79819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Решите задачу: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50801" y="3861048"/>
            <a:ext cx="8064896" cy="2520280"/>
          </a:xfrm>
          <a:blipFill rotWithShape="1">
            <a:blip r:embed="rId3"/>
            <a:stretch>
              <a:fillRect l="-1587" t="-2657" r="-1663" b="-13768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Е.А. ГОУ СОШ №1372  Москва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482</Words>
  <Application>Microsoft Office PowerPoint</Application>
  <PresentationFormat>Экран (4:3)</PresentationFormat>
  <Paragraphs>138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Calibri</vt:lpstr>
      <vt:lpstr>Arial</vt:lpstr>
      <vt:lpstr>Bookman Old Style</vt:lpstr>
      <vt:lpstr>Book Antiqua</vt:lpstr>
      <vt:lpstr>a_Stamper</vt:lpstr>
      <vt:lpstr>Segoe UI</vt:lpstr>
      <vt:lpstr>Comic Sans MS</vt:lpstr>
      <vt:lpstr>Arial Black</vt:lpstr>
      <vt:lpstr>amth5</vt:lpstr>
      <vt:lpstr>ABC_TypeWriterRussian</vt:lpstr>
      <vt:lpstr>Times New Roman</vt:lpstr>
      <vt:lpstr>Verdana</vt:lpstr>
      <vt:lpstr>Century Gothic</vt:lpstr>
      <vt:lpstr>Тема Office</vt:lpstr>
      <vt:lpstr>Формула</vt:lpstr>
      <vt:lpstr>Учитель математики и информатики ГОУ СОШ №1372 города Москвы  Федотова Елена Александровна</vt:lpstr>
      <vt:lpstr>Математическое ралли</vt:lpstr>
      <vt:lpstr>Слайд 3</vt:lpstr>
      <vt:lpstr>Слайд 4</vt:lpstr>
      <vt:lpstr>Вычислить и узнать девиз урока.</vt:lpstr>
      <vt:lpstr>Кросс - опрос</vt:lpstr>
      <vt:lpstr>Слайд 7</vt:lpstr>
      <vt:lpstr>Разминка </vt:lpstr>
      <vt:lpstr>Решите задачу:</vt:lpstr>
      <vt:lpstr>Решение:</vt:lpstr>
      <vt:lpstr>Эстафета </vt:lpstr>
      <vt:lpstr>Слайд 12</vt:lpstr>
      <vt:lpstr>Слайд 13</vt:lpstr>
      <vt:lpstr>Пит-стоп</vt:lpstr>
      <vt:lpstr>Слайд 15</vt:lpstr>
      <vt:lpstr>Командное первенство</vt:lpstr>
      <vt:lpstr>Слайд 17</vt:lpstr>
      <vt:lpstr>Решение:</vt:lpstr>
      <vt:lpstr>Личное первенство</vt:lpstr>
      <vt:lpstr>Слайд 20</vt:lpstr>
      <vt:lpstr>Решение:</vt:lpstr>
      <vt:lpstr>Подводим итоги</vt:lpstr>
      <vt:lpstr>Вы все молодцы!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</dc:creator>
  <cp:lastModifiedBy>ольга</cp:lastModifiedBy>
  <cp:revision>105</cp:revision>
  <dcterms:created xsi:type="dcterms:W3CDTF">2011-05-10T17:26:26Z</dcterms:created>
  <dcterms:modified xsi:type="dcterms:W3CDTF">2012-01-02T11:17:17Z</dcterms:modified>
</cp:coreProperties>
</file>