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759575" cy="98679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149" cy="49339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8862" y="0"/>
            <a:ext cx="2929149" cy="493395"/>
          </a:xfrm>
          <a:prstGeom prst="rect">
            <a:avLst/>
          </a:prstGeom>
        </p:spPr>
        <p:txBody>
          <a:bodyPr vert="horz" lIns="91440" tIns="45720" rIns="91440" bIns="45720" rtlCol="0"/>
          <a:lstStyle>
            <a:lvl1pPr algn="r">
              <a:defRPr sz="1200"/>
            </a:lvl1pPr>
          </a:lstStyle>
          <a:p>
            <a:fld id="{FF14832F-3BB8-4056-87D7-726C43712237}" type="datetimeFigureOut">
              <a:rPr lang="ru-RU" smtClean="0"/>
              <a:pPr/>
              <a:t>20.10.2011</a:t>
            </a:fld>
            <a:endParaRPr lang="ru-RU"/>
          </a:p>
        </p:txBody>
      </p:sp>
      <p:sp>
        <p:nvSpPr>
          <p:cNvPr id="4" name="Образ слайда 3"/>
          <p:cNvSpPr>
            <a:spLocks noGrp="1" noRot="1" noChangeAspect="1"/>
          </p:cNvSpPr>
          <p:nvPr>
            <p:ph type="sldImg" idx="2"/>
          </p:nvPr>
        </p:nvSpPr>
        <p:spPr>
          <a:xfrm>
            <a:off x="912813" y="739775"/>
            <a:ext cx="4933950"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5958" y="4687253"/>
            <a:ext cx="5407660" cy="444055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2792"/>
            <a:ext cx="2929149" cy="49339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8862" y="9372792"/>
            <a:ext cx="2929149" cy="493395"/>
          </a:xfrm>
          <a:prstGeom prst="rect">
            <a:avLst/>
          </a:prstGeom>
        </p:spPr>
        <p:txBody>
          <a:bodyPr vert="horz" lIns="91440" tIns="45720" rIns="91440" bIns="45720" rtlCol="0" anchor="b"/>
          <a:lstStyle>
            <a:lvl1pPr algn="r">
              <a:defRPr sz="1200"/>
            </a:lvl1pPr>
          </a:lstStyle>
          <a:p>
            <a:fld id="{5552E6B0-F28F-42F6-AA85-300725826C5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552E6B0-F28F-42F6-AA85-300725826C5B}"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552E6B0-F28F-42F6-AA85-300725826C5B}" type="slidenum">
              <a:rPr lang="ru-RU" smtClean="0"/>
              <a:pPr/>
              <a:t>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552E6B0-F28F-42F6-AA85-300725826C5B}"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044FDB-5467-458D-8ADA-EB11A0B89CE8}" type="datetimeFigureOut">
              <a:rPr lang="ru-RU" smtClean="0"/>
              <a:pPr/>
              <a:t>20.10.2011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44FDB-5467-458D-8ADA-EB11A0B89CE8}" type="datetimeFigureOut">
              <a:rPr lang="ru-RU" smtClean="0"/>
              <a:pPr/>
              <a:t>20.10.2011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B567B-11D8-46B4-ACA2-FF59C9C9276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57200" y="1000108"/>
            <a:ext cx="8305800" cy="2143140"/>
          </a:xfrm>
        </p:spPr>
        <p:txBody>
          <a:bodyPr>
            <a:noAutofit/>
          </a:bodyPr>
          <a:lstStyle/>
          <a:p>
            <a:r>
              <a:rPr lang="ru-RU" sz="2400" dirty="0" smtClean="0"/>
              <a:t/>
            </a:r>
            <a:br>
              <a:rPr lang="ru-RU" sz="2400" dirty="0" smtClean="0"/>
            </a:br>
            <a:r>
              <a:rPr lang="ru-RU" sz="2400" dirty="0" smtClean="0"/>
              <a:t/>
            </a:r>
            <a:br>
              <a:rPr lang="ru-RU" sz="2400" dirty="0" smtClean="0"/>
            </a:br>
            <a:r>
              <a:rPr lang="ru-RU" sz="2400" dirty="0" smtClean="0"/>
              <a:t>			</a:t>
            </a:r>
            <a:br>
              <a:rPr lang="ru-RU" sz="2400" dirty="0" smtClean="0"/>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Методика  подготовки и проведения педагогических советов в детском саду</a:t>
            </a:r>
            <a:endParaRPr lang="ru-RU" sz="2400"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714348" y="3331698"/>
            <a:ext cx="8072494" cy="1752600"/>
          </a:xfrm>
        </p:spPr>
        <p:txBody>
          <a:bodyPr>
            <a:normAutofit/>
          </a:bodyPr>
          <a:lstStyle/>
          <a:p>
            <a:r>
              <a:rPr lang="ru-RU" sz="2400" dirty="0" smtClean="0">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материал подготовила  </a:t>
            </a:r>
          </a:p>
          <a:p>
            <a:r>
              <a:rPr lang="ru-RU" sz="2400" dirty="0" smtClean="0">
                <a:solidFill>
                  <a:schemeClr val="tx1"/>
                </a:solidFill>
                <a:latin typeface="Times New Roman" pitchFamily="18" charset="0"/>
                <a:cs typeface="Times New Roman" pitchFamily="18" charset="0"/>
              </a:rPr>
              <a:t>Заместитель директора по дошкольному воспитанию</a:t>
            </a:r>
          </a:p>
          <a:p>
            <a:r>
              <a:rPr lang="ru-RU" sz="2400" dirty="0" err="1" smtClean="0">
                <a:solidFill>
                  <a:schemeClr val="tx1"/>
                </a:solidFill>
                <a:latin typeface="Times New Roman" pitchFamily="18" charset="0"/>
                <a:cs typeface="Times New Roman" pitchFamily="18" charset="0"/>
              </a:rPr>
              <a:t>Турченко</a:t>
            </a:r>
            <a:r>
              <a:rPr lang="ru-RU" sz="2400" dirty="0" smtClean="0">
                <a:solidFill>
                  <a:schemeClr val="tx1"/>
                </a:solidFill>
                <a:latin typeface="Times New Roman" pitchFamily="18" charset="0"/>
                <a:cs typeface="Times New Roman" pitchFamily="18" charset="0"/>
              </a:rPr>
              <a:t> Наталья Александровна</a:t>
            </a:r>
            <a:endParaRPr lang="ru-RU" sz="2400" dirty="0">
              <a:solidFill>
                <a:schemeClr val="tx1"/>
              </a:solidFill>
              <a:latin typeface="Times New Roman" pitchFamily="18" charset="0"/>
              <a:cs typeface="Times New Roman" pitchFamily="18" charset="0"/>
            </a:endParaRPr>
          </a:p>
        </p:txBody>
      </p:sp>
      <p:sp>
        <p:nvSpPr>
          <p:cNvPr id="6" name="TextBox 5"/>
          <p:cNvSpPr txBox="1"/>
          <p:nvPr/>
        </p:nvSpPr>
        <p:spPr>
          <a:xfrm>
            <a:off x="1428728" y="714356"/>
            <a:ext cx="6215106" cy="646331"/>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МОУ «</a:t>
            </a:r>
            <a:r>
              <a:rPr lang="ru-RU" dirty="0" err="1" smtClean="0">
                <a:latin typeface="Times New Roman" pitchFamily="18" charset="0"/>
                <a:cs typeface="Times New Roman" pitchFamily="18" charset="0"/>
              </a:rPr>
              <a:t>Забузанская</a:t>
            </a:r>
            <a:r>
              <a:rPr lang="ru-RU" dirty="0" smtClean="0">
                <a:latin typeface="Times New Roman" pitchFamily="18" charset="0"/>
                <a:cs typeface="Times New Roman" pitchFamily="18" charset="0"/>
              </a:rPr>
              <a:t> СОШ имени </a:t>
            </a:r>
            <a:r>
              <a:rPr lang="ru-RU" dirty="0" err="1" smtClean="0">
                <a:latin typeface="Times New Roman" pitchFamily="18" charset="0"/>
                <a:cs typeface="Times New Roman" pitchFamily="18" charset="0"/>
              </a:rPr>
              <a:t>Турченко</a:t>
            </a:r>
            <a:r>
              <a:rPr lang="ru-RU" dirty="0" smtClean="0">
                <a:latin typeface="Times New Roman" pitchFamily="18" charset="0"/>
                <a:cs typeface="Times New Roman" pitchFamily="18" charset="0"/>
              </a:rPr>
              <a:t> Э.П.</a:t>
            </a:r>
          </a:p>
          <a:p>
            <a:pPr algn="ctr"/>
            <a:r>
              <a:rPr lang="ru-RU" dirty="0" smtClean="0">
                <a:latin typeface="Times New Roman" pitchFamily="18" charset="0"/>
                <a:cs typeface="Times New Roman" pitchFamily="18" charset="0"/>
              </a:rPr>
              <a:t>Астраханская область Красноярский район </a:t>
            </a:r>
            <a:r>
              <a:rPr lang="ru-RU" dirty="0" err="1" smtClean="0">
                <a:latin typeface="Times New Roman" pitchFamily="18" charset="0"/>
                <a:cs typeface="Times New Roman" pitchFamily="18" charset="0"/>
              </a:rPr>
              <a:t>с.Забузан</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лако 1"/>
          <p:cNvSpPr/>
          <p:nvPr/>
        </p:nvSpPr>
        <p:spPr>
          <a:xfrm>
            <a:off x="785786" y="214290"/>
            <a:ext cx="6715172" cy="23574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577" name="Rectangle 1"/>
          <p:cNvSpPr>
            <a:spLocks noChangeArrowheads="1"/>
          </p:cNvSpPr>
          <p:nvPr/>
        </p:nvSpPr>
        <p:spPr bwMode="auto">
          <a:xfrm>
            <a:off x="2428860" y="857233"/>
            <a:ext cx="400052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400" b="1" i="0" u="none" strike="noStrike" cap="none" normalizeH="0" baseline="0" dirty="0" smtClean="0">
                <a:ln>
                  <a:noFill/>
                </a:ln>
                <a:solidFill>
                  <a:srgbClr val="000000"/>
                </a:solidFill>
                <a:effectLst/>
                <a:latin typeface="Arial" pitchFamily="34" charset="0"/>
                <a:ea typeface="Times New Roman" pitchFamily="18" charset="0"/>
              </a:rPr>
              <a:t>обсуждение двух противоположных</a:t>
            </a:r>
            <a:br>
              <a:rPr kumimoji="0" lang="ru-RU" sz="1400" b="1" i="0" u="none" strike="noStrike" cap="none" normalizeH="0" baseline="0" dirty="0" smtClean="0">
                <a:ln>
                  <a:noFill/>
                </a:ln>
                <a:solidFill>
                  <a:srgbClr val="000000"/>
                </a:solidFill>
                <a:effectLst/>
                <a:latin typeface="Arial" pitchFamily="34" charset="0"/>
                <a:ea typeface="Times New Roman" pitchFamily="18" charset="0"/>
              </a:rPr>
            </a:br>
            <a:r>
              <a:rPr kumimoji="0" lang="ru-RU" sz="1400" b="1" i="0" u="none" strike="noStrike" cap="none" normalizeH="0" baseline="0" dirty="0" smtClean="0">
                <a:ln>
                  <a:noFill/>
                </a:ln>
                <a:solidFill>
                  <a:srgbClr val="000000"/>
                </a:solidFill>
                <a:effectLst/>
                <a:latin typeface="Arial" pitchFamily="34" charset="0"/>
                <a:ea typeface="Times New Roman" pitchFamily="18" charset="0"/>
              </a:rPr>
              <a:t>точек зрения. </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Руководитель </a:t>
            </a: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предла</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гает</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к обсуждению две точки зрения</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на одну и ту же проблему. Педагоги</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должны высказать свое отношение к</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ним и обосновать его;</a:t>
            </a:r>
            <a:endParaRPr kumimoji="0" lang="ru-RU" sz="1400" b="0" i="0" u="none" strike="noStrike" cap="none" normalizeH="0" baseline="0" dirty="0" smtClean="0">
              <a:ln>
                <a:noFill/>
              </a:ln>
              <a:solidFill>
                <a:schemeClr val="tx1"/>
              </a:solidFill>
              <a:effectLst/>
              <a:latin typeface="Arial" pitchFamily="34" charset="0"/>
            </a:endParaRPr>
          </a:p>
        </p:txBody>
      </p:sp>
      <p:sp>
        <p:nvSpPr>
          <p:cNvPr id="5" name="Облако 4"/>
          <p:cNvSpPr/>
          <p:nvPr/>
        </p:nvSpPr>
        <p:spPr>
          <a:xfrm>
            <a:off x="3500430" y="2000240"/>
            <a:ext cx="5643570" cy="27146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579" name="Rectangle 3"/>
          <p:cNvSpPr>
            <a:spLocks noChangeArrowheads="1"/>
          </p:cNvSpPr>
          <p:nvPr/>
        </p:nvSpPr>
        <p:spPr bwMode="auto">
          <a:xfrm>
            <a:off x="4500562" y="2643182"/>
            <a:ext cx="378621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400" b="1" i="0" u="none" strike="noStrike" cap="none" normalizeH="0" baseline="0" dirty="0" smtClean="0">
                <a:ln>
                  <a:noFill/>
                </a:ln>
                <a:solidFill>
                  <a:srgbClr val="000000"/>
                </a:solidFill>
                <a:effectLst/>
                <a:latin typeface="Arial" pitchFamily="34" charset="0"/>
                <a:ea typeface="Times New Roman" pitchFamily="18" charset="0"/>
              </a:rPr>
              <a:t>обучение практическим умениям.</a:t>
            </a:r>
            <a:br>
              <a:rPr kumimoji="0" lang="ru-RU" sz="1400" b="1"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Этот метод весьма эффективен, но</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его надо заранее продумать, решить,</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кому из педагогов можно его </a:t>
            </a: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посове</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товать</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Лучше предлагать обучающий</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элемент из опыта работы;</a:t>
            </a:r>
            <a:endParaRPr kumimoji="0" lang="ru-RU" sz="1400" b="0" i="0" u="none" strike="noStrike" cap="none" normalizeH="0" baseline="0" dirty="0" smtClean="0">
              <a:ln>
                <a:noFill/>
              </a:ln>
              <a:solidFill>
                <a:schemeClr val="tx1"/>
              </a:solidFill>
              <a:effectLst/>
              <a:latin typeface="Arial" pitchFamily="34" charset="0"/>
            </a:endParaRPr>
          </a:p>
        </p:txBody>
      </p:sp>
      <p:sp>
        <p:nvSpPr>
          <p:cNvPr id="8" name="Облако 7"/>
          <p:cNvSpPr/>
          <p:nvPr/>
        </p:nvSpPr>
        <p:spPr>
          <a:xfrm>
            <a:off x="-142908" y="2500306"/>
            <a:ext cx="4429156" cy="392909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i="1" dirty="0" smtClean="0"/>
              <a:t>имитация рабочего дня </a:t>
            </a:r>
            <a:r>
              <a:rPr lang="ru-RU" sz="1600" b="1" dirty="0" smtClean="0"/>
              <a:t>воспитателя. </a:t>
            </a:r>
            <a:r>
              <a:rPr lang="ru-RU" sz="1600" dirty="0" smtClean="0"/>
              <a:t>Педагогам дается характеристика возрастной группы детей, формулируются цель и задачи, требующие решения, и ставится задача: за определенное время смоделировать свой рабочий день. В заключение руководитель организует обсуждение всех предложенных моделей;</a:t>
            </a:r>
            <a:endParaRPr lang="ru-RU" sz="1600" dirty="0"/>
          </a:p>
        </p:txBody>
      </p:sp>
      <p:sp>
        <p:nvSpPr>
          <p:cNvPr id="13" name="Стрелка вниз 12"/>
          <p:cNvSpPr/>
          <p:nvPr/>
        </p:nvSpPr>
        <p:spPr>
          <a:xfrm>
            <a:off x="2500298" y="0"/>
            <a:ext cx="428628" cy="428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928662" y="2143116"/>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4500562" y="4643446"/>
            <a:ext cx="428628" cy="22145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лако 2"/>
          <p:cNvSpPr/>
          <p:nvPr/>
        </p:nvSpPr>
        <p:spPr>
          <a:xfrm>
            <a:off x="0" y="214290"/>
            <a:ext cx="8643966" cy="214314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602" name="Rectangle 2"/>
          <p:cNvSpPr>
            <a:spLocks noChangeArrowheads="1"/>
          </p:cNvSpPr>
          <p:nvPr/>
        </p:nvSpPr>
        <p:spPr bwMode="auto">
          <a:xfrm>
            <a:off x="428596" y="1000109"/>
            <a:ext cx="607223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400" b="1" i="0" u="none" strike="noStrike" cap="none" normalizeH="0" baseline="0" dirty="0" smtClean="0">
                <a:ln>
                  <a:noFill/>
                </a:ln>
                <a:solidFill>
                  <a:srgbClr val="000000"/>
                </a:solidFill>
                <a:effectLst/>
                <a:latin typeface="Arial" pitchFamily="34" charset="0"/>
                <a:ea typeface="Times New Roman" pitchFamily="18" charset="0"/>
              </a:rPr>
              <a:t>разгадывание педагогических кроссвордов </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помогает уточнить знания</a:t>
            </a:r>
            <a:r>
              <a:rPr kumimoji="0" lang="ru-RU" sz="1400" b="0" i="0" u="none" strike="noStrike" cap="none" normalizeH="0" dirty="0" smtClean="0">
                <a:ln>
                  <a:noFill/>
                </a:ln>
                <a:solidFill>
                  <a:srgbClr val="000000"/>
                </a:solidFill>
                <a:effectLst/>
                <a:latin typeface="Arial" pitchFamily="34" charset="0"/>
                <a:ea typeface="Times New Roman" pitchFamily="18"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воспитателей по конкретной теме, развивает их кругозор, а значит, влияет на качество работы с детьми;</a:t>
            </a:r>
            <a:endParaRPr kumimoji="0" lang="ru-RU" sz="1400" b="0" i="0" u="none" strike="noStrike" cap="none" normalizeH="0" baseline="0" dirty="0" smtClean="0">
              <a:ln>
                <a:noFill/>
              </a:ln>
              <a:solidFill>
                <a:schemeClr val="tx1"/>
              </a:solidFill>
              <a:effectLst/>
              <a:latin typeface="Arial" pitchFamily="34" charset="0"/>
            </a:endParaRPr>
          </a:p>
        </p:txBody>
      </p:sp>
      <p:sp>
        <p:nvSpPr>
          <p:cNvPr id="6" name="Облако 5"/>
          <p:cNvSpPr/>
          <p:nvPr/>
        </p:nvSpPr>
        <p:spPr>
          <a:xfrm>
            <a:off x="1071538" y="3286124"/>
            <a:ext cx="7715304" cy="35718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604" name="Rectangle 4"/>
          <p:cNvSpPr>
            <a:spLocks noChangeArrowheads="1"/>
          </p:cNvSpPr>
          <p:nvPr/>
        </p:nvSpPr>
        <p:spPr bwMode="auto">
          <a:xfrm>
            <a:off x="2214546" y="3929066"/>
            <a:ext cx="564360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400" b="1" i="0" u="none" strike="noStrike" cap="none" normalizeH="0" baseline="0" dirty="0" smtClean="0">
                <a:ln>
                  <a:noFill/>
                </a:ln>
                <a:solidFill>
                  <a:srgbClr val="000000"/>
                </a:solidFill>
                <a:effectLst/>
                <a:latin typeface="Arial" pitchFamily="34" charset="0"/>
                <a:ea typeface="Times New Roman" pitchFamily="18" charset="0"/>
              </a:rPr>
              <a:t>работа с инструктивно-директивны­</a:t>
            </a:r>
            <a:br>
              <a:rPr kumimoji="0" lang="ru-RU" sz="1400" b="1" i="0" u="none" strike="noStrike" cap="none" normalizeH="0" baseline="0" dirty="0" smtClean="0">
                <a:ln>
                  <a:noFill/>
                </a:ln>
                <a:solidFill>
                  <a:srgbClr val="000000"/>
                </a:solidFill>
                <a:effectLst/>
                <a:latin typeface="Arial" pitchFamily="34" charset="0"/>
                <a:ea typeface="Times New Roman" pitchFamily="18" charset="0"/>
              </a:rPr>
            </a:br>
            <a:r>
              <a:rPr kumimoji="0" lang="ru-RU" sz="1400" b="1" i="0" u="none" strike="noStrike" cap="none" normalizeH="0" baseline="0" dirty="0" smtClean="0">
                <a:ln>
                  <a:noFill/>
                </a:ln>
                <a:solidFill>
                  <a:srgbClr val="000000"/>
                </a:solidFill>
                <a:effectLst/>
                <a:latin typeface="Arial" pitchFamily="34" charset="0"/>
                <a:ea typeface="Times New Roman" pitchFamily="18" charset="0"/>
              </a:rPr>
              <a:t>ми документами. </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Воспитателям </a:t>
            </a: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зара</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нее предлагают познакомиться с тем</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или иным документом, применить его</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к своей деятельности и, выделив одно</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16113"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из направлений, продумать план работы по устранению недостатков. Это задание каждый выполняет самостоятельно, а на педсовете обсуждаются разные подходы к решению одной и той же проблемы;</a:t>
            </a:r>
            <a:endParaRPr kumimoji="0" lang="ru-RU" sz="1400" b="0" i="0" u="none" strike="noStrike" cap="none" normalizeH="0" baseline="0" dirty="0" smtClean="0">
              <a:ln>
                <a:noFill/>
              </a:ln>
              <a:solidFill>
                <a:schemeClr val="tx1"/>
              </a:solidFill>
              <a:effectLst/>
              <a:latin typeface="Arial" pitchFamily="34" charset="0"/>
            </a:endParaRPr>
          </a:p>
        </p:txBody>
      </p:sp>
      <p:sp>
        <p:nvSpPr>
          <p:cNvPr id="10" name="Стрелка вниз 9"/>
          <p:cNvSpPr/>
          <p:nvPr/>
        </p:nvSpPr>
        <p:spPr>
          <a:xfrm>
            <a:off x="2071670" y="0"/>
            <a:ext cx="357190" cy="500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4572000" y="2143116"/>
            <a:ext cx="500066" cy="1500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лако 1"/>
          <p:cNvSpPr/>
          <p:nvPr/>
        </p:nvSpPr>
        <p:spPr>
          <a:xfrm>
            <a:off x="285720" y="0"/>
            <a:ext cx="8072494" cy="307181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t>- анализ высказываний детей, их поведения, творчества. </a:t>
            </a:r>
            <a:r>
              <a:rPr lang="ru-RU" dirty="0" smtClean="0"/>
              <a:t>Руководитель готовит магнитофонные записи, подборки детских рисунков или поделок и т. д. Воспитатели знакомятся с материалом, анализируют его, оценивают умения, навыки, развитие, воспитанность детей, формулируют несколько конкретных предложений в помощь педагогу, работающему с ними;</a:t>
            </a:r>
            <a:endParaRPr lang="ru-RU" dirty="0"/>
          </a:p>
        </p:txBody>
      </p:sp>
      <p:sp>
        <p:nvSpPr>
          <p:cNvPr id="3" name="Облако 2"/>
          <p:cNvSpPr/>
          <p:nvPr/>
        </p:nvSpPr>
        <p:spPr>
          <a:xfrm>
            <a:off x="214282" y="3286124"/>
            <a:ext cx="5214974" cy="292895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t>интеллектуальные, деловые и творчески развивающие игры, </a:t>
            </a:r>
            <a:r>
              <a:rPr lang="ru-RU" dirty="0" smtClean="0"/>
              <a:t>которые позволяют педагогам в непринужденной форме обмениваться мнениями со своими коллегами.</a:t>
            </a:r>
            <a:endParaRPr lang="ru-RU" dirty="0"/>
          </a:p>
        </p:txBody>
      </p:sp>
      <p:pic>
        <p:nvPicPr>
          <p:cNvPr id="26626" name="Picture 2" descr="C:\Program Files\Microsoft Office\MEDIA\CAGCAT10\j0299125.wmf"/>
          <p:cNvPicPr>
            <a:picLocks noChangeAspect="1" noChangeArrowheads="1"/>
          </p:cNvPicPr>
          <p:nvPr/>
        </p:nvPicPr>
        <p:blipFill>
          <a:blip r:embed="rId2" cstate="print"/>
          <a:srcRect/>
          <a:stretch>
            <a:fillRect/>
          </a:stretch>
        </p:blipFill>
        <p:spPr bwMode="auto">
          <a:xfrm>
            <a:off x="6286512" y="3357562"/>
            <a:ext cx="2357454" cy="2786082"/>
          </a:xfrm>
          <a:prstGeom prst="rect">
            <a:avLst/>
          </a:prstGeom>
          <a:noFill/>
        </p:spPr>
      </p:pic>
      <p:sp>
        <p:nvSpPr>
          <p:cNvPr id="7" name="Стрелка вниз 6"/>
          <p:cNvSpPr/>
          <p:nvPr/>
        </p:nvSpPr>
        <p:spPr>
          <a:xfrm>
            <a:off x="714348" y="0"/>
            <a:ext cx="357190" cy="1071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4857752" y="3000372"/>
            <a:ext cx="428628"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643998" cy="1754326"/>
          </a:xfrm>
          <a:prstGeom prst="rect">
            <a:avLst/>
          </a:prstGeom>
        </p:spPr>
        <p:txBody>
          <a:bodyPr wrap="square">
            <a:spAutoFit/>
          </a:bodyPr>
          <a:lstStyle/>
          <a:p>
            <a:r>
              <a:rPr lang="ru-RU" b="1" dirty="0" smtClean="0"/>
              <a:t>Игровое моделирование </a:t>
            </a:r>
            <a:r>
              <a:rPr lang="ru-RU" dirty="0" smtClean="0"/>
              <a:t>повышает интерес, вызывает высокую активность, совершенствует умения в разрешении реальных педагогических проблем.</a:t>
            </a:r>
          </a:p>
          <a:p>
            <a:r>
              <a:rPr lang="ru-RU" dirty="0" smtClean="0"/>
              <a:t>На педсоветах воспитателям предлагаются различные вопросы, при обсуждении которых может возникнуть диалог-дискуссия, который стал подлинной приметой нашего времени, Однако искусством коллективного обсуждения вопросов в форме диалога или спора владеет далеко не каждый,</a:t>
            </a:r>
            <a:endParaRPr lang="ru-RU" dirty="0"/>
          </a:p>
        </p:txBody>
      </p:sp>
      <p:sp>
        <p:nvSpPr>
          <p:cNvPr id="4" name="TextBox 3"/>
          <p:cNvSpPr txBox="1"/>
          <p:nvPr/>
        </p:nvSpPr>
        <p:spPr>
          <a:xfrm>
            <a:off x="500034" y="2428868"/>
            <a:ext cx="5857916" cy="1477328"/>
          </a:xfrm>
          <a:prstGeom prst="rect">
            <a:avLst/>
          </a:prstGeom>
          <a:noFill/>
        </p:spPr>
        <p:txBody>
          <a:bodyPr wrap="square" rtlCol="0">
            <a:spAutoFit/>
          </a:bodyPr>
          <a:lstStyle/>
          <a:p>
            <a:r>
              <a:rPr lang="ru-RU" b="1" i="1" dirty="0" smtClean="0"/>
              <a:t>Диалог</a:t>
            </a:r>
            <a:r>
              <a:rPr lang="ru-RU" dirty="0" smtClean="0"/>
              <a:t>- это разговор двух и более людей, свободный обмен мнениями, зачастую дополняющими характеристику различных сторон обсуждающей проблемы. Спора  при этом не возникает, поскольку  каждый участник беседы высказывает свою точку зрения.</a:t>
            </a:r>
            <a:endParaRPr lang="ru-RU" dirty="0"/>
          </a:p>
        </p:txBody>
      </p:sp>
      <p:sp>
        <p:nvSpPr>
          <p:cNvPr id="5" name="TextBox 4"/>
          <p:cNvSpPr txBox="1"/>
          <p:nvPr/>
        </p:nvSpPr>
        <p:spPr>
          <a:xfrm>
            <a:off x="1214414" y="4357694"/>
            <a:ext cx="6929486" cy="923330"/>
          </a:xfrm>
          <a:prstGeom prst="rect">
            <a:avLst/>
          </a:prstGeom>
          <a:noFill/>
        </p:spPr>
        <p:txBody>
          <a:bodyPr wrap="square" rtlCol="0">
            <a:spAutoFit/>
          </a:bodyPr>
          <a:lstStyle/>
          <a:p>
            <a:r>
              <a:rPr lang="ru-RU" b="1" i="1" dirty="0" smtClean="0"/>
              <a:t>Дискуссия</a:t>
            </a:r>
            <a:r>
              <a:rPr lang="ru-RU" dirty="0" smtClean="0"/>
              <a:t> – обсуждение какого –либо спорного вопроса, выявление истины и принятия правильного решения всеми желающими высказать свою точку зрения.</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01122" cy="3970318"/>
          </a:xfrm>
          <a:prstGeom prst="rect">
            <a:avLst/>
          </a:prstGeom>
        </p:spPr>
        <p:txBody>
          <a:bodyPr wrap="square">
            <a:spAutoFit/>
          </a:bodyPr>
          <a:lstStyle/>
          <a:p>
            <a:r>
              <a:rPr lang="ru-RU" dirty="0" smtClean="0">
                <a:latin typeface="Times New Roman" pitchFamily="18" charset="0"/>
                <a:cs typeface="Times New Roman" pitchFamily="18" charset="0"/>
              </a:rPr>
              <a:t>Организация дискуссии — дело непростое. Особое внимание надо обратить на со­здание благоприятной психологической об­становки. Первый шаг — рассадить участни­ков по кругу. Главное — создать атмосферу доброжелательности и заинтересованного внимания к каждому. Объектом дискуссии может стать действительно неоднозначная проблема, по отношению к которой каждый участник свободно выражает свое мнение, каким бы непопулярным и неожиданным оно ни было. Успех или неуспех дискуссии определяется формулированием проблемы и вопросов. Чем при этом надо руководствоваться? Вопросы должны быть спорными, т. е. такими, на которые можно ответить и "нет" и "да". Следует учитывать также уровень подготовленности участников дискуссии; способны ли они самостоятельно сформулировать оптимальный вариант решения проблемы?</a:t>
            </a:r>
          </a:p>
          <a:p>
            <a:r>
              <a:rPr lang="ru-RU" dirty="0" smtClean="0">
                <a:latin typeface="Times New Roman" pitchFamily="18" charset="0"/>
                <a:cs typeface="Times New Roman" pitchFamily="18" charset="0"/>
              </a:rPr>
              <a:t>Участникам дискуссии нужно быть готовыми к тому, что концептуальный конфликт и расхождение мнений не удастся преодолеть быстро. Вместе с тем длительную активность оппонентов следует считать успешным результатам дискуссии.</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58" y="4500570"/>
          <a:ext cx="8532000" cy="2357430"/>
        </p:xfrm>
        <a:graphic>
          <a:graphicData uri="http://schemas.openxmlformats.org/drawingml/2006/table">
            <a:tbl>
              <a:tblPr/>
              <a:tblGrid>
                <a:gridCol w="8532000"/>
              </a:tblGrid>
              <a:tr h="2357430">
                <a:tc>
                  <a:txBody>
                    <a:bodyPr/>
                    <a:lstStyle/>
                    <a:p>
                      <a:pPr marL="342900" indent="-342900" algn="l">
                        <a:spcAft>
                          <a:spcPts val="0"/>
                        </a:spcAft>
                        <a:buFont typeface="Arial" pitchFamily="34" charset="0"/>
                        <a:buChar char="•"/>
                      </a:pPr>
                      <a:r>
                        <a:rPr lang="ru-RU" sz="1600" b="1" i="1" spc="-35" dirty="0">
                          <a:solidFill>
                            <a:srgbClr val="000000"/>
                          </a:solidFill>
                          <a:latin typeface="Times New Roman" pitchFamily="18" charset="0"/>
                          <a:ea typeface="Times New Roman"/>
                          <a:cs typeface="Times New Roman" pitchFamily="18" charset="0"/>
                        </a:rPr>
                        <a:t>Правила ведения дискуссии</a:t>
                      </a:r>
                      <a:endParaRPr lang="ru-RU" sz="1600" i="1" dirty="0">
                        <a:latin typeface="Times New Roman" pitchFamily="18" charset="0"/>
                        <a:ea typeface="Times New Roman"/>
                        <a:cs typeface="Times New Roman" pitchFamily="18" charset="0"/>
                      </a:endParaRPr>
                    </a:p>
                    <a:p>
                      <a:pPr marL="342900" lvl="0" indent="-342900" algn="l">
                        <a:spcBef>
                          <a:spcPts val="430"/>
                        </a:spcBef>
                        <a:spcAft>
                          <a:spcPts val="0"/>
                        </a:spcAft>
                        <a:buFont typeface="Arial" pitchFamily="34" charset="0"/>
                        <a:buChar char="•"/>
                        <a:tabLst>
                          <a:tab pos="420370" algn="l"/>
                        </a:tabLst>
                      </a:pPr>
                      <a:r>
                        <a:rPr lang="ru-RU" sz="1600" spc="-50" dirty="0">
                          <a:solidFill>
                            <a:srgbClr val="000000"/>
                          </a:solidFill>
                          <a:latin typeface="Times New Roman" pitchFamily="18" charset="0"/>
                          <a:ea typeface="Times New Roman"/>
                          <a:cs typeface="Times New Roman" pitchFamily="18" charset="0"/>
                        </a:rPr>
                        <a:t>Истина не принадлежит вам, как не принадлежит никому.</a:t>
                      </a:r>
                      <a:endParaRPr lang="ru-RU" sz="1600" dirty="0">
                        <a:latin typeface="Times New Roman" pitchFamily="18" charset="0"/>
                        <a:ea typeface="Times New Roman"/>
                        <a:cs typeface="Times New Roman" pitchFamily="18" charset="0"/>
                      </a:endParaRPr>
                    </a:p>
                    <a:p>
                      <a:pPr marL="342900" lvl="0" indent="-342900" algn="l">
                        <a:spcBef>
                          <a:spcPts val="145"/>
                        </a:spcBef>
                        <a:spcAft>
                          <a:spcPts val="0"/>
                        </a:spcAft>
                        <a:buFont typeface="Arial" pitchFamily="34" charset="0"/>
                        <a:buChar char="•"/>
                        <a:tabLst>
                          <a:tab pos="420370" algn="l"/>
                        </a:tabLst>
                      </a:pPr>
                      <a:r>
                        <a:rPr lang="ru-RU" sz="1600" spc="-25" dirty="0">
                          <a:solidFill>
                            <a:srgbClr val="000000"/>
                          </a:solidFill>
                          <a:latin typeface="Times New Roman" pitchFamily="18" charset="0"/>
                          <a:ea typeface="Times New Roman"/>
                          <a:cs typeface="Times New Roman" pitchFamily="18" charset="0"/>
                        </a:rPr>
                        <a:t>Обсуждая тему А, не начинайте дискуссию по теме Б.</a:t>
                      </a:r>
                      <a:endParaRPr lang="ru-RU" sz="1600" dirty="0">
                        <a:latin typeface="Times New Roman" pitchFamily="18" charset="0"/>
                        <a:ea typeface="Times New Roman"/>
                        <a:cs typeface="Times New Roman" pitchFamily="18" charset="0"/>
                      </a:endParaRPr>
                    </a:p>
                    <a:p>
                      <a:pPr marL="342900" lvl="0" indent="-342900" algn="l">
                        <a:lnSpc>
                          <a:spcPts val="970"/>
                        </a:lnSpc>
                        <a:spcBef>
                          <a:spcPts val="145"/>
                        </a:spcBef>
                        <a:spcAft>
                          <a:spcPts val="0"/>
                        </a:spcAft>
                        <a:buFont typeface="Arial" pitchFamily="34" charset="0"/>
                        <a:buChar char="•"/>
                        <a:tabLst>
                          <a:tab pos="420370" algn="l"/>
                        </a:tabLst>
                      </a:pPr>
                      <a:r>
                        <a:rPr lang="ru-RU" sz="1600" spc="-15" dirty="0">
                          <a:solidFill>
                            <a:srgbClr val="000000"/>
                          </a:solidFill>
                          <a:latin typeface="Times New Roman" pitchFamily="18" charset="0"/>
                          <a:ea typeface="Times New Roman"/>
                          <a:cs typeface="Times New Roman" pitchFamily="18" charset="0"/>
                        </a:rPr>
                        <a:t>Дискуссия не социалистическое соревнование, в </a:t>
                      </a:r>
                      <a:r>
                        <a:rPr lang="ru-RU" sz="1600" spc="-15" dirty="0" smtClean="0">
                          <a:solidFill>
                            <a:srgbClr val="000000"/>
                          </a:solidFill>
                          <a:latin typeface="Times New Roman" pitchFamily="18" charset="0"/>
                          <a:ea typeface="Times New Roman"/>
                          <a:cs typeface="Times New Roman" pitchFamily="18" charset="0"/>
                        </a:rPr>
                        <a:t>ней</a:t>
                      </a:r>
                      <a:r>
                        <a:rPr lang="ru-RU" sz="1600" spc="-15" baseline="0" dirty="0" smtClean="0">
                          <a:solidFill>
                            <a:srgbClr val="000000"/>
                          </a:solidFill>
                          <a:latin typeface="Times New Roman" pitchFamily="18" charset="0"/>
                          <a:ea typeface="Times New Roman"/>
                          <a:cs typeface="Times New Roman" pitchFamily="18" charset="0"/>
                        </a:rPr>
                        <a:t> </a:t>
                      </a:r>
                      <a:r>
                        <a:rPr lang="ru-RU" sz="1600" spc="-35" dirty="0" smtClean="0">
                          <a:solidFill>
                            <a:srgbClr val="000000"/>
                          </a:solidFill>
                          <a:latin typeface="Times New Roman" pitchFamily="18" charset="0"/>
                          <a:ea typeface="Times New Roman"/>
                          <a:cs typeface="Times New Roman" pitchFamily="18" charset="0"/>
                        </a:rPr>
                        <a:t>не </a:t>
                      </a:r>
                      <a:r>
                        <a:rPr lang="ru-RU" sz="1600" spc="-35" dirty="0">
                          <a:solidFill>
                            <a:srgbClr val="000000"/>
                          </a:solidFill>
                          <a:latin typeface="Times New Roman" pitchFamily="18" charset="0"/>
                          <a:ea typeface="Times New Roman"/>
                          <a:cs typeface="Times New Roman" pitchFamily="18" charset="0"/>
                        </a:rPr>
                        <a:t>может быть победителей.</a:t>
                      </a:r>
                      <a:endParaRPr lang="ru-RU" sz="1600" dirty="0">
                        <a:latin typeface="Times New Roman" pitchFamily="18" charset="0"/>
                        <a:ea typeface="Times New Roman"/>
                        <a:cs typeface="Times New Roman" pitchFamily="18" charset="0"/>
                      </a:endParaRPr>
                    </a:p>
                    <a:p>
                      <a:pPr marL="342900" lvl="0" indent="-342900" algn="l">
                        <a:spcBef>
                          <a:spcPts val="110"/>
                        </a:spcBef>
                        <a:spcAft>
                          <a:spcPts val="0"/>
                        </a:spcAft>
                        <a:buFont typeface="Arial" pitchFamily="34" charset="0"/>
                        <a:buChar char="•"/>
                        <a:tabLst>
                          <a:tab pos="420370" algn="l"/>
                        </a:tabLst>
                      </a:pPr>
                      <a:r>
                        <a:rPr lang="ru-RU" sz="1600" spc="-30" dirty="0">
                          <a:solidFill>
                            <a:srgbClr val="000000"/>
                          </a:solidFill>
                          <a:latin typeface="Times New Roman" pitchFamily="18" charset="0"/>
                          <a:ea typeface="Times New Roman"/>
                          <a:cs typeface="Times New Roman" pitchFamily="18" charset="0"/>
                        </a:rPr>
                        <a:t>Нельзя превращать реплику в доклад,</a:t>
                      </a:r>
                      <a:endParaRPr lang="ru-RU" sz="1600" dirty="0">
                        <a:latin typeface="Times New Roman" pitchFamily="18" charset="0"/>
                        <a:ea typeface="Times New Roman"/>
                        <a:cs typeface="Times New Roman" pitchFamily="18" charset="0"/>
                      </a:endParaRPr>
                    </a:p>
                    <a:p>
                      <a:pPr marL="342900" lvl="0" indent="-342900" algn="l">
                        <a:spcBef>
                          <a:spcPts val="110"/>
                        </a:spcBef>
                        <a:spcAft>
                          <a:spcPts val="0"/>
                        </a:spcAft>
                        <a:buFont typeface="Arial" pitchFamily="34" charset="0"/>
                        <a:buChar char="•"/>
                        <a:tabLst>
                          <a:tab pos="420370" algn="l"/>
                        </a:tabLst>
                      </a:pPr>
                      <a:r>
                        <a:rPr lang="ru-RU" sz="1600" spc="-20" dirty="0">
                          <a:solidFill>
                            <a:srgbClr val="000000"/>
                          </a:solidFill>
                          <a:latin typeface="Times New Roman" pitchFamily="18" charset="0"/>
                          <a:ea typeface="Times New Roman"/>
                          <a:cs typeface="Times New Roman" pitchFamily="18" charset="0"/>
                        </a:rPr>
                        <a:t>Каждый имеет право на свое мнение.</a:t>
                      </a:r>
                      <a:endParaRPr lang="ru-RU" sz="1600" dirty="0">
                        <a:latin typeface="Times New Roman" pitchFamily="18" charset="0"/>
                        <a:ea typeface="Times New Roman"/>
                        <a:cs typeface="Times New Roman" pitchFamily="18" charset="0"/>
                      </a:endParaRPr>
                    </a:p>
                    <a:p>
                      <a:pPr marL="342900" lvl="0" indent="-342900" algn="l">
                        <a:lnSpc>
                          <a:spcPts val="1010"/>
                        </a:lnSpc>
                        <a:spcBef>
                          <a:spcPts val="110"/>
                        </a:spcBef>
                        <a:spcAft>
                          <a:spcPts val="0"/>
                        </a:spcAft>
                        <a:buFont typeface="Arial" pitchFamily="34" charset="0"/>
                        <a:buChar char="•"/>
                        <a:tabLst>
                          <a:tab pos="420370" algn="l"/>
                        </a:tabLst>
                      </a:pPr>
                      <a:r>
                        <a:rPr lang="ru-RU" sz="1600" spc="-40" dirty="0">
                          <a:solidFill>
                            <a:srgbClr val="000000"/>
                          </a:solidFill>
                          <a:latin typeface="Times New Roman" pitchFamily="18" charset="0"/>
                          <a:ea typeface="Times New Roman"/>
                          <a:cs typeface="Times New Roman" pitchFamily="18" charset="0"/>
                        </a:rPr>
                        <a:t>Если вы не можете за 3 мин высказать свои </a:t>
                      </a:r>
                      <a:r>
                        <a:rPr lang="ru-RU" sz="1600" spc="-40" dirty="0" smtClean="0">
                          <a:solidFill>
                            <a:srgbClr val="000000"/>
                          </a:solidFill>
                          <a:latin typeface="Times New Roman" pitchFamily="18" charset="0"/>
                          <a:ea typeface="Times New Roman"/>
                          <a:cs typeface="Times New Roman" pitchFamily="18" charset="0"/>
                        </a:rPr>
                        <a:t>аргументы,</a:t>
                      </a:r>
                      <a:r>
                        <a:rPr lang="ru-RU" sz="1600" spc="-40" baseline="0" dirty="0" smtClean="0">
                          <a:solidFill>
                            <a:srgbClr val="000000"/>
                          </a:solidFill>
                          <a:latin typeface="Times New Roman" pitchFamily="18" charset="0"/>
                          <a:ea typeface="Times New Roman"/>
                          <a:cs typeface="Times New Roman" pitchFamily="18" charset="0"/>
                        </a:rPr>
                        <a:t> </a:t>
                      </a:r>
                      <a:r>
                        <a:rPr lang="ru-RU" sz="1600" spc="-40" dirty="0" smtClean="0">
                          <a:solidFill>
                            <a:srgbClr val="000000"/>
                          </a:solidFill>
                          <a:latin typeface="Times New Roman" pitchFamily="18" charset="0"/>
                          <a:ea typeface="Times New Roman"/>
                          <a:cs typeface="Times New Roman" pitchFamily="18" charset="0"/>
                        </a:rPr>
                        <a:t>значит</a:t>
                      </a:r>
                      <a:r>
                        <a:rPr lang="ru-RU" sz="1600" spc="-40" dirty="0">
                          <a:solidFill>
                            <a:srgbClr val="000000"/>
                          </a:solidFill>
                          <a:latin typeface="Times New Roman" pitchFamily="18" charset="0"/>
                          <a:ea typeface="Times New Roman"/>
                          <a:cs typeface="Times New Roman" pitchFamily="18" charset="0"/>
                        </a:rPr>
                        <a:t>, с ними что-то не так.</a:t>
                      </a:r>
                      <a:endParaRPr lang="ru-RU" sz="1600" dirty="0">
                        <a:latin typeface="Times New Roman" pitchFamily="18" charset="0"/>
                        <a:ea typeface="Times New Roman"/>
                        <a:cs typeface="Times New Roman" pitchFamily="18" charset="0"/>
                      </a:endParaRPr>
                    </a:p>
                    <a:p>
                      <a:pPr marL="342900" lvl="0" indent="-342900" algn="l">
                        <a:spcBef>
                          <a:spcPts val="110"/>
                        </a:spcBef>
                        <a:spcAft>
                          <a:spcPts val="0"/>
                        </a:spcAft>
                        <a:buFont typeface="Arial" pitchFamily="34" charset="0"/>
                        <a:buChar char="•"/>
                        <a:tabLst>
                          <a:tab pos="420370" algn="l"/>
                        </a:tabLst>
                      </a:pPr>
                      <a:r>
                        <a:rPr lang="ru-RU" sz="1600" spc="-20" dirty="0">
                          <a:solidFill>
                            <a:srgbClr val="000000"/>
                          </a:solidFill>
                          <a:latin typeface="Times New Roman" pitchFamily="18" charset="0"/>
                          <a:ea typeface="Times New Roman"/>
                          <a:cs typeface="Times New Roman" pitchFamily="18" charset="0"/>
                        </a:rPr>
                        <a:t>Критикуются идеи, а нелюди.</a:t>
                      </a:r>
                      <a:endParaRPr lang="ru-RU" sz="1600" dirty="0">
                        <a:latin typeface="Times New Roman" pitchFamily="18" charset="0"/>
                        <a:ea typeface="Times New Roman"/>
                        <a:cs typeface="Times New Roman" pitchFamily="18" charset="0"/>
                      </a:endParaRPr>
                    </a:p>
                  </a:txBody>
                  <a:tcPr marL="22860" marR="22860" marT="36830" marB="3683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636283"/>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8925" algn="l" defTabSz="914400" rtl="0" eaLnBrk="1" fontAlgn="base" latinLnBrk="0" hangingPunct="1">
              <a:lnSpc>
                <a:spcPct val="100000"/>
              </a:lnSpc>
              <a:spcBef>
                <a:spcPct val="0"/>
              </a:spcBef>
              <a:spcAft>
                <a:spcPct val="0"/>
              </a:spcAft>
              <a:buClrTx/>
              <a:buSzTx/>
              <a:buFontTx/>
              <a:buNone/>
              <a:tabLst>
                <a:tab pos="430213"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В последние десятилетия получили широкое распространение </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нетрадиционные педагогические советы. </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Рассмотрим некоторые формы их организации и проведения.</a:t>
            </a:r>
            <a:endParaRPr kumimoji="0" lang="ru-RU" sz="1600" b="0" i="0" u="none" strike="noStrike" cap="none" normalizeH="0" baseline="0" dirty="0" smtClean="0">
              <a:ln>
                <a:noFill/>
              </a:ln>
              <a:solidFill>
                <a:schemeClr val="tx1"/>
              </a:solidFill>
              <a:effectLst/>
              <a:latin typeface="Arial" pitchFamily="34" charset="0"/>
            </a:endParaRPr>
          </a:p>
          <a:p>
            <a:pPr marL="0" marR="0" lvl="0" indent="288925" algn="l" defTabSz="914400" rtl="0" eaLnBrk="0" fontAlgn="base" latinLnBrk="0" hangingPunct="0">
              <a:lnSpc>
                <a:spcPct val="100000"/>
              </a:lnSpc>
              <a:spcBef>
                <a:spcPct val="0"/>
              </a:spcBef>
              <a:spcAft>
                <a:spcPct val="0"/>
              </a:spcAft>
              <a:buClrTx/>
              <a:buSzTx/>
              <a:buFontTx/>
              <a:buNone/>
              <a:tabLst>
                <a:tab pos="430213" algn="l"/>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Педсовет - деловая игра </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обучающая форма, в котором участники наделяются определенными ролями. Деловая игра учит анализировать и решать сложные проблемы человеческих взаимоотношений, в исследовании которых существенно не только правильное решение, но и поведение самих участников, структура отношений, тон, мимика, интонация.</a:t>
            </a:r>
            <a:endParaRPr kumimoji="0" lang="ru-RU" sz="1600" b="0" i="0" u="none" strike="noStrike" cap="none" normalizeH="0" baseline="0" dirty="0" smtClean="0">
              <a:ln>
                <a:noFill/>
              </a:ln>
              <a:solidFill>
                <a:schemeClr val="tx1"/>
              </a:solidFill>
              <a:effectLst/>
              <a:latin typeface="Arial" pitchFamily="34" charset="0"/>
            </a:endParaRPr>
          </a:p>
          <a:p>
            <a:r>
              <a:rPr kumimoji="0" lang="ru-RU" sz="1600" b="0" i="0" u="none" strike="noStrike" cap="none" normalizeH="0" baseline="0" dirty="0" smtClean="0">
                <a:ln>
                  <a:noFill/>
                </a:ln>
                <a:solidFill>
                  <a:srgbClr val="000000"/>
                </a:solidFill>
                <a:effectLst/>
                <a:latin typeface="Arial" pitchFamily="34" charset="0"/>
                <a:ea typeface="Times New Roman" pitchFamily="18" charset="0"/>
              </a:rPr>
              <a:t>Одна из форм деловой игры - "мозговая атака". Она может использоваться для подведения итогов работы коллектива по какой-либо проблеме или за определен­ный период. Основное место в таком педсовете занимает групповая деятельность. Организаторам нужно до мелочей продумать сценарий, определить роли, задания, рассчитать регламент. Участники разбира</a:t>
            </a:r>
            <a:r>
              <a:rPr lang="ru-RU" sz="1600" dirty="0" smtClean="0">
                <a:solidFill>
                  <a:srgbClr val="000000"/>
                </a:solidFill>
                <a:latin typeface="Arial" pitchFamily="34" charset="0"/>
                <a:ea typeface="Times New Roman" pitchFamily="18" charset="0"/>
              </a:rPr>
              <a:t>ют поставленные вопросы, выбирают цели и задачи, составляют программы, которые и лягут в основу решения педсовета.</a:t>
            </a:r>
            <a:endParaRPr kumimoji="0" lang="ru-RU" sz="1600" b="0" i="0" u="none" strike="noStrike" cap="none" normalizeH="0" baseline="0" dirty="0" smtClean="0">
              <a:ln>
                <a:noFill/>
              </a:ln>
              <a:solidFill>
                <a:schemeClr val="tx1"/>
              </a:solidFill>
              <a:effectLst/>
              <a:latin typeface="Arial" pitchFamily="34" charset="0"/>
            </a:endParaRPr>
          </a:p>
        </p:txBody>
      </p:sp>
      <p:sp>
        <p:nvSpPr>
          <p:cNvPr id="4" name="TextBox 3"/>
          <p:cNvSpPr txBox="1"/>
          <p:nvPr/>
        </p:nvSpPr>
        <p:spPr>
          <a:xfrm>
            <a:off x="285720" y="4143380"/>
            <a:ext cx="5715040" cy="923330"/>
          </a:xfrm>
          <a:prstGeom prst="rect">
            <a:avLst/>
          </a:prstGeom>
          <a:noFill/>
        </p:spPr>
        <p:txBody>
          <a:bodyPr wrap="square" rtlCol="0">
            <a:spAutoFit/>
          </a:bodyPr>
          <a:lstStyle/>
          <a:p>
            <a:r>
              <a:rPr lang="ru-RU" dirty="0" smtClean="0"/>
              <a:t>Деловая игра- это вид деятельности в условиях искусственно созданных ситуаций, направленный на решение учебной  задачи.</a:t>
            </a:r>
            <a:endParaRPr lang="ru-RU" dirty="0"/>
          </a:p>
        </p:txBody>
      </p:sp>
      <p:pic>
        <p:nvPicPr>
          <p:cNvPr id="29698" name="Picture 2" descr="C:\Program Files\Microsoft Office\MEDIA\CAGCAT10\j0301252.wmf"/>
          <p:cNvPicPr>
            <a:picLocks noChangeAspect="1" noChangeArrowheads="1"/>
          </p:cNvPicPr>
          <p:nvPr/>
        </p:nvPicPr>
        <p:blipFill>
          <a:blip r:embed="rId2" cstate="print"/>
          <a:srcRect/>
          <a:stretch>
            <a:fillRect/>
          </a:stretch>
        </p:blipFill>
        <p:spPr bwMode="auto">
          <a:xfrm>
            <a:off x="6500826" y="4357694"/>
            <a:ext cx="1829714" cy="156545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723" name="Rectangle 3"/>
          <p:cNvSpPr>
            <a:spLocks noChangeArrowheads="1"/>
          </p:cNvSpPr>
          <p:nvPr/>
        </p:nvSpPr>
        <p:spPr bwMode="auto">
          <a:xfrm>
            <a:off x="214282" y="599999"/>
            <a:ext cx="8429684" cy="304698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9210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Тематика педсоветов-конференций может быть посвящена как итогам работы учреждения в целом, так и отдельной общепедагогической проблеме, носить научно-практический характер. Их особенность  -  обязательные поощрения и награждения (по итогам года), оформление и выпуск материалов, обобщающих педагогический опыт, учет и реализация предложений и рекомендаций педагогов в планах следующего учебного года. Если тема педсовета-конференции затрагивает отдельную педагогическую проблему, то педсовет может состоять из нескольких частей, например, из основного сообщения и диалога, который организует старший воспитатель с группой специалистов (музыкальным руководителем, психологом, воспитателем по физкультуре, логопедом). Их ответы на заданные вопросы будут побуждать остальных участников развивать тему, высказывая свое мнение. В заключение принимаются соответствующие рекомендации.</a:t>
            </a:r>
            <a:endParaRPr kumimoji="0" lang="ru-RU" sz="1600" b="0" i="0" u="none" strike="noStrike" cap="none" normalizeH="0" baseline="0" dirty="0" smtClean="0">
              <a:ln>
                <a:noFill/>
              </a:ln>
              <a:solidFill>
                <a:schemeClr val="tx1"/>
              </a:solidFill>
              <a:effectLst/>
              <a:latin typeface="Arial" pitchFamily="34" charset="0"/>
            </a:endParaRPr>
          </a:p>
        </p:txBody>
      </p:sp>
      <p:sp>
        <p:nvSpPr>
          <p:cNvPr id="7" name="Прямоугольник 6"/>
          <p:cNvSpPr/>
          <p:nvPr/>
        </p:nvSpPr>
        <p:spPr>
          <a:xfrm>
            <a:off x="500034" y="4357694"/>
            <a:ext cx="6357966" cy="1477328"/>
          </a:xfrm>
          <a:prstGeom prst="rect">
            <a:avLst/>
          </a:prstGeom>
        </p:spPr>
        <p:txBody>
          <a:bodyPr wrap="square">
            <a:spAutoFit/>
          </a:bodyPr>
          <a:lstStyle/>
          <a:p>
            <a:r>
              <a:rPr lang="ru-RU" dirty="0" smtClean="0">
                <a:latin typeface="Times New Roman" pitchFamily="18" charset="0"/>
                <a:cs typeface="Times New Roman" pitchFamily="18" charset="0"/>
              </a:rPr>
              <a:t>Конференция в научном мире – это форма предъявления общественности каких-либо результатов, итогов опыта.</a:t>
            </a:r>
          </a:p>
          <a:p>
            <a:r>
              <a:rPr lang="ru-RU" dirty="0" smtClean="0">
                <a:latin typeface="Times New Roman" pitchFamily="18" charset="0"/>
                <a:cs typeface="Times New Roman" pitchFamily="18" charset="0"/>
              </a:rPr>
              <a:t>На конференциях в устном или письменном виде (стендовые доклады, публикации тезисов) авторы делают заявки на первенство, обмениваются информацией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9144000" cy="1754326"/>
          </a:xfrm>
          <a:prstGeom prst="rect">
            <a:avLst/>
          </a:prstGeom>
        </p:spPr>
        <p:txBody>
          <a:bodyPr wrap="square">
            <a:spAutoFit/>
          </a:bodyPr>
          <a:lstStyle/>
          <a:p>
            <a:r>
              <a:rPr lang="ru-RU" dirty="0" smtClean="0"/>
              <a:t>Педсовет — круглый стол требует серьезной подготовленности и заинтересованности каждого участника. Для его проведения руководителям необходимо отобрать важные, интересные для обсуждения вопросы, продумать организацию. Например, какие-то темы можно заранее дать группе воспитателей и предложить им соответствующую литературу. Тогда они сумеют ознакомиться с разными теориями, подходами, мнениями и обдумать свою точку зрения</a:t>
            </a:r>
            <a:endParaRPr lang="ru-RU" dirty="0"/>
          </a:p>
        </p:txBody>
      </p:sp>
      <p:pic>
        <p:nvPicPr>
          <p:cNvPr id="31746" name="Picture 2" descr="C:\Program Files\Microsoft Office\MEDIA\CAGCAT10\j0234687.gif"/>
          <p:cNvPicPr>
            <a:picLocks noChangeAspect="1" noChangeArrowheads="1" noCrop="1"/>
          </p:cNvPicPr>
          <p:nvPr/>
        </p:nvPicPr>
        <p:blipFill>
          <a:blip r:embed="rId3" cstate="print"/>
          <a:srcRect/>
          <a:stretch>
            <a:fillRect/>
          </a:stretch>
        </p:blipFill>
        <p:spPr bwMode="auto">
          <a:xfrm>
            <a:off x="6000760" y="2071678"/>
            <a:ext cx="2235454" cy="1285884"/>
          </a:xfrm>
          <a:prstGeom prst="rect">
            <a:avLst/>
          </a:prstGeom>
          <a:noFill/>
        </p:spPr>
      </p:pic>
      <p:sp>
        <p:nvSpPr>
          <p:cNvPr id="4" name="Прямоугольник 3"/>
          <p:cNvSpPr/>
          <p:nvPr/>
        </p:nvSpPr>
        <p:spPr>
          <a:xfrm>
            <a:off x="2571736" y="3571877"/>
            <a:ext cx="5357850" cy="1477328"/>
          </a:xfrm>
          <a:prstGeom prst="rect">
            <a:avLst/>
          </a:prstGeom>
        </p:spPr>
        <p:txBody>
          <a:bodyPr wrap="square">
            <a:spAutoFit/>
          </a:bodyPr>
          <a:lstStyle/>
          <a:p>
            <a:r>
              <a:rPr lang="ru-RU" dirty="0" smtClean="0"/>
              <a:t>Ситуативный педсовет заключается в рассмотрении одной или нескольких ситуаций, которые могут проигрываться заранее подготовленными участниками. Можно провести обсуждение ситуации по записанному на видеокамеру сюжету.</a:t>
            </a:r>
            <a:endParaRPr lang="ru-RU" dirty="0"/>
          </a:p>
        </p:txBody>
      </p:sp>
      <p:pic>
        <p:nvPicPr>
          <p:cNvPr id="31747" name="Picture 3" descr="C:\Program Files\Microsoft Office\MEDIA\CAGCAT10\j0149481.wmf"/>
          <p:cNvPicPr>
            <a:picLocks noChangeAspect="1" noChangeArrowheads="1"/>
          </p:cNvPicPr>
          <p:nvPr/>
        </p:nvPicPr>
        <p:blipFill>
          <a:blip r:embed="rId4" cstate="print"/>
          <a:srcRect/>
          <a:stretch>
            <a:fillRect/>
          </a:stretch>
        </p:blipFill>
        <p:spPr bwMode="auto">
          <a:xfrm>
            <a:off x="500034" y="3214686"/>
            <a:ext cx="1571604" cy="1785950"/>
          </a:xfrm>
          <a:prstGeom prst="rect">
            <a:avLst/>
          </a:prstGeom>
          <a:noFill/>
        </p:spPr>
      </p:pic>
      <p:sp>
        <p:nvSpPr>
          <p:cNvPr id="6" name="Прямоугольник 5"/>
          <p:cNvSpPr/>
          <p:nvPr/>
        </p:nvSpPr>
        <p:spPr>
          <a:xfrm>
            <a:off x="285720" y="5429264"/>
            <a:ext cx="8572560" cy="923330"/>
          </a:xfrm>
          <a:prstGeom prst="rect">
            <a:avLst/>
          </a:prstGeom>
        </p:spPr>
        <p:txBody>
          <a:bodyPr wrap="square">
            <a:spAutoFit/>
          </a:bodyPr>
          <a:lstStyle/>
          <a:p>
            <a:r>
              <a:rPr lang="ru-RU" dirty="0" smtClean="0"/>
              <a:t>Педсовет-дискуссия требует, чтобы заранее педагоги разделились на подгруппы и предложили свои концепции обсуждаемой проблемы. В ходе дискуссии совместно продумывается план решения проблемы.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Program Files\Microsoft Office\MEDIA\CAGCAT10\j0287005.wmf"/>
          <p:cNvPicPr>
            <a:picLocks noChangeAspect="1" noChangeArrowheads="1"/>
          </p:cNvPicPr>
          <p:nvPr/>
        </p:nvPicPr>
        <p:blipFill>
          <a:blip r:embed="rId2" cstate="print"/>
          <a:srcRect/>
          <a:stretch>
            <a:fillRect/>
          </a:stretch>
        </p:blipFill>
        <p:spPr bwMode="auto">
          <a:xfrm>
            <a:off x="7143768" y="1071546"/>
            <a:ext cx="1785950" cy="3786214"/>
          </a:xfrm>
          <a:prstGeom prst="rect">
            <a:avLst/>
          </a:prstGeom>
          <a:noFill/>
        </p:spPr>
      </p:pic>
      <p:graphicFrame>
        <p:nvGraphicFramePr>
          <p:cNvPr id="5" name="Таблица 4"/>
          <p:cNvGraphicFramePr>
            <a:graphicFrameLocks noGrp="1"/>
          </p:cNvGraphicFramePr>
          <p:nvPr/>
        </p:nvGraphicFramePr>
        <p:xfrm>
          <a:off x="214282" y="928670"/>
          <a:ext cx="6786610" cy="8765246"/>
        </p:xfrm>
        <a:graphic>
          <a:graphicData uri="http://schemas.openxmlformats.org/drawingml/2006/table">
            <a:tbl>
              <a:tblPr/>
              <a:tblGrid>
                <a:gridCol w="6786610"/>
              </a:tblGrid>
              <a:tr h="3357586">
                <a:tc>
                  <a:txBody>
                    <a:bodyPr/>
                    <a:lstStyle/>
                    <a:p>
                      <a:pPr marR="4445" indent="334010" algn="ctr">
                        <a:lnSpc>
                          <a:spcPts val="1150"/>
                        </a:lnSpc>
                        <a:spcAft>
                          <a:spcPts val="0"/>
                        </a:spcAft>
                      </a:pPr>
                      <a:r>
                        <a:rPr lang="ru-RU" sz="1600" b="1" i="1" spc="5" dirty="0" smtClean="0">
                          <a:solidFill>
                            <a:srgbClr val="000000"/>
                          </a:solidFill>
                          <a:latin typeface="Times New Roman"/>
                          <a:ea typeface="Times New Roman"/>
                        </a:rPr>
                        <a:t>Педсовет- диспут </a:t>
                      </a:r>
                      <a:r>
                        <a:rPr lang="ru-RU" sz="1600" spc="5" dirty="0">
                          <a:solidFill>
                            <a:srgbClr val="000000"/>
                          </a:solidFill>
                          <a:latin typeface="Times New Roman"/>
                          <a:ea typeface="Times New Roman"/>
                        </a:rPr>
                        <a:t>представляет собой </a:t>
                      </a:r>
                      <a:r>
                        <a:rPr lang="ru-RU" sz="1600" dirty="0">
                          <a:solidFill>
                            <a:srgbClr val="000000"/>
                          </a:solidFill>
                          <a:latin typeface="Times New Roman"/>
                          <a:ea typeface="Times New Roman"/>
                        </a:rPr>
                        <a:t>коллективное размышление на заданную </a:t>
                      </a:r>
                      <a:r>
                        <a:rPr lang="ru-RU" sz="1600" spc="-15" dirty="0">
                          <a:solidFill>
                            <a:srgbClr val="000000"/>
                          </a:solidFill>
                          <a:latin typeface="Times New Roman"/>
                          <a:ea typeface="Times New Roman"/>
                        </a:rPr>
                        <a:t>тему, проблему</a:t>
                      </a:r>
                      <a:r>
                        <a:rPr lang="ru-RU" sz="1600" spc="-15" dirty="0" smtClean="0">
                          <a:solidFill>
                            <a:srgbClr val="000000"/>
                          </a:solidFill>
                          <a:latin typeface="Times New Roman"/>
                          <a:ea typeface="Times New Roman"/>
                        </a:rPr>
                        <a:t>.</a:t>
                      </a:r>
                    </a:p>
                    <a:p>
                      <a:pPr marR="4445" indent="334010" algn="just">
                        <a:lnSpc>
                          <a:spcPts val="1150"/>
                        </a:lnSpc>
                        <a:spcAft>
                          <a:spcPts val="0"/>
                        </a:spcAft>
                      </a:pPr>
                      <a:endParaRPr lang="ru-RU" sz="1600" dirty="0">
                        <a:latin typeface="Times New Roman"/>
                        <a:ea typeface="Times New Roman"/>
                      </a:endParaRPr>
                    </a:p>
                    <a:p>
                      <a:r>
                        <a:rPr lang="ru-RU" sz="1600" spc="-25" dirty="0">
                          <a:solidFill>
                            <a:srgbClr val="000000"/>
                          </a:solidFill>
                          <a:latin typeface="Times New Roman"/>
                          <a:ea typeface="Times New Roman"/>
                        </a:rPr>
                        <a:t>Предметом диспута должна быть </a:t>
                      </a:r>
                      <a:r>
                        <a:rPr lang="ru-RU" sz="1600" spc="-25" dirty="0" smtClean="0">
                          <a:solidFill>
                            <a:srgbClr val="000000"/>
                          </a:solidFill>
                          <a:latin typeface="Times New Roman"/>
                          <a:ea typeface="Times New Roman"/>
                        </a:rPr>
                        <a:t>проб</a:t>
                      </a:r>
                      <a:r>
                        <a:rPr lang="ru-RU" sz="1600" spc="-5" dirty="0" smtClean="0">
                          <a:solidFill>
                            <a:srgbClr val="000000"/>
                          </a:solidFill>
                          <a:latin typeface="Times New Roman"/>
                          <a:ea typeface="Times New Roman"/>
                        </a:rPr>
                        <a:t>лема</a:t>
                      </a:r>
                      <a:r>
                        <a:rPr lang="ru-RU" sz="1600" spc="-5" dirty="0">
                          <a:solidFill>
                            <a:srgbClr val="000000"/>
                          </a:solidFill>
                          <a:latin typeface="Times New Roman"/>
                          <a:ea typeface="Times New Roman"/>
                        </a:rPr>
                        <a:t>, которая вызывает противоречивые </a:t>
                      </a:r>
                      <a:r>
                        <a:rPr lang="ru-RU" sz="1600" spc="10" dirty="0">
                          <a:solidFill>
                            <a:srgbClr val="000000"/>
                          </a:solidFill>
                          <a:latin typeface="Times New Roman"/>
                          <a:ea typeface="Times New Roman"/>
                        </a:rPr>
                        <a:t>суждения, решается по-разному. Диспут не исключает, а предполагает глубину и </a:t>
                      </a:r>
                      <a:r>
                        <a:rPr lang="ru-RU" sz="1600" spc="-20" dirty="0">
                          <a:solidFill>
                            <a:srgbClr val="000000"/>
                          </a:solidFill>
                          <a:latin typeface="Times New Roman"/>
                          <a:ea typeface="Times New Roman"/>
                        </a:rPr>
                        <a:t>всесторонность раскрытия проблемы. Там, </a:t>
                      </a:r>
                      <a:r>
                        <a:rPr lang="ru-RU" sz="1600" dirty="0">
                          <a:solidFill>
                            <a:srgbClr val="000000"/>
                          </a:solidFill>
                          <a:latin typeface="Times New Roman"/>
                          <a:ea typeface="Times New Roman"/>
                        </a:rPr>
                        <a:t>где нет предмета спора, а есть только </a:t>
                      </a:r>
                      <a:r>
                        <a:rPr lang="ru-RU" sz="1600" dirty="0" smtClean="0">
                          <a:solidFill>
                            <a:srgbClr val="000000"/>
                          </a:solidFill>
                          <a:latin typeface="Times New Roman"/>
                          <a:ea typeface="Times New Roman"/>
                        </a:rPr>
                        <a:t>вы</a:t>
                      </a:r>
                      <a:r>
                        <a:rPr lang="ru-RU" sz="1600" spc="-25" dirty="0" smtClean="0">
                          <a:solidFill>
                            <a:srgbClr val="000000"/>
                          </a:solidFill>
                          <a:latin typeface="Times New Roman"/>
                          <a:ea typeface="Times New Roman"/>
                        </a:rPr>
                        <a:t>ступления</a:t>
                      </a:r>
                      <a:r>
                        <a:rPr lang="ru-RU" sz="1600" spc="-25" dirty="0">
                          <a:solidFill>
                            <a:srgbClr val="000000"/>
                          </a:solidFill>
                          <a:latin typeface="Times New Roman"/>
                          <a:ea typeface="Times New Roman"/>
                        </a:rPr>
                        <a:t>, дополняющие или </a:t>
                      </a:r>
                      <a:r>
                        <a:rPr lang="ru-RU" sz="1600" spc="-25" dirty="0" smtClean="0">
                          <a:solidFill>
                            <a:srgbClr val="000000"/>
                          </a:solidFill>
                          <a:latin typeface="Times New Roman"/>
                          <a:ea typeface="Times New Roman"/>
                        </a:rPr>
                        <a:t>уточняющие</a:t>
                      </a:r>
                      <a:r>
                        <a:rPr lang="ru-RU" sz="1600" spc="-25" baseline="0" dirty="0" smtClean="0">
                          <a:solidFill>
                            <a:srgbClr val="000000"/>
                          </a:solidFill>
                          <a:latin typeface="Times New Roman"/>
                          <a:ea typeface="Times New Roman"/>
                        </a:rPr>
                        <a:t>  те или иные доводы , нет диспута, это в лучшем случае беседа.</a:t>
                      </a:r>
                    </a:p>
                    <a:p>
                      <a:r>
                        <a:rPr kumimoji="0" lang="ru-RU" sz="1600" kern="1200" dirty="0" smtClean="0">
                          <a:solidFill>
                            <a:schemeClr val="tx1"/>
                          </a:solidFill>
                          <a:latin typeface="+mn-lt"/>
                          <a:ea typeface="+mn-ea"/>
                          <a:cs typeface="+mn-cs"/>
                        </a:rPr>
                        <a:t>Формулировка темы должна быть острой, проблемной, будить</a:t>
                      </a:r>
                      <a:r>
                        <a:rPr kumimoji="0" lang="ru-RU" sz="1600" kern="1200" baseline="0" dirty="0" smtClean="0">
                          <a:solidFill>
                            <a:schemeClr val="tx1"/>
                          </a:solidFill>
                          <a:latin typeface="+mn-lt"/>
                          <a:ea typeface="+mn-ea"/>
                          <a:cs typeface="+mn-cs"/>
                        </a:rPr>
                        <a:t> </a:t>
                      </a:r>
                      <a:r>
                        <a:rPr kumimoji="0" lang="ru-RU" sz="1600" kern="1200" dirty="0" smtClean="0">
                          <a:solidFill>
                            <a:schemeClr val="tx1"/>
                          </a:solidFill>
                          <a:latin typeface="+mn-lt"/>
                          <a:ea typeface="+mn-ea"/>
                          <a:cs typeface="+mn-cs"/>
                        </a:rPr>
                        <a:t>мысль педагогов, заключать в себе вопрос, который на практике и в литературе решается по-разному, вызывает различные мнения, например:</a:t>
                      </a:r>
                    </a:p>
                    <a:p>
                      <a:pPr lvl="0"/>
                      <a:r>
                        <a:rPr kumimoji="0" lang="ru-RU" sz="1600" kern="1200" dirty="0" smtClean="0">
                          <a:solidFill>
                            <a:schemeClr val="tx1"/>
                          </a:solidFill>
                          <a:latin typeface="+mn-lt"/>
                          <a:ea typeface="+mn-ea"/>
                          <a:cs typeface="+mn-cs"/>
                        </a:rPr>
                        <a:t>"Нужны ли детскому саду стандарты?",</a:t>
                      </a:r>
                    </a:p>
                    <a:p>
                      <a:pPr lvl="0"/>
                      <a:r>
                        <a:rPr kumimoji="0" lang="ru-RU" sz="1600" kern="1200" dirty="0" smtClean="0">
                          <a:solidFill>
                            <a:schemeClr val="tx1"/>
                          </a:solidFill>
                          <a:latin typeface="+mn-lt"/>
                          <a:ea typeface="+mn-ea"/>
                          <a:cs typeface="+mn-cs"/>
                        </a:rPr>
                        <a:t>"Чему сегодня нужно учить дошкольников?",</a:t>
                      </a:r>
                    </a:p>
                    <a:p>
                      <a:pPr lvl="0"/>
                      <a:r>
                        <a:rPr kumimoji="0" lang="ru-RU" sz="1600" kern="1200" dirty="0" smtClean="0">
                          <a:solidFill>
                            <a:schemeClr val="tx1"/>
                          </a:solidFill>
                          <a:latin typeface="+mn-lt"/>
                          <a:ea typeface="+mn-ea"/>
                          <a:cs typeface="+mn-cs"/>
                        </a:rPr>
                        <a:t>"Новаторские технологии: за и против",</a:t>
                      </a:r>
                    </a:p>
                    <a:p>
                      <a:pPr lvl="0"/>
                      <a:r>
                        <a:rPr kumimoji="0" lang="ru-RU" sz="1600" kern="1200" dirty="0" smtClean="0">
                          <a:solidFill>
                            <a:schemeClr val="tx1"/>
                          </a:solidFill>
                          <a:latin typeface="+mn-lt"/>
                          <a:ea typeface="+mn-ea"/>
                          <a:cs typeface="+mn-cs"/>
                        </a:rPr>
                        <a:t>"Каковы сегодня цели воспитания?",</a:t>
                      </a:r>
                    </a:p>
                    <a:p>
                      <a:pPr lvl="0"/>
                      <a:r>
                        <a:rPr kumimoji="0" lang="ru-RU" sz="1600" kern="1200" dirty="0" smtClean="0">
                          <a:solidFill>
                            <a:schemeClr val="tx1"/>
                          </a:solidFill>
                          <a:latin typeface="+mn-lt"/>
                          <a:ea typeface="+mn-ea"/>
                          <a:cs typeface="+mn-cs"/>
                        </a:rPr>
                        <a:t>"Что является общечеловеческими ценностями?",</a:t>
                      </a:r>
                    </a:p>
                    <a:p>
                      <a:pPr lvl="0"/>
                      <a:r>
                        <a:rPr kumimoji="0" lang="ru-RU" sz="1600" kern="1200" dirty="0" smtClean="0">
                          <a:solidFill>
                            <a:schemeClr val="tx1"/>
                          </a:solidFill>
                          <a:latin typeface="+mn-lt"/>
                          <a:ea typeface="+mn-ea"/>
                          <a:cs typeface="+mn-cs"/>
                        </a:rPr>
                        <a:t>"Какова роль семейного воспитания сегодня?"</a:t>
                      </a:r>
                      <a:br>
                        <a:rPr kumimoji="0" lang="ru-RU" sz="1600" kern="1200" dirty="0" smtClean="0">
                          <a:solidFill>
                            <a:schemeClr val="tx1"/>
                          </a:solidFill>
                          <a:latin typeface="+mn-lt"/>
                          <a:ea typeface="+mn-ea"/>
                          <a:cs typeface="+mn-cs"/>
                        </a:rPr>
                      </a:br>
                      <a:r>
                        <a:rPr kumimoji="0" lang="ru-RU" sz="1600" kern="1200" dirty="0" smtClean="0">
                          <a:solidFill>
                            <a:schemeClr val="tx1"/>
                          </a:solidFill>
                          <a:latin typeface="+mn-lt"/>
                          <a:ea typeface="+mn-ea"/>
                          <a:cs typeface="+mn-cs"/>
                        </a:rPr>
                        <a:t>Вариантом педагогического совета-диспута является решение</a:t>
                      </a:r>
                    </a:p>
                    <a:p>
                      <a:r>
                        <a:rPr kumimoji="0" lang="ru-RU" sz="1600" kern="1200" dirty="0" smtClean="0">
                          <a:solidFill>
                            <a:schemeClr val="tx1"/>
                          </a:solidFill>
                          <a:latin typeface="+mn-lt"/>
                          <a:ea typeface="+mn-ea"/>
                          <a:cs typeface="+mn-cs"/>
                        </a:rPr>
                        <a:t>педагогических ситуаций. Руководитель или старший воспитатель подбирает банк сложных педагогических ситуаций по проблеме и предлагает его коллективу. Форма предъявления может быть разнообразной: адресной, с помощью жеребьевки, с разделением на 1руппы. Администрация ДОУ может играть роль жюри, ведущего, консультанта, оппонента и др.</a:t>
                      </a:r>
                    </a:p>
                  </a:txBody>
                  <a:tcPr marL="22860" marR="22860" marT="36830" marB="36830">
                    <a:lnL>
                      <a:noFill/>
                    </a:lnL>
                    <a:lnR>
                      <a:noFill/>
                    </a:lnR>
                    <a:lnT>
                      <a:noFill/>
                    </a:lnT>
                    <a:lnB>
                      <a:noFill/>
                    </a:lnB>
                  </a:tcPr>
                </a:tc>
              </a:tr>
              <a:tr h="3357586">
                <a:tc>
                  <a:txBody>
                    <a:bodyPr/>
                    <a:lstStyle/>
                    <a:p>
                      <a:pPr indent="292735" algn="just">
                        <a:lnSpc>
                          <a:spcPts val="1150"/>
                        </a:lnSpc>
                        <a:spcAft>
                          <a:spcPts val="0"/>
                        </a:spcAft>
                      </a:pPr>
                      <a:endParaRPr lang="ru-RU" sz="1600" dirty="0">
                        <a:latin typeface="Times New Roman"/>
                        <a:ea typeface="Times New Roman"/>
                      </a:endParaRPr>
                    </a:p>
                  </a:txBody>
                  <a:tcPr marL="22860" marR="22860" marT="36830" marB="3683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42918"/>
            <a:ext cx="8572528" cy="2308324"/>
          </a:xfrm>
          <a:prstGeom prst="rect">
            <a:avLst/>
          </a:prstGeom>
        </p:spPr>
        <p:txBody>
          <a:bodyPr wrap="square">
            <a:spAutoFit/>
          </a:bodyPr>
          <a:lstStyle/>
          <a:p>
            <a:r>
              <a:rPr lang="ru-RU" dirty="0" smtClean="0"/>
              <a:t>Педсовет - научно-практическую конференцию можно подготовить и провести, объединив усилия нескольких ДОУ на базе учреждения, имеющего статус экспериментальной площадки. При его подготовке заранее должны быть организованы дни открытых дверей для педагогов. Важно так составить повестку дня, чтобы каждое учреждение на равных участвовало в демонстрации своего опыта, обсуждении проблем и предложений к выработке решений. Решения на таком педсовете могут приниматься как общие для всех, так и для каждого коллектива отдельно, с учетом его специфики.</a:t>
            </a:r>
            <a:endParaRPr lang="ru-RU" dirty="0"/>
          </a:p>
        </p:txBody>
      </p:sp>
      <p:pic>
        <p:nvPicPr>
          <p:cNvPr id="34818" name="Picture 2" descr="C:\Program Files\Microsoft Office\MEDIA\CAGCAT10\j0233018.wmf"/>
          <p:cNvPicPr>
            <a:picLocks noChangeAspect="1" noChangeArrowheads="1"/>
          </p:cNvPicPr>
          <p:nvPr/>
        </p:nvPicPr>
        <p:blipFill>
          <a:blip r:embed="rId2" cstate="print"/>
          <a:srcRect/>
          <a:stretch>
            <a:fillRect/>
          </a:stretch>
        </p:blipFill>
        <p:spPr bwMode="auto">
          <a:xfrm>
            <a:off x="1785918" y="3357562"/>
            <a:ext cx="5214974" cy="2500330"/>
          </a:xfrm>
          <a:prstGeom prst="rect">
            <a:avLst/>
          </a:prstGeom>
          <a:noFill/>
        </p:spPr>
      </p:pic>
      <p:graphicFrame>
        <p:nvGraphicFramePr>
          <p:cNvPr id="10" name="Таблица 9"/>
          <p:cNvGraphicFramePr>
            <a:graphicFrameLocks noGrp="1"/>
          </p:cNvGraphicFramePr>
          <p:nvPr/>
        </p:nvGraphicFramePr>
        <p:xfrm>
          <a:off x="1524000" y="3157537"/>
          <a:ext cx="6096000" cy="542925"/>
        </p:xfrm>
        <a:graphic>
          <a:graphicData uri="http://schemas.openxmlformats.org/drawingml/2006/table">
            <a:tbl>
              <a:tblPr/>
              <a:tblGrid>
                <a:gridCol w="6096000"/>
              </a:tblGrid>
              <a:tr h="542925">
                <a:tc>
                  <a:txBody>
                    <a:bodyPr/>
                    <a:lstStyle/>
                    <a:p>
                      <a:pPr algn="l">
                        <a:spcAft>
                          <a:spcPts val="0"/>
                        </a:spcAft>
                        <a:tabLst>
                          <a:tab pos="1980565" algn="l"/>
                        </a:tabLst>
                      </a:pPr>
                      <a:endParaRPr lang="ru-RU" sz="1200" dirty="0">
                        <a:latin typeface="Arial"/>
                        <a:ea typeface="Times New Roman"/>
                      </a:endParaRPr>
                    </a:p>
                  </a:txBody>
                  <a:tcPr marL="22860" marR="22860" marT="36830" marB="3683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714488"/>
            <a:ext cx="8816695" cy="2308324"/>
          </a:xfrm>
          <a:prstGeom prst="rect">
            <a:avLst/>
          </a:prstGeom>
          <a:noFill/>
        </p:spPr>
        <p:txBody>
          <a:bodyPr wrap="square" rtlCol="0">
            <a:spAutoFit/>
          </a:bodyPr>
          <a:lstStyle/>
          <a:p>
            <a:r>
              <a:rPr lang="ru-RU" sz="2400" dirty="0" smtClean="0">
                <a:latin typeface="Times New Roman" pitchFamily="18" charset="0"/>
                <a:cs typeface="Times New Roman" pitchFamily="18" charset="0"/>
              </a:rPr>
              <a:t>Проблема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повышения качества подготовки проведения </a:t>
            </a:r>
          </a:p>
          <a:p>
            <a:r>
              <a:rPr lang="ru-RU" sz="2400" dirty="0" smtClean="0">
                <a:latin typeface="Times New Roman" pitchFamily="18" charset="0"/>
                <a:cs typeface="Times New Roman" pitchFamily="18" charset="0"/>
              </a:rPr>
              <a:t>педагогического совета волнует большинство заведующих и старших воспитателей дошкольных учреждений. Она актуальна как для новичков, так и для опытных управленцев. Как провести педсовет, который поразил бы коллег оригинальностью темы, методическим оснащением? Как превратить  его в событие</a:t>
            </a:r>
            <a:endParaRPr lang="ru-RU"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3000364" y="4214818"/>
            <a:ext cx="1714512"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71480"/>
            <a:ext cx="8429684" cy="2062103"/>
          </a:xfrm>
          <a:prstGeom prst="rect">
            <a:avLst/>
          </a:prstGeom>
        </p:spPr>
        <p:txBody>
          <a:bodyPr wrap="square">
            <a:spAutoFit/>
          </a:bodyPr>
          <a:lstStyle/>
          <a:p>
            <a:pPr lvl="0" indent="279400" fontAlgn="base">
              <a:spcBef>
                <a:spcPct val="0"/>
              </a:spcBef>
              <a:spcAft>
                <a:spcPct val="0"/>
              </a:spcAft>
              <a:tabLst>
                <a:tab pos="1981200" algn="l"/>
              </a:tabLst>
            </a:pPr>
            <a:r>
              <a:rPr lang="ru-RU" sz="1600" i="1" dirty="0" smtClean="0">
                <a:solidFill>
                  <a:srgbClr val="000000"/>
                </a:solidFill>
                <a:latin typeface="Arial" pitchFamily="34" charset="0"/>
                <a:ea typeface="Times New Roman" pitchFamily="18" charset="0"/>
              </a:rPr>
              <a:t>Педсовет в форме коллективной творческой деятельности </a:t>
            </a:r>
            <a:r>
              <a:rPr lang="ru-RU" sz="1600" dirty="0" smtClean="0">
                <a:solidFill>
                  <a:srgbClr val="000000"/>
                </a:solidFill>
                <a:latin typeface="Arial" pitchFamily="34" charset="0"/>
                <a:ea typeface="Times New Roman" pitchFamily="18" charset="0"/>
              </a:rPr>
              <a:t>(далее — КТД) — все члены педагогического коллектива участвуют</a:t>
            </a:r>
            <a:r>
              <a:rPr lang="ru-RU" sz="1600" dirty="0" smtClean="0">
                <a:latin typeface="Arial" pitchFamily="34" charset="0"/>
                <a:ea typeface="Times New Roman" pitchFamily="18" charset="0"/>
              </a:rPr>
              <a:t> </a:t>
            </a:r>
            <a:r>
              <a:rPr lang="ru-RU" sz="1600" dirty="0" smtClean="0">
                <a:solidFill>
                  <a:srgbClr val="000000"/>
                </a:solidFill>
                <a:latin typeface="Arial" pitchFamily="34" charset="0"/>
                <a:ea typeface="Times New Roman" pitchFamily="18" charset="0"/>
              </a:rPr>
              <a:t>в планировании, осуществлении и анализе деятельности, имеющей характер коллективного творчества.</a:t>
            </a:r>
            <a:endParaRPr lang="ru-RU" sz="1600" dirty="0" smtClean="0">
              <a:latin typeface="Arial" pitchFamily="34" charset="0"/>
            </a:endParaRPr>
          </a:p>
          <a:p>
            <a:pPr lvl="0" eaLnBrk="0" fontAlgn="base" hangingPunct="0">
              <a:spcBef>
                <a:spcPct val="0"/>
              </a:spcBef>
              <a:spcAft>
                <a:spcPct val="0"/>
              </a:spcAft>
              <a:tabLst>
                <a:tab pos="1981200" algn="l"/>
              </a:tabLst>
            </a:pPr>
            <a:r>
              <a:rPr lang="ru-RU" sz="1600" dirty="0" smtClean="0">
                <a:solidFill>
                  <a:srgbClr val="000000"/>
                </a:solidFill>
                <a:latin typeface="Arial" pitchFamily="34" charset="0"/>
                <a:ea typeface="Times New Roman" pitchFamily="18" charset="0"/>
              </a:rPr>
              <a:t>Главная цель КТД -   создать условия для самореализации каждого педагога, проявления и развития всех его способностей и возможностей. Поэтому КТД опирается на творческую, созидательную деятельность. Система коллективных отношений — сотрудничества, взаимопомощи складывается в процессе творческой деятельности, включая несколько  стадий-этапов</a:t>
            </a:r>
            <a:r>
              <a:rPr lang="ru-RU" sz="1600" dirty="0" smtClean="0">
                <a:latin typeface="Arial" pitchFamily="34" charset="0"/>
              </a:rPr>
              <a:t> </a:t>
            </a:r>
          </a:p>
        </p:txBody>
      </p:sp>
      <p:pic>
        <p:nvPicPr>
          <p:cNvPr id="35842" name="Picture 2" descr="C:\Program Files\Microsoft Office\MEDIA\CAGCAT10\j0300520.gif"/>
          <p:cNvPicPr>
            <a:picLocks noChangeAspect="1" noChangeArrowheads="1" noCrop="1"/>
          </p:cNvPicPr>
          <p:nvPr/>
        </p:nvPicPr>
        <p:blipFill>
          <a:blip r:embed="rId2" cstate="print"/>
          <a:srcRect/>
          <a:stretch>
            <a:fillRect/>
          </a:stretch>
        </p:blipFill>
        <p:spPr bwMode="auto">
          <a:xfrm>
            <a:off x="5500694" y="2571744"/>
            <a:ext cx="3357586" cy="2143140"/>
          </a:xfrm>
          <a:prstGeom prst="rect">
            <a:avLst/>
          </a:prstGeom>
          <a:noFill/>
        </p:spPr>
      </p:pic>
      <p:sp>
        <p:nvSpPr>
          <p:cNvPr id="4" name="Прямоугольник 3"/>
          <p:cNvSpPr/>
          <p:nvPr/>
        </p:nvSpPr>
        <p:spPr>
          <a:xfrm>
            <a:off x="285720" y="2928934"/>
            <a:ext cx="8858280" cy="3139321"/>
          </a:xfrm>
          <a:prstGeom prst="rect">
            <a:avLst/>
          </a:prstGeom>
        </p:spPr>
        <p:txBody>
          <a:bodyPr wrap="square">
            <a:spAutoFit/>
          </a:bodyPr>
          <a:lstStyle/>
          <a:p>
            <a:pPr>
              <a:buFont typeface="Arial" pitchFamily="34" charset="0"/>
              <a:buChar char="•"/>
            </a:pPr>
            <a:r>
              <a:rPr lang="ru-RU" dirty="0" smtClean="0"/>
              <a:t>  поиск идеи и предварительная постановка задач;</a:t>
            </a:r>
          </a:p>
          <a:p>
            <a:pPr>
              <a:buFont typeface="Arial" pitchFamily="34" charset="0"/>
              <a:buChar char="•"/>
            </a:pPr>
            <a:r>
              <a:rPr lang="ru-RU" dirty="0" smtClean="0"/>
              <a:t>сбор-старт;</a:t>
            </a:r>
          </a:p>
          <a:p>
            <a:pPr>
              <a:buFont typeface="Arial" pitchFamily="34" charset="0"/>
              <a:buChar char="•"/>
            </a:pPr>
            <a:r>
              <a:rPr lang="ru-RU" dirty="0" smtClean="0"/>
              <a:t>выборы совета дела (деятельности);</a:t>
            </a:r>
          </a:p>
          <a:p>
            <a:pPr>
              <a:buFont typeface="Arial" pitchFamily="34" charset="0"/>
              <a:buChar char="•"/>
            </a:pPr>
            <a:r>
              <a:rPr lang="ru-RU" dirty="0" smtClean="0"/>
              <a:t>коллективное планирование деятельности;</a:t>
            </a:r>
          </a:p>
          <a:p>
            <a:pPr>
              <a:buFont typeface="Arial" pitchFamily="34" charset="0"/>
              <a:buChar char="•"/>
            </a:pPr>
            <a:r>
              <a:rPr lang="ru-RU" dirty="0" smtClean="0"/>
              <a:t>работа </a:t>
            </a:r>
            <a:r>
              <a:rPr lang="ru-RU" dirty="0" err="1" smtClean="0"/>
              <a:t>микроколлективов</a:t>
            </a:r>
            <a:r>
              <a:rPr lang="ru-RU" dirty="0" smtClean="0"/>
              <a:t>;</a:t>
            </a:r>
          </a:p>
          <a:p>
            <a:pPr>
              <a:buFont typeface="Arial" pitchFamily="34" charset="0"/>
              <a:buChar char="•"/>
            </a:pPr>
            <a:r>
              <a:rPr lang="ru-RU" dirty="0" smtClean="0"/>
              <a:t>проверка готовности;</a:t>
            </a:r>
          </a:p>
          <a:p>
            <a:pPr>
              <a:buFont typeface="Arial" pitchFamily="34" charset="0"/>
              <a:buChar char="•"/>
            </a:pPr>
            <a:r>
              <a:rPr lang="ru-RU" dirty="0" smtClean="0"/>
              <a:t>проведение КТД;</a:t>
            </a:r>
          </a:p>
          <a:p>
            <a:pPr>
              <a:buFont typeface="Arial" pitchFamily="34" charset="0"/>
              <a:buChar char="•"/>
            </a:pPr>
            <a:r>
              <a:rPr lang="ru-RU" dirty="0" smtClean="0"/>
              <a:t>коллективный анализ;</a:t>
            </a:r>
          </a:p>
          <a:p>
            <a:pPr>
              <a:buFont typeface="Arial" pitchFamily="34" charset="0"/>
              <a:buChar char="•"/>
            </a:pPr>
            <a:r>
              <a:rPr lang="ru-RU" dirty="0" smtClean="0"/>
              <a:t>стадия последствия.</a:t>
            </a:r>
          </a:p>
          <a:p>
            <a:r>
              <a:rPr lang="ru-RU" dirty="0" smtClean="0"/>
              <a:t> В этих этапах присутствует большая доля игры, занимательности, которые соединены с высокой идейностью, целеустремленностью, что и составляет главное своеобразие КТД.</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929718" cy="3693319"/>
          </a:xfrm>
          <a:prstGeom prst="rect">
            <a:avLst/>
          </a:prstGeom>
        </p:spPr>
        <p:txBody>
          <a:bodyPr wrap="square">
            <a:spAutoFit/>
          </a:bodyPr>
          <a:lstStyle/>
          <a:p>
            <a:r>
              <a:rPr lang="ru-RU" dirty="0" smtClean="0">
                <a:latin typeface="Times New Roman" pitchFamily="18" charset="0"/>
                <a:cs typeface="Times New Roman" pitchFamily="18" charset="0"/>
              </a:rPr>
              <a:t>В какой бы форме ни проводился педсовет, решения принимаются обязательно. Они фиксируются в протоколах. Их число зависит от повестки дня, следовательно, если в ней пять пунктов, то решений должно быть не менее пяти. Но по одному из вопросов можно принять несколько решений. В единстве они помогут справиться с возникшей проблемой, формулировки решений должны быть конкретными, с указанием ответственных и срока исполнения. Другими словами, такими, чтобы их можно было проверить. Ведь каждый новый педсовет начинается с краткого подведения итогов выполнения решений предыдущего.</a:t>
            </a:r>
          </a:p>
          <a:p>
            <a:r>
              <a:rPr lang="ru-RU" dirty="0" smtClean="0">
                <a:latin typeface="Times New Roman" pitchFamily="18" charset="0"/>
                <a:cs typeface="Times New Roman" pitchFamily="18" charset="0"/>
              </a:rPr>
              <a:t>Обычно во время заседания составляется черновик протокола, который затем, в течение пяти дней, оформляется надлежащим образом. Датой протокола является дата проведения заседания. Грамотное составление протокола — это своего рода искусство. Рекомендуется избирать секретаря как минимум на учебный год. Протокол подписывается председателем и секретарем педагогического совета.</a:t>
            </a:r>
            <a:endParaRPr lang="ru-RU" dirty="0">
              <a:latin typeface="Times New Roman" pitchFamily="18" charset="0"/>
              <a:cs typeface="Times New Roman" pitchFamily="18" charset="0"/>
            </a:endParaRPr>
          </a:p>
        </p:txBody>
      </p:sp>
      <p:pic>
        <p:nvPicPr>
          <p:cNvPr id="36866" name="Picture 2" descr="C:\Program Files\Microsoft Office\MEDIA\CAGCAT10\j0285410.wmf"/>
          <p:cNvPicPr>
            <a:picLocks noChangeAspect="1" noChangeArrowheads="1"/>
          </p:cNvPicPr>
          <p:nvPr/>
        </p:nvPicPr>
        <p:blipFill>
          <a:blip r:embed="rId2" cstate="print"/>
          <a:srcRect/>
          <a:stretch>
            <a:fillRect/>
          </a:stretch>
        </p:blipFill>
        <p:spPr bwMode="auto">
          <a:xfrm>
            <a:off x="2500298" y="4500570"/>
            <a:ext cx="4071966" cy="177667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14290"/>
            <a:ext cx="8215370" cy="2585323"/>
          </a:xfrm>
          <a:prstGeom prst="rect">
            <a:avLst/>
          </a:prstGeom>
        </p:spPr>
        <p:txBody>
          <a:bodyPr wrap="square">
            <a:spAutoFit/>
          </a:bodyPr>
          <a:lstStyle/>
          <a:p>
            <a:r>
              <a:rPr lang="ru-RU" dirty="0" smtClean="0">
                <a:latin typeface="Times New Roman" pitchFamily="18" charset="0"/>
                <a:cs typeface="Times New Roman" pitchFamily="18" charset="0"/>
              </a:rPr>
              <a:t>Протоколы — обязательная отчетная документация. Поэтому необходимо стремиться к тому, чтобы секретарь четко фиксировал выступления участников совещания, т. о. его записи должны отражать объективную картину того, как шло обсуждение, по каким вопросам развернулась дискуссия, каким образом педсовет пришел к тем или иным решениям. Если участники педагогического совета выступают с докладом, отчетом, сообщением, представленными в письменном виде, то в протоколе делается запись: "Текст доклада (отчета, сообщения) прилагается". При принятии решений требующих голосования, обязательно отмечается, сколько голосов "за", "против", "воздержались".</a:t>
            </a:r>
            <a:endParaRPr lang="ru-RU" dirty="0">
              <a:latin typeface="Times New Roman" pitchFamily="18" charset="0"/>
              <a:cs typeface="Times New Roman" pitchFamily="18" charset="0"/>
            </a:endParaRPr>
          </a:p>
        </p:txBody>
      </p:sp>
      <p:sp>
        <p:nvSpPr>
          <p:cNvPr id="5" name="Прямоугольник 4"/>
          <p:cNvSpPr/>
          <p:nvPr/>
        </p:nvSpPr>
        <p:spPr>
          <a:xfrm>
            <a:off x="1285852" y="3286124"/>
            <a:ext cx="5643602" cy="3416320"/>
          </a:xfrm>
          <a:prstGeom prst="rect">
            <a:avLst/>
          </a:prstGeom>
        </p:spPr>
        <p:txBody>
          <a:bodyPr wrap="square">
            <a:spAutoFit/>
          </a:bodyPr>
          <a:lstStyle/>
          <a:p>
            <a:r>
              <a:rPr lang="ru-RU" dirty="0" smtClean="0">
                <a:latin typeface="Times New Roman" pitchFamily="18" charset="0"/>
                <a:cs typeface="Times New Roman" pitchFamily="18" charset="0"/>
              </a:rPr>
              <a:t>В детских садах заседания совета педагогов носят тематический характер, возможно принятие общих решений по заявленным в повестке дня вопросам.</a:t>
            </a:r>
          </a:p>
          <a:p>
            <a:r>
              <a:rPr lang="ru-RU" dirty="0" smtClean="0">
                <a:latin typeface="Times New Roman" pitchFamily="18" charset="0"/>
                <a:cs typeface="Times New Roman" pitchFamily="18" charset="0"/>
              </a:rPr>
              <a:t>На заседаниях педагогического совета </a:t>
            </a:r>
          </a:p>
          <a:p>
            <a:r>
              <a:rPr lang="ru-RU" b="1" i="1" dirty="0" smtClean="0">
                <a:latin typeface="Times New Roman" pitchFamily="18" charset="0"/>
                <a:cs typeface="Times New Roman" pitchFamily="18" charset="0"/>
              </a:rPr>
              <a:t>обсуждаются:</a:t>
            </a:r>
          </a:p>
          <a:p>
            <a:pPr lvl="0">
              <a:buFont typeface="Arial" pitchFamily="34" charset="0"/>
              <a:buChar char="•"/>
            </a:pPr>
            <a:r>
              <a:rPr lang="ru-RU" dirty="0" smtClean="0">
                <a:latin typeface="Times New Roman" pitchFamily="18" charset="0"/>
                <a:cs typeface="Times New Roman" pitchFamily="18" charset="0"/>
              </a:rPr>
              <a:t>вопросы воспитательно-образовательной работы с детьми; использование в ней новых достижении в науке и педагогической практике;</a:t>
            </a:r>
          </a:p>
          <a:p>
            <a:pPr lvl="0">
              <a:buFont typeface="Arial" pitchFamily="34" charset="0"/>
              <a:buChar char="•"/>
            </a:pPr>
            <a:r>
              <a:rPr lang="ru-RU" dirty="0" smtClean="0">
                <a:latin typeface="Times New Roman" pitchFamily="18" charset="0"/>
                <a:cs typeface="Times New Roman" pitchFamily="18" charset="0"/>
              </a:rPr>
              <a:t>имеющиеся  недостатки, принимаемые решения для их устранения;</a:t>
            </a:r>
          </a:p>
          <a:p>
            <a:pPr lvl="0">
              <a:buFont typeface="Arial" pitchFamily="34" charset="0"/>
              <a:buChar char="•"/>
            </a:pPr>
            <a:r>
              <a:rPr lang="ru-RU" dirty="0" smtClean="0">
                <a:latin typeface="Times New Roman" pitchFamily="18" charset="0"/>
                <a:cs typeface="Times New Roman" pitchFamily="18" charset="0"/>
              </a:rPr>
              <a:t>вопросы обмена опытом.</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14356"/>
            <a:ext cx="8572560" cy="4278094"/>
          </a:xfrm>
          <a:prstGeom prst="rect">
            <a:avLst/>
          </a:prstGeom>
        </p:spPr>
        <p:txBody>
          <a:bodyPr wrap="square">
            <a:spAutoFit/>
          </a:bodyPr>
          <a:lstStyle/>
          <a:p>
            <a:r>
              <a:rPr lang="ru-RU" sz="1600" dirty="0" smtClean="0"/>
              <a:t>Заключительное слово председателя педсовета должно быть кратким, конкретным, содержать конструктивные предложения. Не всегда оправдано включение в него второстепенных вопросов бытового, хозяйственного и организационного характера. Такие проблемы нужно обсуждать на планерках. В темах, выносимых на педсовет, характере их </a:t>
            </a:r>
            <a:r>
              <a:rPr lang="en-US" sz="1600" dirty="0" smtClean="0"/>
              <a:t> </a:t>
            </a:r>
            <a:r>
              <a:rPr lang="ru-RU" sz="1600" dirty="0" smtClean="0"/>
              <a:t>рассмотрения, поведении педагогов на педагогическом совете, а также в отношении к нему проявляется профессиональный уровень руководства ДОУ.</a:t>
            </a:r>
          </a:p>
          <a:p>
            <a:endParaRPr lang="ru-RU" sz="1600" dirty="0" smtClean="0"/>
          </a:p>
          <a:p>
            <a:endParaRPr lang="ru-RU" sz="1600" dirty="0" smtClean="0"/>
          </a:p>
          <a:p>
            <a:r>
              <a:rPr lang="ru-RU" sz="1600" dirty="0" smtClean="0"/>
              <a:t>Чтобы педсовет был органом управления, а его решения действенными и способствующими улучшению работы с детьми, к нему необходимо тщательно готовиться.</a:t>
            </a:r>
          </a:p>
          <a:p>
            <a:r>
              <a:rPr lang="ru-RU" sz="1600" dirty="0" smtClean="0"/>
              <a:t>Важным условием при организации педсовета является актуальность рассматриваемых вопросов. Педагогам интересны только те из , которые помогают практическому решению проблем, вызывающих затруднения у большинства членов коллектива, а также новые педагогические технологии, авторские разработки.</a:t>
            </a:r>
          </a:p>
          <a:p>
            <a:r>
              <a:rPr lang="ru-RU" sz="1600" dirty="0" smtClean="0"/>
              <a:t>Созданию рабочего настроя на педсовете способствует и продуманное размещение его участников. Например, в зависимости от цели совета педагогов их рабочие места можно расположить следующим образом:</a:t>
            </a:r>
            <a:endParaRPr lang="ru-RU" sz="1600" dirty="0"/>
          </a:p>
        </p:txBody>
      </p:sp>
      <p:pic>
        <p:nvPicPr>
          <p:cNvPr id="38915" name="Picture 3" descr="C:\Program Files\Microsoft Office\MEDIA\CAGCAT10\j0302953.jpg"/>
          <p:cNvPicPr>
            <a:picLocks noChangeAspect="1" noChangeArrowheads="1"/>
          </p:cNvPicPr>
          <p:nvPr/>
        </p:nvPicPr>
        <p:blipFill>
          <a:blip r:embed="rId2" cstate="print"/>
          <a:srcRect/>
          <a:stretch>
            <a:fillRect/>
          </a:stretch>
        </p:blipFill>
        <p:spPr bwMode="auto">
          <a:xfrm>
            <a:off x="7788497" y="4714884"/>
            <a:ext cx="1355503" cy="190023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71480"/>
            <a:ext cx="8572560" cy="3200876"/>
          </a:xfrm>
          <a:prstGeom prst="rect">
            <a:avLst/>
          </a:prstGeom>
        </p:spPr>
        <p:txBody>
          <a:bodyPr wrap="square">
            <a:spAutoFit/>
          </a:bodyPr>
          <a:lstStyle/>
          <a:p>
            <a:pPr>
              <a:buFont typeface="Wingdings" pitchFamily="2" charset="2"/>
              <a:buChar char="q"/>
            </a:pPr>
            <a:r>
              <a:rPr lang="ru-RU" dirty="0" smtClean="0"/>
              <a:t>фронтальное расположение (председатель против присутствующих) необходимо, когда совещание носит информативный характер;</a:t>
            </a:r>
          </a:p>
          <a:p>
            <a:pPr>
              <a:buFont typeface="Wingdings" pitchFamily="2" charset="2"/>
              <a:buChar char="q"/>
            </a:pPr>
            <a:r>
              <a:rPr lang="ru-RU" i="1" dirty="0" smtClean="0"/>
              <a:t>  </a:t>
            </a:r>
            <a:r>
              <a:rPr lang="ru-RU" dirty="0" smtClean="0"/>
              <a:t>"круглый стол" полезен при равноправном коллективном обсуждении насущных вопросов;</a:t>
            </a:r>
          </a:p>
          <a:p>
            <a:pPr>
              <a:buFont typeface="Wingdings" pitchFamily="2" charset="2"/>
              <a:buChar char="q"/>
            </a:pPr>
            <a:r>
              <a:rPr lang="ru-RU" dirty="0" smtClean="0"/>
              <a:t>«треугольник" позволяет выделить ведущую роль руководителя  и включить всех в обсуждение проблемы;</a:t>
            </a:r>
          </a:p>
          <a:p>
            <a:pPr>
              <a:buFont typeface="Wingdings" pitchFamily="2" charset="2"/>
              <a:buChar char="q"/>
            </a:pPr>
            <a:r>
              <a:rPr lang="ru-RU" dirty="0" smtClean="0"/>
              <a:t>работа в "малых группах", т. е. по 3-4 человека за отдельными столами (решение педагогических ситуаций</a:t>
            </a:r>
            <a:r>
              <a:rPr lang="ru-RU" sz="1100" dirty="0" smtClean="0"/>
              <a:t>); </a:t>
            </a:r>
          </a:p>
          <a:p>
            <a:pPr>
              <a:buFont typeface="Wingdings" pitchFamily="2" charset="2"/>
              <a:buChar char="q"/>
            </a:pPr>
            <a:r>
              <a:rPr lang="ru-RU" sz="1600" dirty="0" smtClean="0"/>
              <a:t> </a:t>
            </a:r>
            <a:r>
              <a:rPr lang="ru-RU" dirty="0" smtClean="0"/>
              <a:t>для проведения дискуссии можно предусмотреть фронталь­ное расположение групп-участников, отстаивающих свои позиции</a:t>
            </a:r>
            <a:r>
              <a:rPr lang="ru-RU" sz="1600" dirty="0" smtClean="0"/>
              <a:t>.</a:t>
            </a:r>
          </a:p>
          <a:p>
            <a:endParaRPr lang="ru-RU" sz="1100" dirty="0" smtClean="0"/>
          </a:p>
          <a:p>
            <a:endParaRPr lang="ru-RU" sz="1100" dirty="0"/>
          </a:p>
        </p:txBody>
      </p:sp>
      <p:sp>
        <p:nvSpPr>
          <p:cNvPr id="3" name="Прямоугольник 2"/>
          <p:cNvSpPr/>
          <p:nvPr/>
        </p:nvSpPr>
        <p:spPr>
          <a:xfrm>
            <a:off x="214282" y="3643314"/>
            <a:ext cx="8715436" cy="1323439"/>
          </a:xfrm>
          <a:prstGeom prst="rect">
            <a:avLst/>
          </a:prstGeom>
        </p:spPr>
        <p:txBody>
          <a:bodyPr wrap="square">
            <a:spAutoFit/>
          </a:bodyPr>
          <a:lstStyle/>
          <a:p>
            <a:r>
              <a:rPr lang="ru-RU" sz="1600" dirty="0" smtClean="0">
                <a:latin typeface="Times New Roman" pitchFamily="18" charset="0"/>
                <a:cs typeface="Times New Roman" pitchFamily="18" charset="0"/>
              </a:rPr>
              <a:t>Подробная повестка дня с вопросами для обсуждения должна быть вывешена не позднее чем за две-три недели до проведения педагогического совета. В методическом кабинете оформляется выставка, например, "Готовимся к педсовету". В течение двух месяцев идет подготовка к педсовету, на это время рекомендуется создать рабочую группу, которая и будет осуществлять его организацию.</a:t>
            </a:r>
          </a:p>
        </p:txBody>
      </p:sp>
      <p:pic>
        <p:nvPicPr>
          <p:cNvPr id="39938" name="Picture 2" descr="C:\Program Files\Microsoft Office\MEDIA\CAGCAT10\j0291984.wmf"/>
          <p:cNvPicPr>
            <a:picLocks noChangeAspect="1" noChangeArrowheads="1"/>
          </p:cNvPicPr>
          <p:nvPr/>
        </p:nvPicPr>
        <p:blipFill>
          <a:blip r:embed="rId2" cstate="print"/>
          <a:srcRect/>
          <a:stretch>
            <a:fillRect/>
          </a:stretch>
        </p:blipFill>
        <p:spPr bwMode="auto">
          <a:xfrm>
            <a:off x="3357554" y="4944161"/>
            <a:ext cx="1807769" cy="1913839"/>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7"/>
            <a:ext cx="8786842" cy="3970318"/>
          </a:xfrm>
          <a:prstGeom prst="rect">
            <a:avLst/>
          </a:prstGeom>
        </p:spPr>
        <p:txBody>
          <a:bodyPr wrap="square">
            <a:spAutoFit/>
          </a:bodyPr>
          <a:lstStyle/>
          <a:p>
            <a:endParaRPr lang="ru-RU" dirty="0" smtClean="0"/>
          </a:p>
          <a:p>
            <a:endParaRPr lang="ru-RU" dirty="0" smtClean="0"/>
          </a:p>
          <a:p>
            <a:r>
              <a:rPr lang="ru-RU" dirty="0" smtClean="0"/>
              <a:t>Педсовет любой формы обязательно требует анализа итогов с ответами на следующие вопросы: чего добились и что не удалось в ходе обсуждения; кто из воспитателей был активен, а кто пассивен и почему; какие уроки можно извлечь из полученного опыта; как повлиять на отдельных пассивных педагогов.</a:t>
            </a:r>
          </a:p>
          <a:p>
            <a:r>
              <a:rPr lang="ru-RU" dirty="0" smtClean="0"/>
              <a:t>В подготовке педсовета принимают участие различные службы ДОУ и педагогические работники.</a:t>
            </a:r>
          </a:p>
          <a:p>
            <a:endParaRPr lang="ru-RU" dirty="0" smtClean="0"/>
          </a:p>
          <a:p>
            <a:endParaRPr lang="ru-RU" dirty="0" smtClean="0"/>
          </a:p>
          <a:p>
            <a:endParaRPr lang="ru-RU" dirty="0" smtClean="0"/>
          </a:p>
          <a:p>
            <a:r>
              <a:rPr lang="ru-RU" b="1" i="1" dirty="0" smtClean="0"/>
              <a:t>Педагогический совет помогает в формировании коллектива единомышленников, создает условия для анализа и оценки существующих установок и принципов в соответствии с требованиями современной науки и передовой практики.</a:t>
            </a:r>
            <a:endParaRPr lang="ru-RU" b="1" i="1" dirty="0"/>
          </a:p>
        </p:txBody>
      </p:sp>
      <p:pic>
        <p:nvPicPr>
          <p:cNvPr id="1026" name="Picture 2"/>
          <p:cNvPicPr>
            <a:picLocks noChangeAspect="1" noChangeArrowheads="1"/>
          </p:cNvPicPr>
          <p:nvPr/>
        </p:nvPicPr>
        <p:blipFill>
          <a:blip r:embed="rId2" cstate="print"/>
          <a:srcRect/>
          <a:stretch>
            <a:fillRect/>
          </a:stretch>
        </p:blipFill>
        <p:spPr bwMode="auto">
          <a:xfrm>
            <a:off x="2273878" y="4714884"/>
            <a:ext cx="2369560" cy="18557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928794" y="-214338"/>
            <a:ext cx="6572296" cy="2143140"/>
          </a:xfrm>
        </p:spPr>
        <p:txBody>
          <a:bodyPr>
            <a:noAutofit/>
          </a:bodyPr>
          <a:lstStyle/>
          <a:p>
            <a:r>
              <a:rPr lang="ru-RU" sz="2400" dirty="0" smtClean="0"/>
              <a:t>Педагогический совет – постоянно действующий коллегиальный орган самоуправления педагогических работников в ДОУ</a:t>
            </a:r>
            <a:endParaRPr lang="ru-RU" sz="2400" dirty="0"/>
          </a:p>
        </p:txBody>
      </p:sp>
      <p:graphicFrame>
        <p:nvGraphicFramePr>
          <p:cNvPr id="7" name="Содержимое 6"/>
          <p:cNvGraphicFramePr>
            <a:graphicFrameLocks noGrp="1"/>
          </p:cNvGraphicFramePr>
          <p:nvPr>
            <p:ph idx="1"/>
          </p:nvPr>
        </p:nvGraphicFramePr>
        <p:xfrm>
          <a:off x="4143372" y="1857364"/>
          <a:ext cx="4786346" cy="4846320"/>
        </p:xfrm>
        <a:graphic>
          <a:graphicData uri="http://schemas.openxmlformats.org/drawingml/2006/table">
            <a:tbl>
              <a:tblPr firstRow="1" bandRow="1">
                <a:tableStyleId>{5C22544A-7EE6-4342-B048-85BDC9FD1C3A}</a:tableStyleId>
              </a:tblPr>
              <a:tblGrid>
                <a:gridCol w="4786346"/>
              </a:tblGrid>
              <a:tr h="360368">
                <a:tc>
                  <a:txBody>
                    <a:bodyPr/>
                    <a:lstStyle/>
                    <a:p>
                      <a:r>
                        <a:rPr lang="ru-RU" baseline="0" dirty="0" smtClean="0"/>
                        <a:t> Функции  педагогического  совета</a:t>
                      </a:r>
                      <a:endParaRPr lang="ru-RU" dirty="0"/>
                    </a:p>
                  </a:txBody>
                  <a:tcPr/>
                </a:tc>
              </a:tr>
              <a:tr h="4414514">
                <a:tc>
                  <a:txBody>
                    <a:bodyPr/>
                    <a:lstStyle/>
                    <a:p>
                      <a:pPr>
                        <a:buFont typeface="Arial" charset="0"/>
                        <a:buChar char="•"/>
                      </a:pPr>
                      <a:r>
                        <a:rPr lang="ru-RU" dirty="0" smtClean="0"/>
                        <a:t>Определяет и направления</a:t>
                      </a:r>
                      <a:r>
                        <a:rPr lang="ru-RU" baseline="0" dirty="0" smtClean="0"/>
                        <a:t> образовательной деятельности ДОУ;</a:t>
                      </a:r>
                    </a:p>
                    <a:p>
                      <a:pPr>
                        <a:buFont typeface="Arial" charset="0"/>
                        <a:buChar char="•"/>
                      </a:pPr>
                      <a:r>
                        <a:rPr lang="ru-RU" baseline="0" dirty="0" smtClean="0"/>
                        <a:t>Отбирает и утверждает образовательные программы для использования в ДОУ</a:t>
                      </a:r>
                    </a:p>
                    <a:p>
                      <a:pPr>
                        <a:buFont typeface="Arial" charset="0"/>
                        <a:buChar char="•"/>
                      </a:pPr>
                      <a:r>
                        <a:rPr lang="ru-RU" baseline="0" dirty="0" smtClean="0"/>
                        <a:t>Обсуждает вопросы содержания, форм и методов образовательного процесса, планирования образовательной деятельности ДОУ;</a:t>
                      </a:r>
                    </a:p>
                    <a:p>
                      <a:pPr>
                        <a:buFont typeface="Arial" charset="0"/>
                        <a:buChar char="•"/>
                      </a:pPr>
                      <a:r>
                        <a:rPr lang="ru-RU" baseline="0" dirty="0" smtClean="0"/>
                        <a:t>Рассматривает вопросы повышения квалификации и переподготовки кадров;</a:t>
                      </a:r>
                    </a:p>
                    <a:p>
                      <a:pPr>
                        <a:buFont typeface="Arial" charset="0"/>
                        <a:buChar char="•"/>
                      </a:pPr>
                      <a:r>
                        <a:rPr lang="ru-RU" baseline="0" dirty="0" smtClean="0"/>
                        <a:t>Выявляет, обобщает, распространяет, внедряет  педагогический опыт;</a:t>
                      </a:r>
                    </a:p>
                    <a:p>
                      <a:pPr>
                        <a:buFont typeface="Arial" charset="0"/>
                        <a:buChar char="•"/>
                      </a:pPr>
                      <a:r>
                        <a:rPr lang="ru-RU" baseline="0" dirty="0" smtClean="0"/>
                        <a:t>Заслушивает отчеты заведующего о создании условий для реализации образовательных программ</a:t>
                      </a:r>
                    </a:p>
                    <a:p>
                      <a:pPr>
                        <a:buFont typeface="Arial" charset="0"/>
                        <a:buChar char="•"/>
                      </a:pPr>
                      <a:endParaRPr lang="ru-RU" dirty="0"/>
                    </a:p>
                  </a:txBody>
                  <a:tcPr/>
                </a:tc>
              </a:tr>
            </a:tbl>
          </a:graphicData>
        </a:graphic>
      </p:graphicFrame>
      <p:sp>
        <p:nvSpPr>
          <p:cNvPr id="6" name="Текст 5"/>
          <p:cNvSpPr>
            <a:spLocks noGrp="1"/>
          </p:cNvSpPr>
          <p:nvPr>
            <p:ph type="body" sz="half" idx="2"/>
          </p:nvPr>
        </p:nvSpPr>
        <p:spPr>
          <a:xfrm>
            <a:off x="457200" y="2428868"/>
            <a:ext cx="3008313" cy="3697295"/>
          </a:xfrm>
        </p:spPr>
        <p:txBody>
          <a:bodyPr>
            <a:normAutofit/>
          </a:bodyPr>
          <a:lstStyle/>
          <a:p>
            <a:endParaRPr lang="ru-RU" dirty="0" smtClean="0"/>
          </a:p>
          <a:p>
            <a:r>
              <a:rPr lang="ru-RU" sz="2000" b="1" dirty="0" smtClean="0"/>
              <a:t>Главная цель: </a:t>
            </a:r>
            <a:r>
              <a:rPr lang="ru-RU" sz="2000" dirty="0" smtClean="0"/>
              <a:t>объединить усилия коллектива ДОУ для повышения уровня воспитательно-образовательного  процесса, использования в практике достижений педагогической науки и передового опыта</a:t>
            </a:r>
            <a:r>
              <a:rPr lang="ru-RU" dirty="0" smtClean="0"/>
              <a:t>.</a:t>
            </a:r>
            <a:endParaRPr lang="ru-RU" dirty="0"/>
          </a:p>
        </p:txBody>
      </p:sp>
      <p:pic>
        <p:nvPicPr>
          <p:cNvPr id="3075" name="Picture 3"/>
          <p:cNvPicPr>
            <a:picLocks noChangeAspect="1" noChangeArrowheads="1"/>
          </p:cNvPicPr>
          <p:nvPr/>
        </p:nvPicPr>
        <p:blipFill>
          <a:blip r:embed="rId3" cstate="print"/>
          <a:srcRect/>
          <a:stretch>
            <a:fillRect/>
          </a:stretch>
        </p:blipFill>
        <p:spPr bwMode="auto">
          <a:xfrm>
            <a:off x="214282" y="214290"/>
            <a:ext cx="1600200"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Выноска-облако 8"/>
          <p:cNvSpPr/>
          <p:nvPr/>
        </p:nvSpPr>
        <p:spPr>
          <a:xfrm>
            <a:off x="2285984" y="428604"/>
            <a:ext cx="5214974" cy="15716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2928926" y="642918"/>
            <a:ext cx="3714776" cy="830997"/>
          </a:xfrm>
          <a:prstGeom prst="rect">
            <a:avLst/>
          </a:prstGeom>
          <a:noFill/>
        </p:spPr>
        <p:txBody>
          <a:bodyPr wrap="square" rtlCol="0">
            <a:spAutoFit/>
          </a:bodyPr>
          <a:lstStyle/>
          <a:p>
            <a:pPr algn="ctr"/>
            <a:r>
              <a:rPr lang="ru-RU" sz="2400" dirty="0" smtClean="0"/>
              <a:t>Виды педагогических советов</a:t>
            </a:r>
            <a:endParaRPr lang="ru-RU" sz="2400" dirty="0"/>
          </a:p>
        </p:txBody>
      </p:sp>
      <p:sp>
        <p:nvSpPr>
          <p:cNvPr id="11" name="Выноска-облако 10"/>
          <p:cNvSpPr/>
          <p:nvPr/>
        </p:nvSpPr>
        <p:spPr>
          <a:xfrm>
            <a:off x="214282" y="1928802"/>
            <a:ext cx="3429024" cy="371477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Выноска-облако 11"/>
          <p:cNvSpPr/>
          <p:nvPr/>
        </p:nvSpPr>
        <p:spPr>
          <a:xfrm>
            <a:off x="6929454" y="1285860"/>
            <a:ext cx="2214546" cy="392909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t>Итоговый-проводится</a:t>
            </a:r>
            <a:r>
              <a:rPr lang="ru-RU" dirty="0" smtClean="0"/>
              <a:t> в конце учебного года, на нем подводятся итоги года</a:t>
            </a:r>
            <a:endParaRPr lang="ru-RU" dirty="0"/>
          </a:p>
        </p:txBody>
      </p:sp>
      <p:sp>
        <p:nvSpPr>
          <p:cNvPr id="13" name="Выноска-облако 12"/>
          <p:cNvSpPr/>
          <p:nvPr/>
        </p:nvSpPr>
        <p:spPr>
          <a:xfrm>
            <a:off x="3929058" y="2285992"/>
            <a:ext cx="2643206" cy="342902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Скругленная соединительная линия 14"/>
          <p:cNvCxnSpPr/>
          <p:nvPr/>
        </p:nvCxnSpPr>
        <p:spPr>
          <a:xfrm rot="16200000" flipV="1">
            <a:off x="7322363" y="1107265"/>
            <a:ext cx="500066" cy="285752"/>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Скругленная соединительная линия 16"/>
          <p:cNvCxnSpPr/>
          <p:nvPr/>
        </p:nvCxnSpPr>
        <p:spPr>
          <a:xfrm flipV="1">
            <a:off x="4714877" y="1714488"/>
            <a:ext cx="1285883" cy="1000132"/>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Скругленная соединительная линия 18"/>
          <p:cNvCxnSpPr/>
          <p:nvPr/>
        </p:nvCxnSpPr>
        <p:spPr>
          <a:xfrm flipV="1">
            <a:off x="1714480" y="1500174"/>
            <a:ext cx="857256" cy="642942"/>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85786" y="2643182"/>
            <a:ext cx="2428892" cy="2554545"/>
          </a:xfrm>
          <a:prstGeom prst="rect">
            <a:avLst/>
          </a:prstGeom>
          <a:noFill/>
        </p:spPr>
        <p:txBody>
          <a:bodyPr wrap="square" rtlCol="0">
            <a:spAutoFit/>
          </a:bodyPr>
          <a:lstStyle/>
          <a:p>
            <a:r>
              <a:rPr lang="ru-RU" sz="1600" dirty="0" smtClean="0"/>
              <a:t>Установочный- проводится до начала  учебного года, в конце августа  и посвящается анализу итогов предыдущего года, принятие плана и ориентации на решение предстоящих проблем.</a:t>
            </a:r>
            <a:endParaRPr lang="ru-RU" sz="1600" dirty="0"/>
          </a:p>
        </p:txBody>
      </p:sp>
      <p:sp>
        <p:nvSpPr>
          <p:cNvPr id="25" name="TextBox 24"/>
          <p:cNvSpPr txBox="1"/>
          <p:nvPr/>
        </p:nvSpPr>
        <p:spPr>
          <a:xfrm>
            <a:off x="4286248" y="3071810"/>
            <a:ext cx="2071702" cy="1477328"/>
          </a:xfrm>
          <a:prstGeom prst="rect">
            <a:avLst/>
          </a:prstGeom>
          <a:noFill/>
        </p:spPr>
        <p:txBody>
          <a:bodyPr wrap="square" rtlCol="0">
            <a:spAutoFit/>
          </a:bodyPr>
          <a:lstStyle/>
          <a:p>
            <a:r>
              <a:rPr lang="ru-RU" dirty="0" smtClean="0"/>
              <a:t>Тематический- посвящен одной из годовых задач педагогического коллектива</a:t>
            </a:r>
            <a:endParaRPr lang="ru-R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214290"/>
            <a:ext cx="664373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t>Педагогические советы различают</a:t>
            </a:r>
          </a:p>
          <a:p>
            <a:pPr algn="ctr"/>
            <a:r>
              <a:rPr lang="ru-RU" sz="2400" dirty="0" smtClean="0"/>
              <a:t> по формам</a:t>
            </a:r>
            <a:endParaRPr lang="ru-RU" sz="2400" dirty="0"/>
          </a:p>
        </p:txBody>
      </p:sp>
      <p:sp>
        <p:nvSpPr>
          <p:cNvPr id="3" name="Прямоугольник 2"/>
          <p:cNvSpPr/>
          <p:nvPr/>
        </p:nvSpPr>
        <p:spPr>
          <a:xfrm>
            <a:off x="1071538" y="2214554"/>
            <a:ext cx="2643206" cy="2143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t>Традиционный</a:t>
            </a:r>
            <a:r>
              <a:rPr lang="ru-RU" dirty="0" smtClean="0"/>
              <a:t>- это  педсовет с подробной повесткой дня, проводимый с четким соблюдением регламента по каждому вопросу и принятием решений по ним</a:t>
            </a:r>
            <a:endParaRPr lang="ru-RU" dirty="0"/>
          </a:p>
        </p:txBody>
      </p:sp>
      <p:sp>
        <p:nvSpPr>
          <p:cNvPr id="4" name="Прямоугольник 3"/>
          <p:cNvSpPr/>
          <p:nvPr/>
        </p:nvSpPr>
        <p:spPr>
          <a:xfrm>
            <a:off x="6215074" y="3571876"/>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5500694" y="2214554"/>
            <a:ext cx="3143272" cy="250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i="1" dirty="0" smtClean="0"/>
              <a:t>Нетрадиционный – это </a:t>
            </a:r>
            <a:r>
              <a:rPr lang="ru-RU" dirty="0" smtClean="0"/>
              <a:t>педсовет  требует особой </a:t>
            </a:r>
          </a:p>
          <a:p>
            <a:r>
              <a:rPr lang="ru-RU" dirty="0" smtClean="0"/>
              <a:t>подготовки .  Для данного педсовета  требуется написание сценария, разделения участников на команды и распределения ролей (деловая игра, конференция и др.)</a:t>
            </a:r>
            <a:endParaRPr lang="ru-RU" dirty="0"/>
          </a:p>
        </p:txBody>
      </p:sp>
      <p:sp>
        <p:nvSpPr>
          <p:cNvPr id="14" name="Стрелка вниз 13"/>
          <p:cNvSpPr/>
          <p:nvPr/>
        </p:nvSpPr>
        <p:spPr>
          <a:xfrm flipH="1">
            <a:off x="6786578" y="1214422"/>
            <a:ext cx="382909"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2143108" y="1214422"/>
            <a:ext cx="428628"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4214810" y="1142984"/>
            <a:ext cx="428628" cy="33575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928794" y="4500570"/>
            <a:ext cx="3429024" cy="2357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t>Педсовет с использованием отдельных методов активизации педагогов</a:t>
            </a:r>
          </a:p>
          <a:p>
            <a:r>
              <a:rPr lang="ru-RU" dirty="0" smtClean="0"/>
              <a:t>(имитация конкретной ситуации, деловые игры, работа с инструктивно-директивными  документами)</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215206" y="285728"/>
            <a:ext cx="1457325" cy="1476375"/>
          </a:xfrm>
          <a:prstGeom prst="rect">
            <a:avLst/>
          </a:prstGeom>
          <a:noFill/>
          <a:ln w="9525">
            <a:noFill/>
            <a:miter lim="800000"/>
            <a:headEnd/>
            <a:tailEnd/>
          </a:ln>
        </p:spPr>
      </p:pic>
      <p:sp>
        <p:nvSpPr>
          <p:cNvPr id="1027" name="Rectangle 3"/>
          <p:cNvSpPr>
            <a:spLocks noChangeArrowheads="1"/>
          </p:cNvSpPr>
          <p:nvPr/>
        </p:nvSpPr>
        <p:spPr bwMode="auto">
          <a:xfrm>
            <a:off x="0" y="0"/>
            <a:ext cx="8537850" cy="66633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kumimoji="0" lang="ru-RU" sz="1100" b="1"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lang="ru-RU" sz="1100" b="1" dirty="0" smtClean="0">
              <a:solidFill>
                <a:srgbClr val="000000"/>
              </a:solidFill>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kumimoji="0" lang="ru-RU" sz="1100" b="1"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lang="ru-RU" sz="1100" b="1" dirty="0" smtClean="0">
              <a:solidFill>
                <a:srgbClr val="000000"/>
              </a:solidFill>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kumimoji="0" lang="ru-RU" sz="1100" b="1"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tab pos="223838" algn="l"/>
              </a:tabLst>
            </a:pPr>
            <a:endParaRPr lang="ru-RU" b="1" dirty="0" smtClean="0">
              <a:solidFill>
                <a:srgbClr val="000000"/>
              </a:solidFill>
              <a:latin typeface="Arial" pitchFamily="34" charset="0"/>
              <a:ea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223838" algn="l"/>
              </a:tabLst>
            </a:pPr>
            <a:r>
              <a:rPr kumimoji="0" lang="ru-RU" b="1" i="0" u="none" strike="noStrike" cap="none" normalizeH="0" baseline="0" dirty="0" smtClean="0">
                <a:ln>
                  <a:noFill/>
                </a:ln>
                <a:solidFill>
                  <a:srgbClr val="000000"/>
                </a:solidFill>
                <a:effectLst/>
                <a:latin typeface="Arial" pitchFamily="34" charset="0"/>
                <a:ea typeface="Times New Roman" pitchFamily="18" charset="0"/>
              </a:rPr>
              <a:t>Алгоритм подготовки педсовета</a:t>
            </a:r>
            <a:endParaRPr kumimoji="0" lang="ru-RU"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Определение целей и задач.</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Формирование малой творческой группы (мозгового центра)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Отбор литературы по рассматриваемому вопросу и подготовка первичного материала силами</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малой творческой группы,</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Составление плана подготовки и проведения педсовета (вопросы педсовета, план проведения,</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графики анкетирования и открытых просмотров вывешиваются (минимум) за месяц до про­</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ведения педсовета, тема педсовета и литература по заявленной теме — за 2 месяца).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Разработка анкет и проведение анкетирования.</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Посещение открытых просмотров педагогического процесса.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Обсуждение, обработка цифрового материала силами малой творческой группы.</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Систематизация и подготовка окончательного материала.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Семинарские занятия по теме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Проведение творческих мастерских опытными педагогами.</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Подготовка вопросов для обсуждения на педсовете.</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Подготовка зала и всех необходимых материальных средств.</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Включение в работу психологической службы; осуществляет опрос родителей, ведет </a:t>
            </a: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подго</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товку</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к работе в малых творческих группах.</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Подготовка проекта решения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Анализ работы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Итоговый приказ о поощрении педагогов.</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Оформление копилки с материалами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Формирование дальнейших целей и задач, требующих решения.</a:t>
            </a:r>
          </a:p>
          <a:p>
            <a:pPr marL="0" marR="0" lvl="0" indent="0" algn="l" defTabSz="914400" rtl="0" eaLnBrk="0" fontAlgn="base" latinLnBrk="0" hangingPunct="0">
              <a:lnSpc>
                <a:spcPct val="100000"/>
              </a:lnSpc>
              <a:spcBef>
                <a:spcPct val="0"/>
              </a:spcBef>
              <a:spcAft>
                <a:spcPct val="0"/>
              </a:spcAft>
              <a:buClrTx/>
              <a:buSzTx/>
              <a:buFontTx/>
              <a:buNone/>
              <a:tabLst>
                <a:tab pos="223838" algn="l"/>
              </a:tabLst>
            </a:pPr>
            <a:r>
              <a:rPr kumimoji="0" lang="ru-RU" sz="1000" b="0" i="0" u="none" strike="noStrike" cap="none" normalizeH="0" baseline="0" dirty="0" smtClean="0">
                <a:ln>
                  <a:noFill/>
                </a:ln>
                <a:solidFill>
                  <a:srgbClr val="000000"/>
                </a:solidFill>
                <a:effectLst/>
                <a:latin typeface="Arial" pitchFamily="34" charset="0"/>
                <a:ea typeface="Times New Roman" pitchFamily="18" charset="0"/>
              </a:rPr>
              <a:t/>
            </a:r>
            <a:br>
              <a:rPr kumimoji="0" lang="ru-RU" sz="1000" b="0" i="0" u="none" strike="noStrike" cap="none" normalizeH="0" baseline="0" dirty="0" smtClean="0">
                <a:ln>
                  <a:noFill/>
                </a:ln>
                <a:solidFill>
                  <a:srgbClr val="000000"/>
                </a:solidFill>
                <a:effectLst/>
                <a:latin typeface="Arial" pitchFamily="34" charset="0"/>
                <a:ea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85776"/>
            <a:ext cx="8215370" cy="54014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lang="ru-RU" sz="11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lang="ru-RU" sz="11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lang="ru-RU" sz="11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 typeface="Arial" pitchFamily="34" charset="0"/>
              <a:buChar char="•"/>
              <a:tabLst>
                <a:tab pos="471488" algn="l"/>
              </a:tabLst>
            </a:pPr>
            <a:endParaRPr lang="ru-RU" sz="16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Традиционные педагогические советы отличаются преимущественным применением словесных (вербальных) методов, традиционным характером содержания, авторитарным стилем общения администрации с педагогами. По форме и организации деятельности участников педсоветы делятся:</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на педсовет (классический) на основе доклада с обсуждением (выступлениями);</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доклад с содокладами;</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заседание с приглашением докладчика-специалиста.</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Наряду с этим на педсовете может не быть основного доклада,</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который заменяется серией сообщений, объединенных одной тематикой.</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Доклад можно построить следующим образом: Вступление — указать на актуальность, сущность проблемы, хотя бы в одном предложении. Определение цели, т.е. отражение самого существенного, чем определяется выступление с докладом.</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Основная часть — изложение фактов, событий, положений в логической и хронологической последовательности.</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•Заключение в форме:</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выводов, если они требуются, т. е. если целью является убеждения;</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рекомендаций, если они требуются, т. е. если защищается некий план действий;</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резюме — краткое изложение сути доклада, если он сложный и длинный.</a:t>
            </a:r>
            <a:endParaRPr kumimoji="0" lang="ru-RU" sz="1400" b="0" i="0" u="none" strike="noStrike" cap="none" normalizeH="0" baseline="0" dirty="0" smtClean="0">
              <a:ln>
                <a:noFill/>
              </a:ln>
              <a:solidFill>
                <a:schemeClr val="tx1"/>
              </a:solidFill>
              <a:effectLst/>
              <a:latin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429520" y="4500570"/>
            <a:ext cx="1509714"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57166"/>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96863"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 какой бы форме ни проводился педсовет, решения принимаются обязательно. Они фиксируются в протоколах. Их число зависит от повестки дня, следовательно, если в ней пять пунктов, то решений должно быть не менее пяти. Но по одному из вопросов можно принять несколько решений. В единстве они помогут справиться с возникшей проблемой. Формулировки решений должны быть конкретными, с указанием ответственных и срока исполнения. Другими словами, такими, чтобы их можно было проверить. Ведь каждый новый педсовет начинается с краткого подведения итогов выполнения решений предыдущего.</a:t>
            </a:r>
            <a:endParaRPr kumimoji="0" lang="ru-RU" sz="1800" b="0" i="0" u="none" strike="noStrike" cap="none" normalizeH="0" baseline="0" dirty="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428596" y="2357430"/>
            <a:ext cx="8715404"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15925" algn="l"/>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Примерная</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структура</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заседания</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педсовета</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информация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присутствующих</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отсутствующих</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определение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правомочности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педагогов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информация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выполнении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предыдущего</a:t>
            </a:r>
            <a:r>
              <a:rPr kumimoji="0" lang="ru-RU" sz="1600" b="0" i="0" u="none" strike="noStrike" cap="none" normalizeH="0" dirty="0" smtClean="0">
                <a:ln>
                  <a:noFill/>
                </a:ln>
                <a:solidFill>
                  <a:srgbClr val="000000"/>
                </a:solidFill>
                <a:effectLst/>
                <a:latin typeface="Arial" pitchFamily="34" charset="0"/>
                <a:ea typeface="Times New Roman" pitchFamily="18" charset="0"/>
                <a:cs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заседания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ходе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выполнения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более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длительным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lang="ru-RU" sz="1600" dirty="0" smtClean="0">
                <a:solidFill>
                  <a:srgbClr val="000000"/>
                </a:solidFill>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роком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вступительное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слово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председателя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педагогов 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теме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повестке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дня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значении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поставленной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проблемы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для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всего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коллектива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ДОУ</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lang="ru-RU" sz="1600" dirty="0" smtClean="0">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обсуждение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вопросов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соответствии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повесткой дня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заключительное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слово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председателя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анализом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проделанной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работы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обсуждение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проекта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принятие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советом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педагогов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голосованием</a:t>
            </a:r>
            <a:r>
              <a:rPr lang="ru-RU" sz="1600" dirty="0" smtClean="0">
                <a:solidFill>
                  <a:srgbClr val="000000"/>
                </a:solidFill>
                <a:latin typeface="Arial" pitchFamily="34"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p:txBody>
      </p:sp>
      <p:pic>
        <p:nvPicPr>
          <p:cNvPr id="2051" name="Picture 3"/>
          <p:cNvPicPr>
            <a:picLocks noChangeAspect="1" noChangeArrowheads="1"/>
          </p:cNvPicPr>
          <p:nvPr/>
        </p:nvPicPr>
        <p:blipFill>
          <a:blip r:embed="rId2" cstate="print"/>
          <a:srcRect/>
          <a:stretch>
            <a:fillRect/>
          </a:stretch>
        </p:blipFill>
        <p:spPr bwMode="auto">
          <a:xfrm>
            <a:off x="6423672" y="5000636"/>
            <a:ext cx="1577351"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286808" cy="1754326"/>
          </a:xfrm>
          <a:prstGeom prst="rect">
            <a:avLst/>
          </a:prstGeom>
        </p:spPr>
        <p:txBody>
          <a:bodyPr wrap="square">
            <a:spAutoFit/>
          </a:bodyPr>
          <a:lstStyle/>
          <a:p>
            <a:r>
              <a:rPr lang="ru-RU" dirty="0" smtClean="0"/>
              <a:t>В традиционную структуру педсовета могут включаться отдельны методы активизации педагогов: коллективный просмотр занятий </a:t>
            </a:r>
            <a:r>
              <a:rPr lang="ru-RU" i="1" dirty="0" smtClean="0"/>
              <a:t> и </a:t>
            </a:r>
            <a:r>
              <a:rPr lang="ru-RU" dirty="0" smtClean="0"/>
              <a:t>других мероприятий; использование видеоматериалов; показ и анализ результатов образовательного процесса деятельности дошкольников. В практике ДОУ как при подготовке, так и при проведении педсоветов могут использоваться следующие методы и формы активизации педагогов:</a:t>
            </a:r>
            <a:endParaRPr lang="ru-RU" dirty="0"/>
          </a:p>
        </p:txBody>
      </p:sp>
      <p:sp>
        <p:nvSpPr>
          <p:cNvPr id="3" name="Облако 2"/>
          <p:cNvSpPr/>
          <p:nvPr/>
        </p:nvSpPr>
        <p:spPr>
          <a:xfrm>
            <a:off x="357158" y="1714488"/>
            <a:ext cx="8786842" cy="47149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t>• </a:t>
            </a:r>
            <a:r>
              <a:rPr lang="ru-RU" i="1" dirty="0" smtClean="0"/>
              <a:t>имитация конкретной ситуации. </a:t>
            </a:r>
            <a:r>
              <a:rPr lang="ru-RU" sz="1600" dirty="0" smtClean="0"/>
              <a:t>Этот метод помогает выбрать верный вариант из множества предложенных. Известны четыре вида конкретных ситуаций. Подбирая их с учетом по степенного усложнения, можно добиться наибольшей заинтересованности и активности воспитателей. В ситуациях-иллюстрациях описываются простые случаи из практики и сразу приводится решение. Ситуации-упражнения побуждают совершить некоторые действия (составить план конспекта, заполнить таблицу и т. п.). В ситуациях-оценках проблема уж решена, но от педагогов требуется дать ее анализ и обосновать свой ответ, оценить его. Ситуации-проблемы рассматриваю конкретный пример из практики как существующую проблему, которую надо решить;</a:t>
            </a:r>
            <a:endParaRPr lang="ru-RU" sz="1600" dirty="0"/>
          </a:p>
        </p:txBody>
      </p:sp>
      <p:sp>
        <p:nvSpPr>
          <p:cNvPr id="7" name="Стрелка вниз 6"/>
          <p:cNvSpPr/>
          <p:nvPr/>
        </p:nvSpPr>
        <p:spPr>
          <a:xfrm>
            <a:off x="6000760" y="5857892"/>
            <a:ext cx="357190" cy="10001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2670</Words>
  <Application>Microsoft Office PowerPoint</Application>
  <PresentationFormat>Экран (4:3)</PresentationFormat>
  <Paragraphs>172</Paragraphs>
  <Slides>25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       Методика  подготовки и проведения педагогических советов в детском саду</vt:lpstr>
      <vt:lpstr>Слайд 2</vt:lpstr>
      <vt:lpstr>Педагогический совет – постоянно действующий коллегиальный орган самоуправления педагогических работников в ДОУ</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FREE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подготовки и проведения педагогических советов в ДОУ</dc:title>
  <dc:creator>USER</dc:creator>
  <cp:lastModifiedBy>12</cp:lastModifiedBy>
  <cp:revision>54</cp:revision>
  <dcterms:created xsi:type="dcterms:W3CDTF">2008-10-27T10:46:23Z</dcterms:created>
  <dcterms:modified xsi:type="dcterms:W3CDTF">2011-10-20T04:38:38Z</dcterms:modified>
</cp:coreProperties>
</file>