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8" r:id="rId1"/>
  </p:sldMasterIdLst>
  <p:notesMasterIdLst>
    <p:notesMasterId r:id="rId62"/>
  </p:notesMasterIdLst>
  <p:sldIdLst>
    <p:sldId id="256" r:id="rId2"/>
    <p:sldId id="320" r:id="rId3"/>
    <p:sldId id="32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23" r:id="rId46"/>
    <p:sldId id="305" r:id="rId47"/>
    <p:sldId id="306" r:id="rId48"/>
    <p:sldId id="307" r:id="rId49"/>
    <p:sldId id="309" r:id="rId50"/>
    <p:sldId id="308" r:id="rId51"/>
    <p:sldId id="310" r:id="rId52"/>
    <p:sldId id="311" r:id="rId53"/>
    <p:sldId id="295" r:id="rId54"/>
    <p:sldId id="317" r:id="rId55"/>
    <p:sldId id="318" r:id="rId56"/>
    <p:sldId id="319" r:id="rId57"/>
    <p:sldId id="321" r:id="rId58"/>
    <p:sldId id="322" r:id="rId59"/>
    <p:sldId id="316" r:id="rId60"/>
    <p:sldId id="325" r:id="rId61"/>
  </p:sldIdLst>
  <p:sldSz cx="9144000" cy="6858000" type="screen4x3"/>
  <p:notesSz cx="6858000" cy="9144000"/>
  <p:embeddedFontLst>
    <p:embeddedFont>
      <p:font typeface="Arial Narrow" pitchFamily="34" charset="0"/>
      <p:regular r:id="rId63"/>
      <p:bold r:id="rId64"/>
      <p:italic r:id="rId65"/>
      <p:boldItalic r:id="rId66"/>
    </p:embeddedFont>
    <p:embeddedFont>
      <p:font typeface="Ticker Tape" charset="0"/>
      <p:regular r:id="rId67"/>
    </p:embeddedFont>
    <p:embeddedFont>
      <p:font typeface="AGAalenBold" charset="0"/>
      <p:regular r:id="rId68"/>
    </p:embeddedFont>
    <p:embeddedFont>
      <p:font typeface="Calibri" pitchFamily="34" charset="0"/>
      <p:regular r:id="rId69"/>
      <p:bold r:id="rId70"/>
      <p:italic r:id="rId71"/>
      <p:boldItalic r:id="rId7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2111" autoAdjust="0"/>
    <p:restoredTop sz="94684" autoAdjust="0"/>
  </p:normalViewPr>
  <p:slideViewPr>
    <p:cSldViewPr>
      <p:cViewPr varScale="1">
        <p:scale>
          <a:sx n="87" d="100"/>
          <a:sy n="87" d="100"/>
        </p:scale>
        <p:origin x="-51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9B05B-A30A-48E9-8B24-5C648C4A0479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1828B-55A4-4D58-8BDD-2539C02E77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36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828B-55A4-4D58-8BDD-2539C02E776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87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7A1A6E2-AD00-48E1-9FD1-EBA278620B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BF6E78D-52FC-4649-BC17-1E2A0004A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18" Type="http://schemas.openxmlformats.org/officeDocument/2006/relationships/slide" Target="slide26.xml"/><Relationship Id="rId26" Type="http://schemas.openxmlformats.org/officeDocument/2006/relationships/slide" Target="slide28.xml"/><Relationship Id="rId3" Type="http://schemas.openxmlformats.org/officeDocument/2006/relationships/slide" Target="slide55.xml"/><Relationship Id="rId21" Type="http://schemas.openxmlformats.org/officeDocument/2006/relationships/slide" Target="slide21.xml"/><Relationship Id="rId7" Type="http://schemas.openxmlformats.org/officeDocument/2006/relationships/slide" Target="slide6.xml"/><Relationship Id="rId12" Type="http://schemas.openxmlformats.org/officeDocument/2006/relationships/slide" Target="slide13.xml"/><Relationship Id="rId17" Type="http://schemas.openxmlformats.org/officeDocument/2006/relationships/slide" Target="slide20.xml"/><Relationship Id="rId25" Type="http://schemas.openxmlformats.org/officeDocument/2006/relationships/slide" Target="slide22.xml"/><Relationship Id="rId2" Type="http://schemas.openxmlformats.org/officeDocument/2006/relationships/slide" Target="slide5.xml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7.xml"/><Relationship Id="rId24" Type="http://schemas.openxmlformats.org/officeDocument/2006/relationships/slide" Target="slide16.xml"/><Relationship Id="rId5" Type="http://schemas.openxmlformats.org/officeDocument/2006/relationships/slide" Target="slide23.xml"/><Relationship Id="rId15" Type="http://schemas.openxmlformats.org/officeDocument/2006/relationships/slide" Target="slide8.xml"/><Relationship Id="rId23" Type="http://schemas.openxmlformats.org/officeDocument/2006/relationships/slide" Target="slide10.xml"/><Relationship Id="rId28" Type="http://schemas.openxmlformats.org/officeDocument/2006/relationships/slide" Target="slide59.xml"/><Relationship Id="rId10" Type="http://schemas.openxmlformats.org/officeDocument/2006/relationships/slide" Target="slide24.xml"/><Relationship Id="rId19" Type="http://schemas.openxmlformats.org/officeDocument/2006/relationships/slide" Target="slide9.xml"/><Relationship Id="rId4" Type="http://schemas.openxmlformats.org/officeDocument/2006/relationships/slide" Target="slide17.xml"/><Relationship Id="rId9" Type="http://schemas.openxmlformats.org/officeDocument/2006/relationships/slide" Target="slide18.xml"/><Relationship Id="rId14" Type="http://schemas.openxmlformats.org/officeDocument/2006/relationships/slide" Target="slide25.xml"/><Relationship Id="rId22" Type="http://schemas.openxmlformats.org/officeDocument/2006/relationships/slide" Target="slide27.xml"/><Relationship Id="rId27" Type="http://schemas.openxmlformats.org/officeDocument/2006/relationships/slide" Target="slide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://traditio.ru/wiki/%D0%97%D1%80%D0%B8%D1%82%D0%B5%D0%BB%D1%8C%D0%BD%D1%8B%D0%B9_%D0%BD%D0%B5%D1%80%D0%B2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714752"/>
            <a:ext cx="6400800" cy="26098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Викторина</a:t>
            </a:r>
            <a:r>
              <a:rPr lang="ru-RU" sz="2400" dirty="0"/>
              <a:t> </a:t>
            </a:r>
            <a:r>
              <a:rPr lang="ru-RU" sz="2400" smtClean="0"/>
              <a:t>по биологии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1470025"/>
          </a:xfrm>
        </p:spPr>
        <p:txBody>
          <a:bodyPr/>
          <a:lstStyle/>
          <a:p>
            <a:r>
              <a:rPr lang="ru-RU" sz="4800" dirty="0" smtClean="0"/>
              <a:t>Анализаторы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3394" y="5786454"/>
            <a:ext cx="30306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5357826"/>
            <a:ext cx="3652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111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132856"/>
            <a:ext cx="7680960" cy="11521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Что относится к периферическому отделу вкусового анализатора?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Вкусовой </a:t>
            </a:r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анализатор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48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2696344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Зачем нужны брови, ресницы и почему человек моргает?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Зрительный анализатор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527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004" y="0"/>
            <a:ext cx="10019524" cy="6864092"/>
          </a:xfrm>
        </p:spPr>
      </p:pic>
      <p:sp>
        <p:nvSpPr>
          <p:cNvPr id="2" name="Багетная рамка 1">
            <a:hlinkClick r:id="rId3" action="ppaction://hlinksldjump"/>
          </p:cNvPr>
          <p:cNvSpPr/>
          <p:nvPr/>
        </p:nvSpPr>
        <p:spPr>
          <a:xfrm>
            <a:off x="428596" y="5143512"/>
            <a:ext cx="3744416" cy="13681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GAalenBold" pitchFamily="2" charset="0"/>
              </a:rPr>
              <a:t>Кот в Мешке</a:t>
            </a:r>
            <a:endParaRPr lang="ru-RU" sz="3200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813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80960" cy="26963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Как располагаются полукружные каналы и чем они заполнены?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равновесия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146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928802"/>
            <a:ext cx="7680960" cy="16561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МОЖЕТ ЛИ МЛАДЕНЕЦ ПОЧУВСТВОВАТЬ СЛАБОЕ ПРИКОСНОВЕНИЕ? 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А ПРИКОСНОВЕНИЕ ГОРЯЧИМ ИЛИ ОСТРЫМ ПРЕДМЕТОМ?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Тактильный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648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56792"/>
            <a:ext cx="7680960" cy="11243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Сколько , примерно, существует обонятельных рецепторных клеток? Какова их особенность?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Обонятельный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823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628800"/>
            <a:ext cx="79248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Из чего состоит вкусовая почка?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Вкусовой </a:t>
            </a:r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анализатор</a:t>
            </a:r>
          </a:p>
        </p:txBody>
      </p:sp>
    </p:spTree>
    <p:extLst>
      <p:ext uri="{BB962C8B-B14F-4D97-AF65-F5344CB8AC3E}">
        <p14:creationId xmlns="" xmlns:p14="http://schemas.microsoft.com/office/powerpoint/2010/main" val="3998091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680960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Какими тремя оболочками покрыто внутреннее ядро глаза?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Зрительный анализатор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077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Каково значение среднего уха?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слуха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183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844824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как происходит раздражение рецепторов вестибулярного аппарата?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равновесия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30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AGAalenBold" pitchFamily="2" charset="0"/>
              </a:rPr>
              <a:t>правила</a:t>
            </a:r>
            <a:endParaRPr lang="ru-RU" sz="4800" dirty="0">
              <a:latin typeface="AGAalenBold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Игра состоит из 2 раундов. В начале каждого раунда объявляются темы и стоимость вопросов (количество баллов, которые можно получить при правильном ответе на вопрос). Одна из команд выбирает тему и стоимость вопроса, после чего ведущий зачитывает соответствующий вопрос. Время на обсуждение составляет 25 секунд. По истечении 25-ти секунд по сигналу команды записывают свой вариант в бланк ответа и отдают ведущему,  при этом, если команда не уверена, то ответ можно вообще не сдавать. В одном раунде 6 тем и 4 различных стоимостей вопросов (т.е. всего 24 вопроса).</a:t>
            </a:r>
          </a:p>
          <a:p>
            <a:r>
              <a:rPr lang="ru-RU" sz="1800" dirty="0" smtClean="0"/>
              <a:t> Порядок, в котором команды выбирают вопросы, определяется ведущим перед началом раунда.</a:t>
            </a:r>
          </a:p>
          <a:p>
            <a:r>
              <a:rPr lang="ru-RU" sz="1800" dirty="0" smtClean="0"/>
              <a:t>В случае правильного ответа команда получает количество очков, равное стоимости вопроса. В случае неправильного ответа команда теряет количество очков, равное стоимости вопроса. Если команда вообще не дает ответа, то ничего не происходит.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890650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276872"/>
            <a:ext cx="7680960" cy="194421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ГДЕ НАХОДИТСЯ ВЫСШИЙ ЦЕНТР ТАКТИЛЬНОЙ ЧУВСТВИТЕЛЬНОСТИ?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Тактильный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521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1916832"/>
            <a:ext cx="7680960" cy="1800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Как возникает ощущение запаха?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Обонятельный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693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29843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Какие четыре вкуса воспринимает язык и где расположены рецепторы, отвечающие за каждый вкус?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643570" y="5057891"/>
            <a:ext cx="1385140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Задание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Вкусовой </a:t>
            </a:r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анализатор</a:t>
            </a:r>
          </a:p>
        </p:txBody>
      </p:sp>
    </p:spTree>
    <p:extLst>
      <p:ext uri="{BB962C8B-B14F-4D97-AF65-F5344CB8AC3E}">
        <p14:creationId xmlns="" xmlns:p14="http://schemas.microsoft.com/office/powerpoint/2010/main" val="2226385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3272408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Чем представлен рецепторный аппарат глаза , назовите его функции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Зрительный анализатор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с двумя скругленными противолежащими углами 7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740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071678"/>
            <a:ext cx="79248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Что собой представляет внутреннее ухо (лабиринт)?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слуха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937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772816"/>
            <a:ext cx="7680960" cy="1368152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Что такое отолиты? Каково их значение?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равновесия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169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484784"/>
            <a:ext cx="79248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Как информация ОТ РЕЦЕПТОРОВ поступает в мозг?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Тактильный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954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1196752"/>
            <a:ext cx="7680960" cy="17281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Какие шесть основных запахов выделяют в настоящее время?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с двумя скругленными противолежащими углами 7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Обонятельный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342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680960" cy="15841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Какие рецепторы помимо вкусовых, учувствуют в определении вкуса , сколько живет вкусовой рецептор?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Вкусовой </a:t>
            </a:r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анализатор</a:t>
            </a:r>
          </a:p>
        </p:txBody>
      </p:sp>
    </p:spTree>
    <p:extLst>
      <p:ext uri="{BB962C8B-B14F-4D97-AF65-F5344CB8AC3E}">
        <p14:creationId xmlns="" xmlns:p14="http://schemas.microsoft.com/office/powerpoint/2010/main" val="3296509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529" y="1340768"/>
            <a:ext cx="7680960" cy="23363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хрусталик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Зрительный анализатор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056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714404"/>
            <a:ext cx="7924800" cy="3714776"/>
          </a:xfrm>
        </p:spPr>
        <p:txBody>
          <a:bodyPr/>
          <a:lstStyle/>
          <a:p>
            <a:pPr algn="just"/>
            <a:r>
              <a:rPr lang="ru-RU" sz="1600" dirty="0" smtClean="0">
                <a:latin typeface="+mn-lt"/>
              </a:rPr>
              <a:t>Е</a:t>
            </a:r>
            <a:r>
              <a:rPr lang="ru-RU" sz="1370" dirty="0" smtClean="0">
                <a:latin typeface="+mn-lt"/>
              </a:rPr>
              <a:t>сли команде  достался </a:t>
            </a:r>
            <a:r>
              <a:rPr lang="ru-RU" sz="1600" dirty="0" smtClean="0">
                <a:latin typeface="+mn-lt"/>
              </a:rPr>
              <a:t>«Кот в мешке»</a:t>
            </a:r>
            <a:r>
              <a:rPr lang="ru-RU" sz="1370" dirty="0" smtClean="0">
                <a:latin typeface="+mn-lt"/>
              </a:rPr>
              <a:t>, она обязана передать его кому-то из соперников. Отвечать на такой вопрос может только та .команда, которой подбросили «Кота». Ведущий называет тему «Кота» (она, как правило, не совпадает с исходной темой выбранного вопроса), а получившая его команда выбирает стоимость, равную минимальной или максимальной в раунде (например, в первом раунде можно выбрать стоимость «Кота», равную 100 или 700). Команда обязана отвечать на вопрос, молчание приравнивается к неверному ответу.</a:t>
            </a:r>
            <a:br>
              <a:rPr lang="ru-RU" sz="1370" dirty="0" smtClean="0">
                <a:latin typeface="+mn-lt"/>
              </a:rPr>
            </a:br>
            <a:r>
              <a:rPr lang="ru-RU" sz="1370" dirty="0" smtClean="0">
                <a:latin typeface="+mn-lt"/>
              </a:rPr>
              <a:t/>
            </a:r>
            <a:br>
              <a:rPr lang="ru-RU" sz="1370" dirty="0" smtClean="0">
                <a:latin typeface="+mn-lt"/>
              </a:rPr>
            </a:br>
            <a:endParaRPr lang="ru-RU" sz="137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143248"/>
            <a:ext cx="8001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Вопрос</a:t>
            </a:r>
            <a:r>
              <a:rPr lang="ru-RU" sz="2000" b="1" dirty="0" smtClean="0"/>
              <a:t> от учителя 1000</a:t>
            </a:r>
          </a:p>
          <a:p>
            <a:r>
              <a:rPr lang="ru-RU" dirty="0" smtClean="0"/>
              <a:t>Представители всех трех команд могут ответить на вопрос. Вопрос читает ведущий. Исходная стоимость вопроса удваивается, однако в случае неправильного ответа он ничего не теряет. Тема самого вопроса не объявляется заранее.</a:t>
            </a:r>
          </a:p>
          <a:p>
            <a:endParaRPr lang="ru-RU" dirty="0" smtClean="0"/>
          </a:p>
          <a:p>
            <a:r>
              <a:rPr lang="ru-RU" dirty="0" smtClean="0"/>
              <a:t>Победителем игры объявляется тот, кто по итогам финального раунда набрал наибольшую сумму очков.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2408312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Он подразделяется на наружное, среднее и внутреннее ухо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слуха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008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2048"/>
            <a:ext cx="7680960" cy="2984376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В полукружных каналах и мешочках внутреннего уха.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равновесия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671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072590"/>
            <a:ext cx="7680960" cy="21922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Это комплекс ощущений, возникающий при раздражении рецепторов кожи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Тактильный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0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680960" cy="1440160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В слизистой оболочке верхней части носовой полости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Обонятельный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573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7680960" cy="2480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Вкусовые рецепторные клетки.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Вкусовой </a:t>
            </a:r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анализатор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118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680960" cy="29843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Брови и ресницы защищают от пыли а при моргании из слезных желез выделяется слезной жидкостью, которая предохраняет глаз от пересыхания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Зрительный анализатор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531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7680960" cy="37044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Каналы расположены в трех взаимно перпендикулярных плоскостях и заполнены полупрозрачной студенистой жидкостью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равновесия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951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3116"/>
            <a:ext cx="7643866" cy="221457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ПРИКОСНОВЕНИЕ ГОРЯЧИМ ИЛИ ОСТРЫМ ПРЕДМЕТОМ ЧУВСТВУЕТ С ПЕРВЫХ ДНЕЙ ЖИЗНИ, А НА СЛАБОЕ ПРИКОСНОВЕНИЕ РЕАГИРУЕТ ЧЕРЕЗ НЕСКОЛЬКО НЕДЕЛЬ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Тактильный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424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3488432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Их около 100 млн., каждая клетка имеет </a:t>
            </a:r>
            <a:r>
              <a:rPr lang="ru-RU" sz="3200" smtClean="0">
                <a:latin typeface="Calibri" pitchFamily="34" charset="0"/>
                <a:cs typeface="Calibri" pitchFamily="34" charset="0"/>
              </a:rPr>
              <a:t>тело и множество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обонятельных волосков .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Обонятельный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765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484784"/>
            <a:ext cx="7680960" cy="22322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Она имеет форму луковицы и состоит из опорных и базальных клеток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Вкусовой </a:t>
            </a:r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анализатор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081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448014720"/>
              </p:ext>
            </p:extLst>
          </p:nvPr>
        </p:nvGraphicFramePr>
        <p:xfrm>
          <a:off x="-2" y="3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4"/>
                <a:gridCol w="1428326"/>
                <a:gridCol w="1524000"/>
                <a:gridCol w="1524000"/>
                <a:gridCol w="1524000"/>
                <a:gridCol w="1524000"/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БАЛЛ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ТЕМА</a:t>
                      </a:r>
                      <a:endParaRPr lang="ru-RU" sz="1600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АНАЛИЗАТОРЫ</a:t>
                      </a:r>
                      <a:endParaRPr lang="ru-RU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Зрительный</a:t>
                      </a:r>
                      <a:r>
                        <a:rPr lang="ru-RU" sz="1600" baseline="0" dirty="0" smtClean="0"/>
                        <a:t> анализатор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2" action="ppaction://hlinksldjump"/>
                        </a:rPr>
                        <a:t>100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3" action="ppaction://hlinksldjump"/>
                        </a:rPr>
                        <a:t>300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4" action="ppaction://hlinksldjump"/>
                        </a:rPr>
                        <a:t>500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5" action="ppaction://hlinksldjump"/>
                        </a:rPr>
                        <a:t>700</a:t>
                      </a:r>
                      <a:endParaRPr lang="ru-RU" sz="1600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6" action="ppaction://hlinksldjump"/>
                        </a:rPr>
                        <a:t>1000</a:t>
                      </a:r>
                      <a:endParaRPr lang="ru-RU" sz="2800" dirty="0" smtClean="0"/>
                    </a:p>
                  </a:txBody>
                  <a:tcPr anchor="ctr"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Орган</a:t>
                      </a:r>
                      <a:endParaRPr lang="ru-RU" sz="1600" baseline="0" dirty="0" smtClean="0"/>
                    </a:p>
                    <a:p>
                      <a:pPr algn="ctr"/>
                      <a:r>
                        <a:rPr lang="ru-RU" sz="1600" dirty="0" smtClean="0"/>
                        <a:t>слуха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7" action="ppaction://hlinksldjump"/>
                        </a:rPr>
                        <a:t>100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8" action="ppaction://hlinksldjump"/>
                        </a:rPr>
                        <a:t>300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9" action="ppaction://hlinksldjump"/>
                        </a:rPr>
                        <a:t>500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10" action="ppaction://hlinksldjump"/>
                        </a:rPr>
                        <a:t>700</a:t>
                      </a:r>
                      <a:endParaRPr lang="ru-RU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Орган равновесия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11" action="ppaction://hlinksldjump"/>
                        </a:rPr>
                        <a:t>100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12" action="ppaction://hlinksldjump"/>
                        </a:rPr>
                        <a:t>300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13" action="ppaction://hlinksldjump"/>
                        </a:rPr>
                        <a:t>500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14" action="ppaction://hlinksldjump"/>
                        </a:rPr>
                        <a:t>700</a:t>
                      </a:r>
                      <a:endParaRPr lang="ru-RU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Тактильный анализатор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15" action="ppaction://hlinksldjump"/>
                        </a:rPr>
                        <a:t>100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16" action="ppaction://hlinksldjump"/>
                        </a:rPr>
                        <a:t>300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17" action="ppaction://hlinksldjump"/>
                        </a:rPr>
                        <a:t>500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18" action="ppaction://hlinksldjump"/>
                        </a:rPr>
                        <a:t>700</a:t>
                      </a:r>
                      <a:endParaRPr lang="ru-RU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Обонятельный</a:t>
                      </a:r>
                      <a:r>
                        <a:rPr lang="ru-RU" sz="1600" baseline="0" dirty="0" smtClean="0"/>
                        <a:t> анализатор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19" action="ppaction://hlinksldjump"/>
                        </a:rPr>
                        <a:t>100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20" action="ppaction://hlinksldjump"/>
                        </a:rPr>
                        <a:t>300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21" action="ppaction://hlinksldjump"/>
                        </a:rPr>
                        <a:t>500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22" action="ppaction://hlinksldjump"/>
                        </a:rPr>
                        <a:t>700</a:t>
                      </a:r>
                      <a:endParaRPr lang="ru-RU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Вкусовой анализатор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23" action="ppaction://hlinksldjump"/>
                        </a:rPr>
                        <a:t>100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24" action="ppaction://hlinksldjump"/>
                        </a:rPr>
                        <a:t>300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25" action="ppaction://hlinksldjump"/>
                        </a:rPr>
                        <a:t>500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hlinkClick r:id="rId26" action="ppaction://hlinksldjump"/>
                        </a:rPr>
                        <a:t>700</a:t>
                      </a:r>
                      <a:endParaRPr lang="ru-RU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с двумя скругленными противолежащими углами 2">
            <a:hlinkClick r:id="rId27" action="ppaction://hlinksldjump"/>
          </p:cNvPr>
          <p:cNvSpPr/>
          <p:nvPr/>
        </p:nvSpPr>
        <p:spPr>
          <a:xfrm>
            <a:off x="7500958" y="214290"/>
            <a:ext cx="1438450" cy="64294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GAalenBold" pitchFamily="2" charset="0"/>
                <a:hlinkClick r:id="rId28" action="ppaction://hlinksldjump"/>
              </a:rPr>
              <a:t>Конец</a:t>
            </a:r>
            <a:endParaRPr lang="ru-RU" sz="2400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274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2336304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Фиброзная, сосудистой и сетчатой. 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Зрительный анализатор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82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7680960" cy="33843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Усиление механических колебаний и передача их перепонке овального окна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слуха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31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908720"/>
            <a:ext cx="7680960" cy="28403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Рецепторы раздражаются при изменении положения или движения тела  в любом направлении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равновесия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9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071678"/>
            <a:ext cx="7680960" cy="2571768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ВЫСШИЙ ЦЕНТР ТАКТИЛЬНОЙ ЧУВСТВИТЕЛЬНОСТИ НАХОДИТСЯ В ОБЛАСТИ ЗАДНЕЙ ЦЕНТРАЛЬНОЙ ИЗВИЛИНЫ КОРЫ БОЛЬШИХ ПОЛУШАРИЙ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Тактильный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30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357298"/>
            <a:ext cx="7680960" cy="25523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Сигнал от волосков проходит к телу обонятельной клетки и дальше- в мозг , прямо на внутреннюю поверхность височных долей.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Обонятельный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5340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71612"/>
            <a:ext cx="7680960" cy="335758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Кислое                   Корень языка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Соленое                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Кончик языка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Горькое                 Бока языка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Сладкое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Вкусовой </a:t>
            </a:r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анализатор</a:t>
            </a:r>
          </a:p>
        </p:txBody>
      </p:sp>
      <p:sp>
        <p:nvSpPr>
          <p:cNvPr id="26" name="Прямоугольник с двумя скругленными противолежащими углами 2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544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7680960" cy="38484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Кислое                   Корень языка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Соленое                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Кончик языка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Горькое                 Бока языка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Сладкое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91680" y="2389203"/>
            <a:ext cx="1728192" cy="967789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79712" y="2924944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97288" y="2924944"/>
            <a:ext cx="1522584" cy="890120"/>
          </a:xfrm>
          <a:prstGeom prst="line">
            <a:avLst/>
          </a:prstGeom>
          <a:ln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Вкусовой </a:t>
            </a:r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анализатор</a:t>
            </a:r>
          </a:p>
        </p:txBody>
      </p:sp>
      <p:sp>
        <p:nvSpPr>
          <p:cNvPr id="26" name="Прямоугольник с двумя скругленными противолежащими углами 2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857356" y="2500306"/>
            <a:ext cx="1643074" cy="864000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6544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054370"/>
            <a:ext cx="7680960" cy="28403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Рецепторный аппарат глаза представлен зрительной частью сетчатки, содержащей фоторецепторные клетки, а также тела и аксоны нейронов, образующих </a:t>
            </a:r>
            <a:r>
              <a:rPr lang="ru-RU" sz="3200" dirty="0" smtClean="0">
                <a:hlinkClick r:id="rId2" tooltip="Зрительный нерв"/>
              </a:rPr>
              <a:t>зрительный нерв</a:t>
            </a:r>
            <a:r>
              <a:rPr lang="ru-RU" sz="3200" dirty="0" smtClean="0"/>
              <a:t>.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Зрительный анализатор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rId3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932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10027"/>
            <a:ext cx="7680960" cy="22761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1)Преддверие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2) улитка (Рецепторы)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3)Полукружные каналы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слуха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890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785926"/>
            <a:ext cx="7680960" cy="2786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Отолиты-кристаллики карбоната кальция. Они давят на волоски нервных клеток, в результате клетки постоянно возбуждены и импульсы от них по вестибулярному нерву поступают в мозг.</a:t>
            </a:r>
            <a:br>
              <a:rPr lang="ru-RU" sz="2400" dirty="0" smtClean="0"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Вестибулярный аппарат постоянно информирует центральную нервную систему о положении тела в пространстве.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равновесия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281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3622" y="1340768"/>
            <a:ext cx="7680960" cy="296103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Что находится непосредственно за зрачком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?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>
            <a:hlinkClick r:id="rId3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Зрительный анализатор</a:t>
            </a:r>
          </a:p>
        </p:txBody>
      </p:sp>
      <p:sp>
        <p:nvSpPr>
          <p:cNvPr id="8" name="Прямоугольник с двумя скругленными противолежащими углами 7">
            <a:hlinkClick r:id="rId4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731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285860"/>
            <a:ext cx="7680960" cy="271464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Информация ОТ  рецепторов собирается в спинном мозге и по проводящим путям белого вещества поступают в ядра таламуса, а оттуда в высший центр тактильной чувствительности.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Тактильный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627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56792"/>
            <a:ext cx="7680960" cy="22293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Цветочный, фруктовый, зловонный, пряный, смолистый, запах гари.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Обонятельный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108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7680960" cy="32724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Обонятельные, температурные, тактильные, а иногда даже болевые рецепторы.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Они живут в среднем около 10 дней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Вкусовой </a:t>
            </a:r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анализатор</a:t>
            </a:r>
          </a:p>
        </p:txBody>
      </p:sp>
      <p:sp>
        <p:nvSpPr>
          <p:cNvPr id="9" name="Прямоугольник с двумя скругленными противолежащими углами 8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005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7680960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Что такое анализатор?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Кот в мешке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5" name="Прямоугольник с двумя скругленными противолежащими углами 4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376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34884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Анализатор – система, обеспечивающая восприятие, доставку в мозг и анализ в нем какого-либо вида информации.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Зрительный анализатор</a:t>
            </a: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055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500174"/>
            <a:ext cx="6781800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1) Сколько информации мы получаем через орган зрения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  <a:cs typeface="Calibri" pitchFamily="34" charset="0"/>
              </a:rPr>
            </a:br>
            <a:r>
              <a:rPr lang="ru-RU" dirty="0" smtClean="0">
                <a:latin typeface="Calibri" pitchFamily="34" charset="0"/>
                <a:cs typeface="Calibri" pitchFamily="34" charset="0"/>
              </a:rPr>
              <a:t>2) Из чего состоит глаз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Зрительный анализатор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с двумя скругленными противолежащими углами 7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33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560840" cy="995536"/>
          </a:xfrm>
        </p:spPr>
        <p:txBody>
          <a:bodyPr/>
          <a:lstStyle/>
          <a:p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400" dirty="0" smtClean="0"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latin typeface="Calibri" pitchFamily="34" charset="0"/>
                <a:cs typeface="Calibri" pitchFamily="34" charset="0"/>
              </a:rPr>
              <a:t>1)  примерно 70%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600" dirty="0" smtClean="0">
                <a:latin typeface="Calibri" pitchFamily="34" charset="0"/>
                <a:cs typeface="Calibri" pitchFamily="34" charset="0"/>
              </a:rPr>
            </a:br>
            <a:r>
              <a:rPr lang="ru-RU" sz="2400" dirty="0" smtClean="0">
                <a:latin typeface="Calibri" pitchFamily="34" charset="0"/>
                <a:cs typeface="Calibri" pitchFamily="34" charset="0"/>
              </a:rPr>
              <a:t>2)из глазного яблока и вспомогательного аппарата</a:t>
            </a:r>
            <a:br>
              <a:rPr lang="ru-RU" sz="2400" dirty="0" smtClean="0">
                <a:latin typeface="Calibri" pitchFamily="34" charset="0"/>
                <a:cs typeface="Calibri" pitchFamily="34" charset="0"/>
              </a:rPr>
            </a:br>
            <a:endParaRPr lang="ru-RU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latin typeface="Ticker Tape" pitchFamily="34" charset="0"/>
                <a:ea typeface="Adobe Fangsong Std R" pitchFamily="18" charset="-128"/>
              </a:rPr>
              <a:t>Зрительный анализатор</a:t>
            </a: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95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2925" y="155679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Назовите все части анализатора. </a:t>
            </a:r>
            <a:br>
              <a:rPr lang="ru-RU" sz="3600" dirty="0" smtClean="0">
                <a:latin typeface="Calibri" pitchFamily="34" charset="0"/>
                <a:cs typeface="Calibri" pitchFamily="34" charset="0"/>
              </a:rPr>
            </a:b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Части анализатора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8" name="Прямоугольник с двумя скругленными противолежащими углами 7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33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86808" cy="31003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ru-RU" sz="2700" dirty="0" smtClean="0">
                <a:latin typeface="Calibri" pitchFamily="34" charset="0"/>
                <a:cs typeface="Calibri" pitchFamily="34" charset="0"/>
              </a:rPr>
              <a:t>Периферический отдел (рецепторы).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600" dirty="0" smtClean="0">
                <a:latin typeface="Calibri" pitchFamily="34" charset="0"/>
                <a:cs typeface="Calibri" pitchFamily="34" charset="0"/>
              </a:rPr>
            </a:br>
            <a:r>
              <a:rPr lang="ru-RU" sz="36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ru-RU" sz="2700" dirty="0" smtClean="0">
                <a:latin typeface="Calibri" pitchFamily="34" charset="0"/>
                <a:cs typeface="Calibri" pitchFamily="34" charset="0"/>
              </a:rPr>
              <a:t>Проводниковый отдел (чувствительные нервы).</a:t>
            </a:r>
            <a:br>
              <a:rPr lang="ru-RU" sz="2700" dirty="0" smtClean="0">
                <a:latin typeface="Calibri" pitchFamily="34" charset="0"/>
                <a:cs typeface="Calibri" pitchFamily="34" charset="0"/>
              </a:rPr>
            </a:br>
            <a:r>
              <a:rPr lang="ru-RU" sz="3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ru-RU" sz="2700" dirty="0" smtClean="0">
                <a:latin typeface="Calibri" pitchFamily="34" charset="0"/>
                <a:cs typeface="Calibri" pitchFamily="34" charset="0"/>
              </a:rPr>
              <a:t>. Центральный отдел (специальные зоны коры больших </a:t>
            </a:r>
            <a:r>
              <a:rPr lang="ru-RU" sz="2700" smtClean="0">
                <a:latin typeface="Calibri" pitchFamily="34" charset="0"/>
                <a:cs typeface="Calibri" pitchFamily="34" charset="0"/>
              </a:rPr>
              <a:t>полушарий).</a:t>
            </a:r>
            <a:endParaRPr lang="ru-RU" sz="2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Части анализатора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33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3827" y="1700808"/>
            <a:ext cx="9144000" cy="2088232"/>
          </a:xfrm>
        </p:spPr>
        <p:txBody>
          <a:bodyPr>
            <a:normAutofit/>
          </a:bodyPr>
          <a:lstStyle/>
          <a:p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КОНЕЦ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5000636"/>
            <a:ext cx="9143999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                  Спасибо</a:t>
            </a:r>
            <a:r>
              <a:rPr kumimoji="0" lang="ru-RU" sz="4000" b="0" i="0" u="none" strike="noStrike" kern="1200" cap="all" spc="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за участие!</a:t>
            </a:r>
            <a:r>
              <a:rPr kumimoji="0" lang="ru-RU" sz="40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br>
              <a:rPr kumimoji="0" lang="ru-RU" sz="4000" b="0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endParaRPr kumimoji="0" lang="ru-RU" sz="4000" b="0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19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412776"/>
            <a:ext cx="7680960" cy="166837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alibri" pitchFamily="34" charset="0"/>
                <a:cs typeface="Calibri" pitchFamily="34" charset="0"/>
              </a:rPr>
              <a:t>На что подразделяется орган слуха?</a:t>
            </a:r>
            <a:endParaRPr lang="ru-RU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слуха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403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368544"/>
          </a:xfrm>
        </p:spPr>
        <p:txBody>
          <a:bodyPr/>
          <a:lstStyle/>
          <a:p>
            <a:pPr algn="ctr"/>
            <a:endParaRPr lang="ru-RU" sz="9600" dirty="0"/>
          </a:p>
        </p:txBody>
      </p:sp>
      <p:pic>
        <p:nvPicPr>
          <p:cNvPr id="4" name="Picture 3" descr="C:\Users\стас\Desktop\0015-015-Pozdravljae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215370" cy="57578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643050"/>
            <a:ext cx="7680960" cy="21431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Где расположен вестибулярный аппарат?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Орган равновесия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670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2912368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Что такое осязание?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Тактильный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403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628800"/>
            <a:ext cx="79248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Где расположены обонятельные рецепторные клетки?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Ticker Tape" pitchFamily="34" charset="0"/>
                <a:ea typeface="Adobe Fangsong Std R" pitchFamily="18" charset="-128"/>
              </a:rPr>
              <a:t>Обонятельный анализатор</a:t>
            </a:r>
            <a:endParaRPr lang="ru-RU" sz="4000" b="1" u="sng" dirty="0">
              <a:latin typeface="Ticker Tape" pitchFamily="34" charset="0"/>
              <a:ea typeface="Adobe Fangsong Std R" pitchFamily="18" charset="-128"/>
            </a:endParaRPr>
          </a:p>
        </p:txBody>
      </p:sp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7092280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Домой</a:t>
            </a:r>
            <a:endParaRPr lang="ru-RU" dirty="0">
              <a:latin typeface="AGAalenBold" pitchFamily="2" charset="0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5804574" y="5057891"/>
            <a:ext cx="1224136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GAalenBold" pitchFamily="2" charset="0"/>
              </a:rPr>
              <a:t>Ответ</a:t>
            </a:r>
            <a:endParaRPr lang="ru-RU" dirty="0">
              <a:latin typeface="AGAalenBol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82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924</Words>
  <Application>Microsoft Office PowerPoint</Application>
  <PresentationFormat>Экран (4:3)</PresentationFormat>
  <Paragraphs>238</Paragraphs>
  <Slides>60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7" baseType="lpstr">
      <vt:lpstr>Arial</vt:lpstr>
      <vt:lpstr>Arial Narrow</vt:lpstr>
      <vt:lpstr>Ticker Tape</vt:lpstr>
      <vt:lpstr>Adobe Fangsong Std R</vt:lpstr>
      <vt:lpstr>AGAalenBold</vt:lpstr>
      <vt:lpstr>Calibri</vt:lpstr>
      <vt:lpstr>Горизонт</vt:lpstr>
      <vt:lpstr>Анализаторы</vt:lpstr>
      <vt:lpstr>правила</vt:lpstr>
      <vt:lpstr>Если команде  достался «Кот в мешке», она обязана передать его кому-то из соперников. Отвечать на такой вопрос может только та .команда, которой подбросили «Кота». Ведущий называет тему «Кота» (она, как правило, не совпадает с исходной темой выбранного вопроса), а получившая его команда выбирает стоимость, равную минимальной или максимальной в раунде (например, в первом раунде можно выбрать стоимость «Кота», равную 100 или 700). Команда обязана отвечать на вопрос, молчание приравнивается к неверному ответу.  </vt:lpstr>
      <vt:lpstr>Слайд 4</vt:lpstr>
      <vt:lpstr>Что находится непосредственно за зрачком?</vt:lpstr>
      <vt:lpstr>На что подразделяется орган слуха?</vt:lpstr>
      <vt:lpstr>Где расположен вестибулярный аппарат?</vt:lpstr>
      <vt:lpstr>Что такое осязание?</vt:lpstr>
      <vt:lpstr>Где расположены обонятельные рецепторные клетки?</vt:lpstr>
      <vt:lpstr>Что относится к периферическому отделу вкусового анализатора?</vt:lpstr>
      <vt:lpstr>Зачем нужны брови, ресницы и почему человек моргает?</vt:lpstr>
      <vt:lpstr>Слайд 12</vt:lpstr>
      <vt:lpstr>Как располагаются полукружные каналы и чем они заполнены?</vt:lpstr>
      <vt:lpstr>МОЖЕТ ЛИ МЛАДЕНЕЦ ПОЧУВСТВОВАТЬ СЛАБОЕ ПРИКОСНОВЕНИЕ?  А ПРИКОСНОВЕНИЕ ГОРЯЧИМ ИЛИ ОСТРЫМ ПРЕДМЕТОМ?</vt:lpstr>
      <vt:lpstr>Сколько , примерно, существует обонятельных рецепторных клеток? Какова их особенность?</vt:lpstr>
      <vt:lpstr>Из чего состоит вкусовая почка?</vt:lpstr>
      <vt:lpstr>Какими тремя оболочками покрыто внутреннее ядро глаза?</vt:lpstr>
      <vt:lpstr>Слайд 18</vt:lpstr>
      <vt:lpstr>как происходит раздражение рецепторов вестибулярного аппарата?</vt:lpstr>
      <vt:lpstr>ГДЕ НАХОДИТСЯ ВЫСШИЙ ЦЕНТР ТАКТИЛЬНОЙ ЧУВСТВИТЕЛЬНОСТИ?</vt:lpstr>
      <vt:lpstr>Как возникает ощущение запаха?</vt:lpstr>
      <vt:lpstr>Какие четыре вкуса воспринимает язык и где расположены рецепторы, отвечающие за каждый вкус?</vt:lpstr>
      <vt:lpstr>Чем представлен рецепторный аппарат глаза , назовите его функции?</vt:lpstr>
      <vt:lpstr>Что собой представляет внутреннее ухо (лабиринт)?</vt:lpstr>
      <vt:lpstr>Что такое отолиты? Каково их значение?</vt:lpstr>
      <vt:lpstr>Как информация ОТ РЕЦЕПТОРОВ поступает в мозг?</vt:lpstr>
      <vt:lpstr>Какие шесть основных запахов выделяют в настоящее время?</vt:lpstr>
      <vt:lpstr>Какие рецепторы помимо вкусовых, учувствуют в определении вкуса , сколько живет вкусовой рецептор?</vt:lpstr>
      <vt:lpstr> хрусталик</vt:lpstr>
      <vt:lpstr>Он подразделяется на наружное, среднее и внутреннее ухо</vt:lpstr>
      <vt:lpstr>В полукружных каналах и мешочках внутреннего уха.</vt:lpstr>
      <vt:lpstr>Это комплекс ощущений, возникающий при раздражении рецепторов кожи</vt:lpstr>
      <vt:lpstr>В слизистой оболочке верхней части носовой полости</vt:lpstr>
      <vt:lpstr>Вкусовые рецепторные клетки.</vt:lpstr>
      <vt:lpstr>Брови и ресницы защищают от пыли а при моргании из слезных желез выделяется слезной жидкостью, которая предохраняет глаз от пересыхания</vt:lpstr>
      <vt:lpstr>Каналы расположены в трех взаимно перпендикулярных плоскостях и заполнены полупрозрачной студенистой жидкостью</vt:lpstr>
      <vt:lpstr>ПРИКОСНОВЕНИЕ ГОРЯЧИМ ИЛИ ОСТРЫМ ПРЕДМЕТОМ ЧУВСТВУЕТ С ПЕРВЫХ ДНЕЙ ЖИЗНИ, А НА СЛАБОЕ ПРИКОСНОВЕНИЕ РЕАГИРУЕТ ЧЕРЕЗ НЕСКОЛЬКО НЕДЕЛЬ</vt:lpstr>
      <vt:lpstr>Их около 100 млн., каждая клетка имеет тело и множество обонятельных волосков .</vt:lpstr>
      <vt:lpstr>Она имеет форму луковицы и состоит из опорных и базальных клеток</vt:lpstr>
      <vt:lpstr>Фиброзная, сосудистой и сетчатой. </vt:lpstr>
      <vt:lpstr>Усиление механических колебаний и передача их перепонке овального окна</vt:lpstr>
      <vt:lpstr>Рецепторы раздражаются при изменении положения или движения тела  в любом направлении</vt:lpstr>
      <vt:lpstr>ВЫСШИЙ ЦЕНТР ТАКТИЛЬНОЙ ЧУВСТВИТЕЛЬНОСТИ НАХОДИТСЯ В ОБЛАСТИ ЗАДНЕЙ ЦЕНТРАЛЬНОЙ ИЗВИЛИНЫ КОРЫ БОЛЬШИХ ПОЛУШАРИЙ</vt:lpstr>
      <vt:lpstr>Сигнал от волосков проходит к телу обонятельной клетки и дальше- в мозг , прямо на внутреннюю поверхность височных долей.</vt:lpstr>
      <vt:lpstr>Кислое                   Корень языка Соленое                Кончик языка Горькое                 Бока языка Сладкое  </vt:lpstr>
      <vt:lpstr>Кислое                   Корень языка Соленое                Кончик языка Горькое                 Бока языка Сладкое</vt:lpstr>
      <vt:lpstr>Рецепторный аппарат глаза представлен зрительной частью сетчатки, содержащей фоторецепторные клетки, а также тела и аксоны нейронов, образующих зрительный нерв.</vt:lpstr>
      <vt:lpstr>1)Преддверие 2) улитка (Рецепторы) 3)Полукружные каналы</vt:lpstr>
      <vt:lpstr>Отолиты-кристаллики карбоната кальция. Они давят на волоски нервных клеток, в результате клетки постоянно возбуждены и импульсы от них по вестибулярному нерву поступают в мозг. Вестибулярный аппарат постоянно информирует центральную нервную систему о положении тела в пространстве.</vt:lpstr>
      <vt:lpstr>Информация ОТ  рецепторов собирается в спинном мозге и по проводящим путям белого вещества поступают в ядра таламуса, а оттуда в высший центр тактильной чувствительности.</vt:lpstr>
      <vt:lpstr>Цветочный, фруктовый, зловонный, пряный, смолистый, запах гари.</vt:lpstr>
      <vt:lpstr>Обонятельные, температурные, тактильные, а иногда даже болевые рецепторы. Они живут в среднем около 10 дней</vt:lpstr>
      <vt:lpstr>Что такое анализатор? </vt:lpstr>
      <vt:lpstr>Анализатор – система, обеспечивающая восприятие, доставку в мозг и анализ в нем какого-либо вида информации.</vt:lpstr>
      <vt:lpstr>1) Сколько информации мы получаем через орган зрения? 2) Из чего состоит глаз?</vt:lpstr>
      <vt:lpstr>             1)  примерно 70% 2)из глазного яблока и вспомогательного аппарата </vt:lpstr>
      <vt:lpstr>Назовите все части анализатора.  </vt:lpstr>
      <vt:lpstr>1. Периферический отдел (рецепторы). 2. Проводниковый отдел (чувствительные нервы). 3. Центральный отдел (специальные зоны коры больших полушарий).</vt:lpstr>
      <vt:lpstr>         КОНЕЦ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Анализаторы.</dc:title>
  <dc:creator>Admin</dc:creator>
  <cp:lastModifiedBy>стас</cp:lastModifiedBy>
  <cp:revision>112</cp:revision>
  <dcterms:created xsi:type="dcterms:W3CDTF">2010-11-21T14:05:36Z</dcterms:created>
  <dcterms:modified xsi:type="dcterms:W3CDTF">2011-10-16T19:54:42Z</dcterms:modified>
</cp:coreProperties>
</file>