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7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7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4769-AE36-4D59-BC8D-A9FDD61BDA0F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A8A58-B071-4943-82A5-45A03A294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7DBB-62AC-424F-81B0-C2FDAD6DBF03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CC39-389B-45C6-A594-BA2D40F34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9A21-E331-4258-A395-363D6CF4B0E5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8C52-5DA7-45CE-9AB8-593E56CA7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C3F0-83FA-4B0D-9F79-743F0DD76F34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A777B-4C47-4402-9128-9D7244B2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51BE-D6C9-4C62-B0A1-F84217D1B04E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873E-18DF-4229-B751-DA925763F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3D2A-5438-49EE-B707-11705E7E9C80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1B1D-5505-4B03-B1F1-ABB3C34B8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2D17-74B0-4D3E-8D89-EF6A0429A0B7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50B8-1AF9-4DB3-B425-94E7FF77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F6C4-064C-4FF5-93A9-6A777F880C5F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5308-FF18-4FB7-A759-BBE69A85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410D-13EB-4CD7-AB61-5E12B7AB6DED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A929-D5BD-4D41-A797-882DD798F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6173-2073-41B8-A23D-53E9B6E170DC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4686-86EE-41B1-80A5-F58C6D3C0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B1EE-C924-4E51-93E7-10D4B4CAEF04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3DED-44AC-494F-8C2A-64B076B6D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3A3B96-9D3D-476A-AF4C-01D26D04541A}" type="datetimeFigureOut">
              <a:rPr lang="ru-RU"/>
              <a:pPr>
                <a:defRPr/>
              </a:pPr>
              <a:t>24.11.2011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911F4F-906F-4711-AB4E-D3D458FA5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68" r:id="rId4"/>
    <p:sldLayoutId id="2147483877" r:id="rId5"/>
    <p:sldLayoutId id="2147483869" r:id="rId6"/>
    <p:sldLayoutId id="2147483870" r:id="rId7"/>
    <p:sldLayoutId id="2147483878" r:id="rId8"/>
    <p:sldLayoutId id="2147483871" r:id="rId9"/>
    <p:sldLayoutId id="2147483872" r:id="rId10"/>
    <p:sldLayoutId id="214748387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articles/529730/img4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privivka.ru/uploaded/Image/history/vaccination-history-jenner-2.jpg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privivka.ru/uploaded/Image/history/vaccination-history-pasteur-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privivka.ru/uploaded/Image/history/vaccination-history-pasteur-3.jpg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http://festival.1september.ru/articles/529730/img1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357167"/>
            <a:ext cx="7772400" cy="642941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cs typeface="+mn-cs"/>
              </a:rPr>
              <a:t>Тема  урока</a:t>
            </a:r>
            <a:endParaRPr lang="ru-RU" sz="3600" b="1" cap="all" dirty="0"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285875"/>
            <a:ext cx="9144000" cy="1285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ИММУНИТЕТ</a:t>
            </a:r>
          </a:p>
        </p:txBody>
      </p:sp>
      <p:pic>
        <p:nvPicPr>
          <p:cNvPr id="4" name="Picture 2" descr="http://www.abc-gid.ru/uploads/pblc/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49365"/>
            <a:ext cx="6611208" cy="400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ВАРИОЛЯЦИЯ</a:t>
            </a:r>
          </a:p>
        </p:txBody>
      </p:sp>
      <p:pic>
        <p:nvPicPr>
          <p:cNvPr id="19460" name="Picture 2" descr="vaccination-history-jenner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643050"/>
            <a:ext cx="6578600" cy="46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41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Эдуард 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Дженнер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(1749 – 1823)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84" name="Picture 3" descr="http://festival.1september.ru/articles/529730/img4.g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428596" y="2071677"/>
            <a:ext cx="3571900" cy="382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0486" name="Picture 7" descr="http://www.privivka.ru/uploaded/Image/history/vaccination-history-jenner-2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141883" y="2071678"/>
            <a:ext cx="464492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41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Луи  Пастер  (1822  - 1895)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1509" name="Picture 3" descr="http://www.privivka.ru/uploaded/Image/history/vaccination-history-pasteur-1.jpg"/>
          <p:cNvPicPr>
            <a:picLocks noChangeAspect="1" noChangeArrowheads="1"/>
          </p:cNvPicPr>
          <p:nvPr/>
        </p:nvPicPr>
        <p:blipFill>
          <a:blip r:embed="rId2" r:link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28596" y="1842141"/>
            <a:ext cx="3643337" cy="441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1511" name="Picture 5" descr="http://www.privivka.ru/uploaded/Image/history/vaccination-history-pasteur-3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357686" y="1857364"/>
            <a:ext cx="4286253" cy="436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/>
          <p:nvPr/>
        </p:nvCxnSpPr>
        <p:spPr>
          <a:xfrm>
            <a:off x="5715000" y="2571750"/>
            <a:ext cx="571500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786063" y="2571750"/>
            <a:ext cx="642937" cy="285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Типы иммунитета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88" y="1500188"/>
            <a:ext cx="492918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5" y="2928938"/>
            <a:ext cx="3643313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2928938"/>
            <a:ext cx="3643313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42875" y="4857750"/>
            <a:ext cx="2143125" cy="10715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200" b="1" i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00313" y="4857750"/>
            <a:ext cx="2428875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143500" y="4786313"/>
            <a:ext cx="1643063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143750" y="4786313"/>
            <a:ext cx="1785938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000375" y="1643063"/>
            <a:ext cx="3281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Franklin Gothic Book" pitchFamily="34" charset="0"/>
              </a:rPr>
              <a:t>Иммунитет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000125" y="3214688"/>
            <a:ext cx="265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Franklin Gothic Book" pitchFamily="34" charset="0"/>
              </a:rPr>
              <a:t>Естественный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286375" y="3214688"/>
            <a:ext cx="289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Franklin Gothic Book" pitchFamily="34" charset="0"/>
              </a:rPr>
              <a:t>Искусственный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339975" y="5229225"/>
            <a:ext cx="27130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FFFFFF"/>
                </a:solidFill>
                <a:latin typeface="Franklin Gothic Book" pitchFamily="34" charset="0"/>
              </a:rPr>
              <a:t>Приобретенный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072063" y="5143500"/>
            <a:ext cx="1708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FFFFFF"/>
                </a:solidFill>
                <a:latin typeface="Franklin Gothic Book" pitchFamily="34" charset="0"/>
              </a:rPr>
              <a:t>Активный</a:t>
            </a:r>
            <a:endParaRPr lang="ru-RU" sz="2200" b="1" i="1">
              <a:latin typeface="Franklin Gothic Book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143750" y="5143500"/>
            <a:ext cx="1785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solidFill>
                  <a:srgbClr val="FFFFFF"/>
                </a:solidFill>
                <a:latin typeface="Franklin Gothic Book" pitchFamily="34" charset="0"/>
              </a:rPr>
              <a:t>Пассивный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7072313" y="4214812"/>
            <a:ext cx="571500" cy="42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71813" y="4286250"/>
            <a:ext cx="571500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840412" y="4303713"/>
            <a:ext cx="428625" cy="393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1143000" y="4286250"/>
            <a:ext cx="500063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50825" y="5157788"/>
            <a:ext cx="2009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FFFFFF"/>
                </a:solidFill>
                <a:latin typeface="Franklin Gothic Book" pitchFamily="34" charset="0"/>
              </a:rPr>
              <a:t>Врожденный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0" grpId="0"/>
      <p:bldP spid="21" grpId="0"/>
      <p:bldP spid="22" grpId="0"/>
      <p:bldP spid="24" grpId="0"/>
      <p:bldP spid="25" grpId="0"/>
      <p:bldP spid="26" grpId="0"/>
      <p:bldP spid="194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86800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Способы повышения иммунитета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4643437"/>
          </a:xfrm>
        </p:spPr>
        <p:txBody>
          <a:bodyPr anchor="ctr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Профилактические прививки;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закаливание;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физическая нагрузка;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правильное питание </a:t>
            </a:r>
          </a:p>
          <a:p>
            <a:pPr marL="357188" indent="11113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(разнообразное питание, наличие витаминов, особенно С, лук, чеснок).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Выводы: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72125"/>
          </a:xfrm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60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Иммунитет – это способность организма защищаться от болезней.</a:t>
            </a:r>
          </a:p>
          <a:p>
            <a:pPr eaLnBrk="1" fontAlgn="auto" hangingPunct="1">
              <a:spcAft>
                <a:spcPts val="60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Выработку иммунитета обеспечивают Т-лимфоциты и В-лимфоциты.</a:t>
            </a:r>
          </a:p>
          <a:p>
            <a:pPr eaLnBrk="1" fontAlgn="auto" hangingPunct="1">
              <a:spcAft>
                <a:spcPts val="60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Иммунитет бывает врожденный и приобретенный, естественный и искусственный.</a:t>
            </a:r>
          </a:p>
          <a:p>
            <a:pPr eaLnBrk="1" fontAlgn="auto" hangingPunct="1">
              <a:spcAft>
                <a:spcPts val="60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Каждый человек должен заботиться о своем здоровье и укреплять иммунитет.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Рефлексия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72125"/>
          </a:xfrm>
        </p:spPr>
        <p:txBody>
          <a:bodyPr anchor="ctr"/>
          <a:lstStyle/>
          <a:p>
            <a:pPr eaLnBrk="1" hangingPunct="1">
              <a:spcAft>
                <a:spcPts val="600"/>
              </a:spcAft>
            </a:pPr>
            <a:r>
              <a:rPr lang="ru-RU" b="1" i="1" smtClean="0">
                <a:latin typeface="Arial" charset="0"/>
                <a:cs typeface="Arial" charset="0"/>
              </a:rPr>
              <a:t>Вызвал ли этот урок интерес к теме «Иммунитет»?</a:t>
            </a:r>
          </a:p>
          <a:p>
            <a:pPr eaLnBrk="1" hangingPunct="1">
              <a:spcAft>
                <a:spcPts val="600"/>
              </a:spcAft>
            </a:pPr>
            <a:r>
              <a:rPr lang="ru-RU" b="1" i="1" smtClean="0">
                <a:latin typeface="Arial" charset="0"/>
                <a:cs typeface="Arial" charset="0"/>
              </a:rPr>
              <a:t>Приведите аргументы в пользу того, что эту тему надо изучать в курсе биологии.</a:t>
            </a:r>
          </a:p>
          <a:p>
            <a:pPr eaLnBrk="1" hangingPunct="1">
              <a:spcAft>
                <a:spcPts val="600"/>
              </a:spcAft>
            </a:pPr>
            <a:r>
              <a:rPr lang="ru-RU" b="1" i="1" smtClean="0">
                <a:latin typeface="Arial" charset="0"/>
                <a:cs typeface="Arial" charset="0"/>
              </a:rPr>
              <a:t>Пригодятся ли вам знания, полученные на этом уроке?</a:t>
            </a:r>
          </a:p>
          <a:p>
            <a:pPr eaLnBrk="1" hangingPunct="1">
              <a:spcAft>
                <a:spcPts val="600"/>
              </a:spcAft>
            </a:pPr>
            <a:r>
              <a:rPr lang="ru-RU" b="1" i="1" smtClean="0">
                <a:latin typeface="Arial" charset="0"/>
                <a:cs typeface="Arial" charset="0"/>
              </a:rPr>
              <a:t>Что бы хотели еще узнать по этой теме?</a:t>
            </a:r>
            <a:endParaRPr lang="ru-RU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ЗДОРОВЫ!!!</a:t>
            </a:r>
            <a:endParaRPr lang="en-US" sz="7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ПЛАН УРОКА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705850" cy="4929187"/>
          </a:xfrm>
        </p:spPr>
        <p:txBody>
          <a:bodyPr anchor="ctr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иммунитет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иммунитета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Типы иммунитета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Предупредительные прививки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Способы повышения иммунитета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ИММУНИТЕТ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715375" cy="5214937"/>
          </a:xfrm>
        </p:spPr>
        <p:txBody>
          <a:bodyPr anchor="ctr">
            <a:normAutofit/>
          </a:bodyPr>
          <a:lstStyle/>
          <a:p>
            <a:pPr marL="0" indent="0" algn="r" eaLnBrk="1" fontAlgn="auto" hangingPunct="1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Immunitas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(лат.) – 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освобождение от чего-либо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15875" eaLnBrk="1" fontAlgn="auto" hangingPunct="1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5875" eaLnBrk="1" fontAlgn="auto" hangingPunct="1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ИММУНИТЕТ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способность организма находить чужеродные тела (антигены) и избавляться от них.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58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ОРГАНЫ ИММУННОЙ СИСТЕМЫ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2214563"/>
            <a:ext cx="8686800" cy="407193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Костный мозг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Вилочковая железа (тимус)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Лимфатические узлы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Селезенка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429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ЗАЩИТНЫЕ МЕХАНИЗМЫ КРОВИ - ФАГОЦИТОЗ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35488" y="3009900"/>
            <a:ext cx="225425" cy="1614488"/>
          </a:xfrm>
        </p:spPr>
      </p:pic>
      <p:pic>
        <p:nvPicPr>
          <p:cNvPr id="1027" name="Picture 3" descr="http://festival.1september.ru/articles/529730/img1.gif"/>
          <p:cNvPicPr>
            <a:picLocks noChangeAspect="1" noChangeArrowheads="1"/>
          </p:cNvPicPr>
          <p:nvPr/>
        </p:nvPicPr>
        <p:blipFill>
          <a:blip r:embed="rId3" r:link="rId4" cstate="email">
            <a:lum contrast="20000"/>
          </a:blip>
          <a:srcRect/>
          <a:stretch>
            <a:fillRect/>
          </a:stretch>
        </p:blipFill>
        <p:spPr bwMode="auto">
          <a:xfrm>
            <a:off x="428596" y="2071678"/>
            <a:ext cx="3929090" cy="425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http://festival.1september.ru/articles/529730/img1.gif"/>
          <p:cNvPicPr>
            <a:picLocks noChangeAspect="1" noChangeArrowheads="1"/>
          </p:cNvPicPr>
          <p:nvPr/>
        </p:nvPicPr>
        <p:blipFill>
          <a:blip r:embed="rId5" r:link="rId4" cstate="email">
            <a:lum contrast="20000"/>
          </a:blip>
          <a:srcRect/>
          <a:stretch>
            <a:fillRect/>
          </a:stretch>
        </p:blipFill>
        <p:spPr bwMode="auto">
          <a:xfrm>
            <a:off x="4929190" y="2143116"/>
            <a:ext cx="38095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28625"/>
            <a:ext cx="9144000" cy="10429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ЗАЩИТНЫЕ СВОЙСТВА КРОВИ – ВЫРАБОТКА  АНТИТЕЛ</a:t>
            </a:r>
          </a:p>
        </p:txBody>
      </p:sp>
      <p:pic>
        <p:nvPicPr>
          <p:cNvPr id="4" name="Picture 2" descr="img2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 r="-116" b="10204"/>
          <a:stretch>
            <a:fillRect/>
          </a:stretch>
        </p:blipFill>
        <p:spPr bwMode="auto">
          <a:xfrm>
            <a:off x="357158" y="2571744"/>
            <a:ext cx="8626618" cy="3415619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500" y="785813"/>
            <a:ext cx="571500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2928938"/>
            <a:ext cx="3571875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0" y="2928938"/>
            <a:ext cx="3500438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714625" y="2143125"/>
            <a:ext cx="928688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86375" y="2143125"/>
            <a:ext cx="1071563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86000" y="1071563"/>
            <a:ext cx="45656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Формы иммунитета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57250" y="3214688"/>
            <a:ext cx="35004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Franklin Gothic Book" pitchFamily="34" charset="0"/>
              </a:rPr>
              <a:t>КЛЕТОЧНЫЙ</a:t>
            </a:r>
          </a:p>
          <a:p>
            <a:pPr algn="ctr"/>
            <a:r>
              <a:rPr lang="ru-RU" sz="2700" b="1" i="1">
                <a:solidFill>
                  <a:schemeClr val="bg1"/>
                </a:solidFill>
                <a:latin typeface="Franklin Gothic Book" pitchFamily="34" charset="0"/>
              </a:rPr>
              <a:t>Т-ЛИМФОЦИТЫ САМИ УНИЧТОЖАЮТ АНТИГЕНЫ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143500" y="3214688"/>
            <a:ext cx="350043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Franklin Gothic Book" pitchFamily="34" charset="0"/>
              </a:rPr>
              <a:t>ГУМОРАЛЬНЫЙ</a:t>
            </a:r>
            <a:endParaRPr lang="ru-RU" sz="2800" b="1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Franklin Gothic Book" pitchFamily="34" charset="0"/>
              </a:rPr>
              <a:t>В-ЛИМФОЦИТЫ ВЫРАБАТЫВАЮТ АНТИТЕЛА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29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ВОПРОСЫ ДЛЯ ЗАКРЕПЛЕНИЯ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4292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b="1" i="1" smtClean="0">
                <a:latin typeface="Arial" charset="0"/>
                <a:cs typeface="Arial" charset="0"/>
              </a:rPr>
              <a:t>Какие клетки крови выполняют защитную функцию?</a:t>
            </a:r>
          </a:p>
          <a:p>
            <a:pPr eaLnBrk="1" hangingPunct="1">
              <a:spcAft>
                <a:spcPts val="600"/>
              </a:spcAft>
            </a:pPr>
            <a:r>
              <a:rPr lang="ru-RU" b="1" i="1" smtClean="0">
                <a:latin typeface="Arial" charset="0"/>
                <a:cs typeface="Arial" charset="0"/>
              </a:rPr>
              <a:t>Как называется способность организма защищаться от чужеродных тел и веществ?</a:t>
            </a:r>
          </a:p>
          <a:p>
            <a:pPr eaLnBrk="1" hangingPunct="1">
              <a:spcAft>
                <a:spcPts val="600"/>
              </a:spcAft>
              <a:buClr>
                <a:srgbClr val="F0A22E"/>
              </a:buClr>
            </a:pPr>
            <a:r>
              <a:rPr lang="ru-RU" b="1" i="1" smtClean="0">
                <a:solidFill>
                  <a:srgbClr val="4E3B30"/>
                </a:solidFill>
                <a:latin typeface="Arial" charset="0"/>
                <a:cs typeface="Arial" charset="0"/>
              </a:rPr>
              <a:t>Почему при пересадке органов наблюдается их отторжение?</a:t>
            </a:r>
          </a:p>
          <a:p>
            <a:pPr eaLnBrk="1" hangingPunct="1">
              <a:spcAft>
                <a:spcPts val="600"/>
              </a:spcAft>
              <a:buClr>
                <a:srgbClr val="F0A22E"/>
              </a:buClr>
            </a:pPr>
            <a:r>
              <a:rPr lang="ru-RU" b="1" i="1" smtClean="0">
                <a:solidFill>
                  <a:srgbClr val="4E3B30"/>
                </a:solidFill>
                <a:latin typeface="Arial" charset="0"/>
                <a:cs typeface="Arial" charset="0"/>
              </a:rPr>
              <a:t>При ангине на миндалинах появляется гной. Какая форма иммунитета здесь проявляется?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Инфекционные заболевания -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оспа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 l="2000" r="2000"/>
          <a:stretch>
            <a:fillRect/>
          </a:stretch>
        </p:blipFill>
        <p:spPr bwMode="auto">
          <a:xfrm>
            <a:off x="928662" y="1848410"/>
            <a:ext cx="7286676" cy="500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720</TotalTime>
  <Words>263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Трек</vt:lpstr>
      <vt:lpstr>Слайд 1</vt:lpstr>
      <vt:lpstr>ПЛАН УРОКА</vt:lpstr>
      <vt:lpstr>ИММУНИТЕТ</vt:lpstr>
      <vt:lpstr>ОРГАНЫ ИММУННОЙ СИСТЕМЫ</vt:lpstr>
      <vt:lpstr>ЗАЩИТНЫЕ МЕХАНИЗМЫ КРОВИ - ФАГОЦИТОЗ</vt:lpstr>
      <vt:lpstr>Слайд 6</vt:lpstr>
      <vt:lpstr>Слайд 7</vt:lpstr>
      <vt:lpstr>ВОПРОСЫ ДЛЯ ЗАКРЕПЛЕНИЯ</vt:lpstr>
      <vt:lpstr>Инфекционные заболевания - оспа</vt:lpstr>
      <vt:lpstr>ВАРИОЛЯЦИЯ</vt:lpstr>
      <vt:lpstr>Эдуард  Дженнер (1749 – 1823)</vt:lpstr>
      <vt:lpstr>Луи  Пастер  (1822  - 1895)</vt:lpstr>
      <vt:lpstr>Типы иммунитета</vt:lpstr>
      <vt:lpstr>Способы повышения иммунитета</vt:lpstr>
      <vt:lpstr>Выводы:</vt:lpstr>
      <vt:lpstr>Рефлексия</vt:lpstr>
      <vt:lpstr>Слайд 17</vt:lpstr>
    </vt:vector>
  </TitlesOfParts>
  <Company>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урока</dc:title>
  <dc:creator>Alex-M</dc:creator>
  <cp:lastModifiedBy>Дарёна</cp:lastModifiedBy>
  <cp:revision>59</cp:revision>
  <dcterms:created xsi:type="dcterms:W3CDTF">2010-10-22T06:02:49Z</dcterms:created>
  <dcterms:modified xsi:type="dcterms:W3CDTF">2011-11-24T14:34:52Z</dcterms:modified>
</cp:coreProperties>
</file>