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8" r:id="rId3"/>
    <p:sldId id="260" r:id="rId4"/>
    <p:sldId id="262" r:id="rId5"/>
    <p:sldId id="264" r:id="rId6"/>
    <p:sldId id="266" r:id="rId7"/>
    <p:sldId id="267" r:id="rId8"/>
    <p:sldId id="27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BAD87-604A-4B35-87A9-81C40C337F1E}" type="datetimeFigureOut">
              <a:rPr lang="ru-RU" smtClean="0"/>
              <a:pPr/>
              <a:t>14.11.2010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65001-AAA2-4792-9E23-8A40522E81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BAD87-604A-4B35-87A9-81C40C337F1E}" type="datetimeFigureOut">
              <a:rPr lang="ru-RU" smtClean="0"/>
              <a:pPr/>
              <a:t>14.11.2010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65001-AAA2-4792-9E23-8A40522E81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BAD87-604A-4B35-87A9-81C40C337F1E}" type="datetimeFigureOut">
              <a:rPr lang="ru-RU" smtClean="0"/>
              <a:pPr/>
              <a:t>14.11.2010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65001-AAA2-4792-9E23-8A40522E81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BAD87-604A-4B35-87A9-81C40C337F1E}" type="datetimeFigureOut">
              <a:rPr lang="ru-RU" smtClean="0"/>
              <a:pPr/>
              <a:t>14.11.2010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65001-AAA2-4792-9E23-8A40522E81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BAD87-604A-4B35-87A9-81C40C337F1E}" type="datetimeFigureOut">
              <a:rPr lang="ru-RU" smtClean="0"/>
              <a:pPr/>
              <a:t>14.11.2010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65001-AAA2-4792-9E23-8A40522E81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BAD87-604A-4B35-87A9-81C40C337F1E}" type="datetimeFigureOut">
              <a:rPr lang="ru-RU" smtClean="0"/>
              <a:pPr/>
              <a:t>14.11.2010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65001-AAA2-4792-9E23-8A40522E81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BAD87-604A-4B35-87A9-81C40C337F1E}" type="datetimeFigureOut">
              <a:rPr lang="ru-RU" smtClean="0"/>
              <a:pPr/>
              <a:t>14.11.2010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65001-AAA2-4792-9E23-8A40522E81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BAD87-604A-4B35-87A9-81C40C337F1E}" type="datetimeFigureOut">
              <a:rPr lang="ru-RU" smtClean="0"/>
              <a:pPr/>
              <a:t>14.11.2010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65001-AAA2-4792-9E23-8A40522E81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BAD87-604A-4B35-87A9-81C40C337F1E}" type="datetimeFigureOut">
              <a:rPr lang="ru-RU" smtClean="0"/>
              <a:pPr/>
              <a:t>14.11.2010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65001-AAA2-4792-9E23-8A40522E81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BAD87-604A-4B35-87A9-81C40C337F1E}" type="datetimeFigureOut">
              <a:rPr lang="ru-RU" smtClean="0"/>
              <a:pPr/>
              <a:t>14.11.2010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65001-AAA2-4792-9E23-8A40522E81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BAD87-604A-4B35-87A9-81C40C337F1E}" type="datetimeFigureOut">
              <a:rPr lang="ru-RU" smtClean="0"/>
              <a:pPr/>
              <a:t>14.11.2010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65001-AAA2-4792-9E23-8A40522E81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BAD87-604A-4B35-87A9-81C40C337F1E}" type="datetimeFigureOut">
              <a:rPr lang="ru-RU" smtClean="0"/>
              <a:pPr/>
              <a:t>14.11.2010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65001-AAA2-4792-9E23-8A40522E81D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928662" y="428604"/>
            <a:ext cx="7313612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Тема урока: «</a:t>
            </a:r>
            <a:r>
              <a:rPr kumimoji="0" lang="ru-RU" sz="4400" b="1" i="0" u="none" strike="noStrike" kern="1200" cap="none" spc="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Уравнения, приводимые к квадратным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»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Содержимое 1"/>
          <p:cNvSpPr txBox="1">
            <a:spLocks/>
          </p:cNvSpPr>
          <p:nvPr/>
        </p:nvSpPr>
        <p:spPr>
          <a:xfrm>
            <a:off x="928662" y="2071678"/>
            <a:ext cx="7313612" cy="4114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Цель нашего урока:</a:t>
            </a:r>
            <a:endParaRPr kumimoji="0" lang="ru-RU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Научиться решать уравнения, приводимые к квадратным, путём </a:t>
            </a:r>
            <a:r>
              <a:rPr kumimoji="0" lang="ru-RU" sz="32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введения новой </a:t>
            </a: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переменной.</a:t>
            </a:r>
            <a:endParaRPr kumimoji="0" lang="ru-RU" sz="32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4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42844" y="123110"/>
            <a:ext cx="50006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8000" dirty="0" smtClean="0"/>
              <a:t>(</a:t>
            </a:r>
            <a:endParaRPr kumimoji="0" lang="ru-RU" sz="8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04000" y="195110"/>
            <a:ext cx="457203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ru-RU" sz="8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8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+1</a:t>
            </a:r>
            <a:endParaRPr kumimoji="0" lang="ru-RU" sz="8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 rot="10800000">
            <a:off x="2412000" y="288000"/>
            <a:ext cx="50006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8000" dirty="0" smtClean="0"/>
              <a:t>(</a:t>
            </a:r>
            <a:endParaRPr kumimoji="0" lang="ru-RU" sz="8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92000" y="-216000"/>
            <a:ext cx="53091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baseline="30000" dirty="0" smtClean="0"/>
              <a:t>2</a:t>
            </a:r>
            <a:endParaRPr lang="ru-RU" sz="8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024000" y="180000"/>
            <a:ext cx="69602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dirty="0" smtClean="0"/>
              <a:t>+</a:t>
            </a:r>
            <a:endParaRPr lang="ru-RU" sz="8000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492000" y="123110"/>
            <a:ext cx="50006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8000" dirty="0" smtClean="0"/>
              <a:t>(</a:t>
            </a:r>
            <a:endParaRPr kumimoji="0" lang="ru-RU" sz="8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816000" y="231110"/>
            <a:ext cx="457203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ru-RU" sz="8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8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+1</a:t>
            </a:r>
            <a:endParaRPr kumimoji="0" lang="ru-RU" sz="8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 rot="10800000">
            <a:off x="5643570" y="324000"/>
            <a:ext cx="50006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8000" dirty="0" smtClean="0"/>
              <a:t>(</a:t>
            </a:r>
            <a:endParaRPr kumimoji="0" lang="ru-RU" sz="8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048000" y="216000"/>
            <a:ext cx="69602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dirty="0" smtClean="0"/>
              <a:t>–</a:t>
            </a:r>
            <a:endParaRPr lang="ru-RU" sz="8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516000" y="252000"/>
            <a:ext cx="122341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dirty="0" smtClean="0"/>
              <a:t>12</a:t>
            </a:r>
            <a:endParaRPr lang="ru-RU" sz="8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524000" y="216000"/>
            <a:ext cx="69602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dirty="0" smtClean="0"/>
              <a:t>=</a:t>
            </a:r>
            <a:endParaRPr lang="ru-RU" sz="8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8172000" y="252000"/>
            <a:ext cx="38251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0" dirty="0" smtClean="0"/>
              <a:t>0</a:t>
            </a:r>
            <a:endParaRPr lang="ru-RU" sz="8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428000" y="2357430"/>
            <a:ext cx="69602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dirty="0" smtClean="0"/>
              <a:t>=</a:t>
            </a:r>
            <a:endParaRPr lang="ru-RU" sz="8000" dirty="0"/>
          </a:p>
        </p:txBody>
      </p:sp>
      <p:sp>
        <p:nvSpPr>
          <p:cNvPr id="16" name="TextBox 15"/>
          <p:cNvSpPr txBox="1"/>
          <p:nvPr/>
        </p:nvSpPr>
        <p:spPr>
          <a:xfrm>
            <a:off x="5148000" y="2376000"/>
            <a:ext cx="52770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/>
              <a:t>t</a:t>
            </a:r>
            <a:endParaRPr lang="ru-RU" sz="8000" dirty="0"/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2214546" y="2428868"/>
            <a:ext cx="328614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ru-RU" sz="8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8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+1</a:t>
            </a:r>
            <a:endParaRPr kumimoji="0" lang="ru-RU" sz="8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556000" y="4032000"/>
            <a:ext cx="53091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baseline="30000" dirty="0" smtClean="0"/>
              <a:t>2</a:t>
            </a:r>
            <a:endParaRPr lang="ru-RU" sz="8000" dirty="0"/>
          </a:p>
        </p:txBody>
      </p:sp>
      <p:sp>
        <p:nvSpPr>
          <p:cNvPr id="20" name="TextBox 19"/>
          <p:cNvSpPr txBox="1"/>
          <p:nvPr/>
        </p:nvSpPr>
        <p:spPr>
          <a:xfrm>
            <a:off x="2268000" y="4357694"/>
            <a:ext cx="52770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/>
              <a:t>t</a:t>
            </a:r>
            <a:endParaRPr lang="ru-RU" sz="80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132000" y="4356000"/>
            <a:ext cx="69602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dirty="0" smtClean="0"/>
              <a:t>+</a:t>
            </a:r>
            <a:endParaRPr lang="ru-RU" sz="80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5004000" y="4428000"/>
            <a:ext cx="122341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dirty="0" smtClean="0"/>
              <a:t>12</a:t>
            </a:r>
            <a:endParaRPr lang="ru-RU" sz="80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464000" y="4392000"/>
            <a:ext cx="69602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dirty="0" smtClean="0"/>
              <a:t>–</a:t>
            </a:r>
            <a:endParaRPr lang="ru-RU" sz="80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6264000" y="4392000"/>
            <a:ext cx="69602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dirty="0" smtClean="0"/>
              <a:t>=</a:t>
            </a:r>
            <a:endParaRPr lang="ru-RU" sz="80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6840000" y="4392000"/>
            <a:ext cx="3825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0" dirty="0" smtClean="0"/>
              <a:t>0</a:t>
            </a:r>
            <a:r>
              <a:rPr lang="ru-RU" sz="2800" dirty="0" smtClean="0"/>
              <a:t> </a:t>
            </a:r>
            <a:endParaRPr lang="ru-RU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3780000" y="4392000"/>
            <a:ext cx="52770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/>
              <a:t>t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D311B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D311B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D311B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" grpId="1"/>
      <p:bldP spid="4" grpId="0"/>
      <p:bldP spid="5" grpId="0"/>
      <p:bldP spid="6" grpId="0"/>
      <p:bldP spid="7" grpId="0"/>
      <p:bldP spid="8" grpId="0"/>
      <p:bldP spid="8" grpId="1"/>
      <p:bldP spid="9" grpId="0"/>
      <p:bldP spid="10" grpId="0"/>
      <p:bldP spid="11" grpId="0"/>
      <p:bldP spid="12" grpId="0"/>
      <p:bldP spid="13" grpId="0"/>
      <p:bldP spid="15" grpId="0"/>
      <p:bldP spid="16" grpId="0"/>
      <p:bldP spid="16" grpId="1"/>
      <p:bldP spid="17" grpId="0"/>
      <p:bldP spid="17" grpId="1"/>
      <p:bldP spid="19" grpId="0"/>
      <p:bldP spid="20" grpId="0"/>
      <p:bldP spid="20" grpId="1"/>
      <p:bldP spid="21" grpId="0"/>
      <p:bldP spid="22" grpId="0"/>
      <p:bldP spid="23" grpId="0"/>
      <p:bldP spid="24" grpId="0"/>
      <p:bldP spid="25" grpId="0"/>
      <p:bldP spid="26" grpId="0"/>
      <p:bldP spid="2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42844" y="123110"/>
            <a:ext cx="50006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8000" dirty="0" smtClean="0"/>
              <a:t>(</a:t>
            </a:r>
            <a:endParaRPr kumimoji="0" lang="ru-RU" sz="8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04000" y="195110"/>
            <a:ext cx="457203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5Х-1</a:t>
            </a:r>
            <a:endParaRPr kumimoji="0" lang="ru-RU" sz="8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 rot="10800000">
            <a:off x="2412000" y="288000"/>
            <a:ext cx="50006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8000" dirty="0" smtClean="0"/>
              <a:t>(</a:t>
            </a:r>
            <a:endParaRPr kumimoji="0" lang="ru-RU" sz="8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92000" y="-216000"/>
            <a:ext cx="53091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baseline="30000" dirty="0" smtClean="0"/>
              <a:t>2</a:t>
            </a:r>
            <a:endParaRPr lang="ru-RU" sz="8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024000" y="180000"/>
            <a:ext cx="49885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dirty="0" smtClean="0"/>
              <a:t>-</a:t>
            </a:r>
            <a:endParaRPr lang="ru-RU" sz="8000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492000" y="123110"/>
            <a:ext cx="50006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8000" dirty="0" smtClean="0"/>
              <a:t>(</a:t>
            </a:r>
            <a:endParaRPr kumimoji="0" lang="ru-RU" sz="8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816000" y="231110"/>
            <a:ext cx="457203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5Х-1</a:t>
            </a:r>
            <a:endParaRPr kumimoji="0" lang="ru-RU" sz="8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 rot="10800000">
            <a:off x="5643570" y="324000"/>
            <a:ext cx="50006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8000" dirty="0" smtClean="0"/>
              <a:t>(</a:t>
            </a:r>
            <a:endParaRPr kumimoji="0" lang="ru-RU" sz="8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048000" y="216000"/>
            <a:ext cx="69602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dirty="0" smtClean="0"/>
              <a:t>–</a:t>
            </a:r>
            <a:endParaRPr lang="ru-RU" sz="8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516000" y="252000"/>
            <a:ext cx="70403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dirty="0" smtClean="0"/>
              <a:t>2</a:t>
            </a:r>
            <a:endParaRPr lang="ru-RU" sz="8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524000" y="216000"/>
            <a:ext cx="69602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dirty="0" smtClean="0"/>
              <a:t>=</a:t>
            </a:r>
            <a:endParaRPr lang="ru-RU" sz="8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8172000" y="252000"/>
            <a:ext cx="38251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0" dirty="0" smtClean="0"/>
              <a:t>0</a:t>
            </a:r>
            <a:endParaRPr lang="ru-RU" sz="8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428000" y="2357430"/>
            <a:ext cx="69602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dirty="0" smtClean="0"/>
              <a:t>=</a:t>
            </a:r>
            <a:endParaRPr lang="ru-RU" sz="8000" dirty="0"/>
          </a:p>
        </p:txBody>
      </p:sp>
      <p:sp>
        <p:nvSpPr>
          <p:cNvPr id="16" name="TextBox 15"/>
          <p:cNvSpPr txBox="1"/>
          <p:nvPr/>
        </p:nvSpPr>
        <p:spPr>
          <a:xfrm>
            <a:off x="5148000" y="2376000"/>
            <a:ext cx="52770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/>
              <a:t>t</a:t>
            </a:r>
            <a:endParaRPr lang="ru-RU" sz="8000" dirty="0"/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2214546" y="2428868"/>
            <a:ext cx="328614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5Х-1</a:t>
            </a:r>
            <a:endParaRPr kumimoji="0" lang="ru-RU" sz="8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556000" y="4032000"/>
            <a:ext cx="53091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baseline="30000" dirty="0" smtClean="0"/>
              <a:t>2</a:t>
            </a:r>
            <a:endParaRPr lang="ru-RU" sz="8000" dirty="0"/>
          </a:p>
        </p:txBody>
      </p:sp>
      <p:sp>
        <p:nvSpPr>
          <p:cNvPr id="20" name="TextBox 19"/>
          <p:cNvSpPr txBox="1"/>
          <p:nvPr/>
        </p:nvSpPr>
        <p:spPr>
          <a:xfrm>
            <a:off x="2268000" y="4357694"/>
            <a:ext cx="52770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/>
              <a:t>t</a:t>
            </a:r>
            <a:endParaRPr lang="ru-RU" sz="80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132000" y="4356000"/>
            <a:ext cx="49885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dirty="0" smtClean="0"/>
              <a:t>-</a:t>
            </a:r>
            <a:endParaRPr lang="ru-RU" sz="80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5004000" y="4428000"/>
            <a:ext cx="70403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dirty="0" smtClean="0"/>
              <a:t>2</a:t>
            </a:r>
            <a:endParaRPr lang="ru-RU" sz="80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464000" y="4392000"/>
            <a:ext cx="69602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dirty="0" smtClean="0"/>
              <a:t>–</a:t>
            </a:r>
            <a:endParaRPr lang="ru-RU" sz="80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6264000" y="4392000"/>
            <a:ext cx="69602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dirty="0" smtClean="0"/>
              <a:t>=</a:t>
            </a:r>
            <a:endParaRPr lang="ru-RU" sz="80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6840000" y="4392000"/>
            <a:ext cx="3825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0" dirty="0" smtClean="0"/>
              <a:t>0</a:t>
            </a:r>
            <a:r>
              <a:rPr lang="ru-RU" sz="2800" dirty="0" smtClean="0"/>
              <a:t> </a:t>
            </a:r>
            <a:endParaRPr lang="ru-RU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3780000" y="4392000"/>
            <a:ext cx="52770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/>
              <a:t>t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D311B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D311B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D311B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" grpId="1"/>
      <p:bldP spid="4" grpId="0"/>
      <p:bldP spid="5" grpId="0"/>
      <p:bldP spid="6" grpId="0"/>
      <p:bldP spid="7" grpId="0"/>
      <p:bldP spid="8" grpId="0"/>
      <p:bldP spid="8" grpId="1"/>
      <p:bldP spid="9" grpId="0"/>
      <p:bldP spid="10" grpId="0"/>
      <p:bldP spid="11" grpId="0"/>
      <p:bldP spid="12" grpId="0"/>
      <p:bldP spid="13" grpId="0"/>
      <p:bldP spid="15" grpId="0"/>
      <p:bldP spid="16" grpId="0"/>
      <p:bldP spid="16" grpId="1"/>
      <p:bldP spid="17" grpId="0"/>
      <p:bldP spid="17" grpId="1"/>
      <p:bldP spid="19" grpId="0"/>
      <p:bldP spid="20" grpId="0"/>
      <p:bldP spid="20" grpId="1"/>
      <p:bldP spid="21" grpId="0"/>
      <p:bldP spid="22" grpId="0"/>
      <p:bldP spid="23" grpId="0"/>
      <p:bldP spid="24" grpId="0"/>
      <p:bldP spid="25" grpId="0"/>
      <p:bldP spid="26" grpId="0"/>
      <p:bldP spid="2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04000" y="252000"/>
            <a:ext cx="457203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Х</a:t>
            </a:r>
            <a:endParaRPr kumimoji="0" lang="ru-RU" sz="8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56000" y="180000"/>
            <a:ext cx="49885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dirty="0" smtClean="0"/>
              <a:t>-</a:t>
            </a:r>
            <a:endParaRPr lang="ru-RU" sz="8000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088000" y="216000"/>
            <a:ext cx="50006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8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5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068000" y="216000"/>
            <a:ext cx="69602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dirty="0" smtClean="0"/>
              <a:t>+</a:t>
            </a:r>
            <a:endParaRPr lang="ru-RU" sz="8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680000" y="252000"/>
            <a:ext cx="70403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dirty="0" smtClean="0"/>
              <a:t>4</a:t>
            </a:r>
            <a:endParaRPr lang="ru-RU" sz="8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616000" y="216000"/>
            <a:ext cx="69602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dirty="0" smtClean="0"/>
              <a:t>=</a:t>
            </a:r>
            <a:endParaRPr lang="ru-RU" sz="8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300000" y="252000"/>
            <a:ext cx="38251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0" dirty="0" smtClean="0"/>
              <a:t>0</a:t>
            </a:r>
            <a:endParaRPr lang="ru-RU" sz="8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428000" y="3456000"/>
            <a:ext cx="69602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dirty="0" smtClean="0"/>
              <a:t>=</a:t>
            </a:r>
            <a:endParaRPr lang="ru-RU" sz="8000" dirty="0"/>
          </a:p>
        </p:txBody>
      </p:sp>
      <p:sp>
        <p:nvSpPr>
          <p:cNvPr id="16" name="TextBox 15"/>
          <p:cNvSpPr txBox="1"/>
          <p:nvPr/>
        </p:nvSpPr>
        <p:spPr>
          <a:xfrm>
            <a:off x="5148000" y="3456000"/>
            <a:ext cx="52770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/>
              <a:t>t</a:t>
            </a:r>
            <a:endParaRPr lang="ru-RU" sz="80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556000" y="4932000"/>
            <a:ext cx="53091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baseline="30000" dirty="0" smtClean="0"/>
              <a:t>2</a:t>
            </a:r>
            <a:endParaRPr lang="ru-RU" sz="8000" dirty="0"/>
          </a:p>
        </p:txBody>
      </p:sp>
      <p:sp>
        <p:nvSpPr>
          <p:cNvPr id="20" name="TextBox 19"/>
          <p:cNvSpPr txBox="1"/>
          <p:nvPr/>
        </p:nvSpPr>
        <p:spPr>
          <a:xfrm>
            <a:off x="2268000" y="5220000"/>
            <a:ext cx="52770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/>
              <a:t>t</a:t>
            </a:r>
            <a:endParaRPr lang="ru-RU" sz="80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312000" y="5220000"/>
            <a:ext cx="49885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dirty="0" smtClean="0"/>
              <a:t>-</a:t>
            </a:r>
            <a:endParaRPr lang="ru-RU" sz="80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5004000" y="5256000"/>
            <a:ext cx="70403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dirty="0"/>
              <a:t>4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4464000" y="5220000"/>
            <a:ext cx="69602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dirty="0"/>
              <a:t>+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5616000" y="5220000"/>
            <a:ext cx="69602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dirty="0" smtClean="0"/>
              <a:t>=</a:t>
            </a:r>
            <a:endParaRPr lang="ru-RU" sz="80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6156000" y="5256000"/>
            <a:ext cx="3825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0" dirty="0" smtClean="0"/>
              <a:t>0</a:t>
            </a:r>
            <a:r>
              <a:rPr lang="ru-RU" sz="2800" dirty="0" smtClean="0"/>
              <a:t> </a:t>
            </a:r>
            <a:endParaRPr lang="ru-RU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4140000" y="5220000"/>
            <a:ext cx="52770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/>
              <a:t>t</a:t>
            </a:r>
            <a:endParaRPr lang="ru-RU" sz="8000" dirty="0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800" y="260648"/>
            <a:ext cx="1071570" cy="1396288"/>
          </a:xfrm>
          <a:prstGeom prst="rect">
            <a:avLst/>
          </a:prstGeom>
          <a:noFill/>
        </p:spPr>
      </p:pic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40" y="3456000"/>
            <a:ext cx="1071570" cy="1396288"/>
          </a:xfrm>
          <a:prstGeom prst="rect">
            <a:avLst/>
          </a:prstGeom>
          <a:noFill/>
        </p:spPr>
      </p:pic>
      <p:sp>
        <p:nvSpPr>
          <p:cNvPr id="30" name="TextBox 29"/>
          <p:cNvSpPr txBox="1"/>
          <p:nvPr/>
        </p:nvSpPr>
        <p:spPr>
          <a:xfrm>
            <a:off x="3708000" y="5256000"/>
            <a:ext cx="70403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dirty="0" smtClean="0"/>
              <a:t>5</a:t>
            </a:r>
            <a:endParaRPr lang="ru-RU" sz="8000" dirty="0"/>
          </a:p>
        </p:txBody>
      </p: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1008000" y="1714488"/>
            <a:ext cx="50006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8000" dirty="0" smtClean="0"/>
              <a:t>(</a:t>
            </a:r>
            <a:endParaRPr kumimoji="0" lang="ru-RU" sz="8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2" name="Rectangle 1"/>
          <p:cNvSpPr>
            <a:spLocks noChangeArrowheads="1"/>
          </p:cNvSpPr>
          <p:nvPr/>
        </p:nvSpPr>
        <p:spPr bwMode="auto">
          <a:xfrm rot="10800000">
            <a:off x="2484000" y="1908000"/>
            <a:ext cx="50006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8000" dirty="0" smtClean="0"/>
              <a:t>(</a:t>
            </a:r>
            <a:endParaRPr kumimoji="0" lang="ru-RU" sz="8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3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2000" y="1836000"/>
            <a:ext cx="1071570" cy="1396288"/>
          </a:xfrm>
          <a:prstGeom prst="rect">
            <a:avLst/>
          </a:prstGeom>
          <a:noFill/>
        </p:spPr>
      </p:pic>
      <p:sp>
        <p:nvSpPr>
          <p:cNvPr id="34" name="Прямоугольник 33"/>
          <p:cNvSpPr/>
          <p:nvPr/>
        </p:nvSpPr>
        <p:spPr>
          <a:xfrm>
            <a:off x="2736000" y="1285860"/>
            <a:ext cx="53091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baseline="30000" dirty="0" smtClean="0"/>
              <a:t>2</a:t>
            </a:r>
            <a:endParaRPr lang="ru-RU" sz="8000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3204000" y="1728000"/>
            <a:ext cx="49885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dirty="0" smtClean="0"/>
              <a:t>-</a:t>
            </a:r>
            <a:endParaRPr lang="ru-RU" sz="8000" dirty="0"/>
          </a:p>
        </p:txBody>
      </p:sp>
      <p:sp>
        <p:nvSpPr>
          <p:cNvPr id="36" name="Rectangle 1"/>
          <p:cNvSpPr>
            <a:spLocks noChangeArrowheads="1"/>
          </p:cNvSpPr>
          <p:nvPr/>
        </p:nvSpPr>
        <p:spPr bwMode="auto">
          <a:xfrm>
            <a:off x="3564000" y="1800000"/>
            <a:ext cx="50006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8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5</a:t>
            </a:r>
          </a:p>
        </p:txBody>
      </p:sp>
      <p:pic>
        <p:nvPicPr>
          <p:cNvPr id="3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48000" y="1836000"/>
            <a:ext cx="1071570" cy="1396288"/>
          </a:xfrm>
          <a:prstGeom prst="rect">
            <a:avLst/>
          </a:prstGeom>
          <a:noFill/>
        </p:spPr>
      </p:pic>
      <p:sp>
        <p:nvSpPr>
          <p:cNvPr id="38" name="Прямоугольник 37"/>
          <p:cNvSpPr/>
          <p:nvPr/>
        </p:nvSpPr>
        <p:spPr>
          <a:xfrm>
            <a:off x="5436000" y="1714488"/>
            <a:ext cx="69602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dirty="0" smtClean="0"/>
              <a:t>+</a:t>
            </a:r>
            <a:endParaRPr lang="ru-RU" sz="800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6084000" y="1800000"/>
            <a:ext cx="70403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dirty="0" smtClean="0"/>
              <a:t>4</a:t>
            </a:r>
            <a:endParaRPr lang="ru-RU" sz="8000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6858016" y="1764000"/>
            <a:ext cx="69602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dirty="0" smtClean="0"/>
              <a:t>=</a:t>
            </a:r>
            <a:endParaRPr lang="ru-RU" sz="8000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7524000" y="1800000"/>
            <a:ext cx="38251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0" dirty="0" smtClean="0"/>
              <a:t>0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D311B"/>
                                      </p:to>
                                    </p:animClr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D311B"/>
                                      </p:to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D311B"/>
                                      </p:to>
                                    </p:animClr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10" grpId="0"/>
      <p:bldP spid="11" grpId="0"/>
      <p:bldP spid="12" grpId="0"/>
      <p:bldP spid="13" grpId="0"/>
      <p:bldP spid="15" grpId="0"/>
      <p:bldP spid="16" grpId="0"/>
      <p:bldP spid="16" grpId="1"/>
      <p:bldP spid="19" grpId="0"/>
      <p:bldP spid="20" grpId="0"/>
      <p:bldP spid="20" grpId="1"/>
      <p:bldP spid="21" grpId="0"/>
      <p:bldP spid="22" grpId="0"/>
      <p:bldP spid="23" grpId="0"/>
      <p:bldP spid="24" grpId="0"/>
      <p:bldP spid="25" grpId="0"/>
      <p:bldP spid="26" grpId="0"/>
      <p:bldP spid="26" grpId="1"/>
      <p:bldP spid="30" grpId="0"/>
      <p:bldP spid="31" grpId="0"/>
      <p:bldP spid="32" grpId="0"/>
      <p:bldP spid="34" grpId="0"/>
      <p:bldP spid="35" grpId="0"/>
      <p:bldP spid="36" grpId="0"/>
      <p:bldP spid="38" grpId="0"/>
      <p:bldP spid="39" grpId="0"/>
      <p:bldP spid="40" grpId="0"/>
      <p:bldP spid="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-36000" y="123110"/>
            <a:ext cx="50006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8000" dirty="0" smtClean="0"/>
              <a:t>(</a:t>
            </a:r>
            <a:endParaRPr kumimoji="0" lang="ru-RU" sz="8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16000" y="195110"/>
            <a:ext cx="457203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Х+Х+1</a:t>
            </a:r>
            <a:endParaRPr kumimoji="0" lang="ru-RU" sz="8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 rot="10800000">
            <a:off x="2700000" y="288000"/>
            <a:ext cx="50006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8000" dirty="0" smtClean="0"/>
              <a:t>(</a:t>
            </a:r>
            <a:endParaRPr kumimoji="0" lang="ru-RU" sz="8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80000" y="-216000"/>
            <a:ext cx="53091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baseline="30000" dirty="0" smtClean="0"/>
              <a:t>2</a:t>
            </a:r>
            <a:endParaRPr lang="ru-RU" sz="8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024000" y="180000"/>
            <a:ext cx="49885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dirty="0" smtClean="0"/>
              <a:t>-</a:t>
            </a:r>
            <a:endParaRPr lang="ru-RU" sz="8000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44000" y="1872000"/>
            <a:ext cx="50006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8000" dirty="0" smtClean="0"/>
              <a:t>(</a:t>
            </a:r>
            <a:endParaRPr kumimoji="0" lang="ru-RU" sz="8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384000" y="231110"/>
            <a:ext cx="457203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3Х -3 -3Х</a:t>
            </a:r>
            <a:endParaRPr kumimoji="0" lang="ru-RU" sz="8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 rot="10800000">
            <a:off x="2988000" y="2016000"/>
            <a:ext cx="50006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8000" dirty="0" smtClean="0"/>
              <a:t>(</a:t>
            </a:r>
            <a:endParaRPr kumimoji="0" lang="ru-RU" sz="8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357554" y="1908000"/>
            <a:ext cx="69602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dirty="0" smtClean="0"/>
              <a:t>–</a:t>
            </a:r>
            <a:endParaRPr lang="ru-RU" sz="8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524000" y="216000"/>
            <a:ext cx="69602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dirty="0" smtClean="0"/>
              <a:t>=</a:t>
            </a:r>
            <a:endParaRPr lang="ru-RU" sz="8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8172000" y="252000"/>
            <a:ext cx="38251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0" dirty="0" smtClean="0"/>
              <a:t>0</a:t>
            </a:r>
            <a:endParaRPr lang="ru-RU" sz="8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248000" y="3636000"/>
            <a:ext cx="69602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dirty="0" smtClean="0"/>
              <a:t>=</a:t>
            </a:r>
            <a:endParaRPr lang="ru-RU" sz="8000" dirty="0"/>
          </a:p>
        </p:txBody>
      </p:sp>
      <p:sp>
        <p:nvSpPr>
          <p:cNvPr id="16" name="TextBox 15"/>
          <p:cNvSpPr txBox="1"/>
          <p:nvPr/>
        </p:nvSpPr>
        <p:spPr>
          <a:xfrm>
            <a:off x="4968000" y="3636000"/>
            <a:ext cx="52770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/>
              <a:t>t</a:t>
            </a:r>
            <a:endParaRPr lang="ru-RU" sz="80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772000" y="4857760"/>
            <a:ext cx="53091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baseline="30000" dirty="0" smtClean="0"/>
              <a:t>2</a:t>
            </a:r>
            <a:endParaRPr lang="ru-RU" sz="8000" dirty="0"/>
          </a:p>
        </p:txBody>
      </p:sp>
      <p:sp>
        <p:nvSpPr>
          <p:cNvPr id="20" name="TextBox 19"/>
          <p:cNvSpPr txBox="1"/>
          <p:nvPr/>
        </p:nvSpPr>
        <p:spPr>
          <a:xfrm>
            <a:off x="2520000" y="5292000"/>
            <a:ext cx="52770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/>
              <a:t>t</a:t>
            </a:r>
            <a:endParaRPr lang="ru-RU" sz="80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214678" y="5286388"/>
            <a:ext cx="49885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dirty="0" smtClean="0"/>
              <a:t>-</a:t>
            </a:r>
            <a:endParaRPr lang="ru-RU" sz="80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4824000" y="5292000"/>
            <a:ext cx="69602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dirty="0" smtClean="0"/>
              <a:t>=</a:t>
            </a:r>
            <a:endParaRPr lang="ru-RU" sz="80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5436000" y="5292000"/>
            <a:ext cx="3825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0" dirty="0" smtClean="0"/>
              <a:t>0</a:t>
            </a:r>
            <a:r>
              <a:rPr lang="ru-RU" sz="2800" dirty="0" smtClean="0"/>
              <a:t> </a:t>
            </a:r>
            <a:endParaRPr lang="ru-RU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4104000" y="5256000"/>
            <a:ext cx="52770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/>
              <a:t>t</a:t>
            </a:r>
            <a:endParaRPr lang="ru-RU" sz="80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684000" y="-216000"/>
            <a:ext cx="53091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baseline="30000" dirty="0" smtClean="0"/>
              <a:t>2</a:t>
            </a:r>
            <a:endParaRPr lang="ru-RU" sz="80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7200000" y="-216000"/>
            <a:ext cx="53091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baseline="30000" dirty="0" smtClean="0"/>
              <a:t>2</a:t>
            </a:r>
            <a:endParaRPr lang="ru-RU" sz="8000" dirty="0"/>
          </a:p>
        </p:txBody>
      </p:sp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432000" y="1980000"/>
            <a:ext cx="457203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Х+Х+1</a:t>
            </a:r>
            <a:endParaRPr kumimoji="0" lang="ru-RU" sz="8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936000" y="1512000"/>
            <a:ext cx="53091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baseline="30000" dirty="0" smtClean="0"/>
              <a:t>2</a:t>
            </a:r>
            <a:endParaRPr lang="ru-RU" sz="8000" dirty="0"/>
          </a:p>
        </p:txBody>
      </p: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4536000" y="2000240"/>
            <a:ext cx="457203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Х </a:t>
            </a:r>
            <a:r>
              <a:rPr lang="ru-RU" sz="8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+Х</a:t>
            </a:r>
            <a:r>
              <a:rPr kumimoji="0" lang="ru-RU" sz="8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+1</a:t>
            </a:r>
            <a:endParaRPr kumimoji="0" lang="ru-RU" sz="8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2" name="Rectangle 1"/>
          <p:cNvSpPr>
            <a:spLocks noChangeArrowheads="1"/>
          </p:cNvSpPr>
          <p:nvPr/>
        </p:nvSpPr>
        <p:spPr bwMode="auto">
          <a:xfrm>
            <a:off x="4428000" y="1908000"/>
            <a:ext cx="50006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8000" dirty="0" smtClean="0"/>
              <a:t>(</a:t>
            </a:r>
            <a:endParaRPr kumimoji="0" lang="ru-RU" sz="8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" name="Rectangle 1"/>
          <p:cNvSpPr>
            <a:spLocks noChangeArrowheads="1"/>
          </p:cNvSpPr>
          <p:nvPr/>
        </p:nvSpPr>
        <p:spPr bwMode="auto">
          <a:xfrm rot="10800000">
            <a:off x="7704000" y="2052000"/>
            <a:ext cx="50006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8000" dirty="0" smtClean="0"/>
              <a:t>(</a:t>
            </a:r>
            <a:endParaRPr kumimoji="0" lang="ru-RU" sz="8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5148000" y="1548000"/>
            <a:ext cx="53091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baseline="30000" dirty="0" smtClean="0"/>
              <a:t>2</a:t>
            </a:r>
            <a:endParaRPr lang="ru-RU" sz="8000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7956000" y="1980000"/>
            <a:ext cx="69602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dirty="0" smtClean="0"/>
              <a:t>=</a:t>
            </a:r>
            <a:endParaRPr lang="ru-RU" sz="8000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8460000" y="2016000"/>
            <a:ext cx="38251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0" dirty="0" smtClean="0"/>
              <a:t>0</a:t>
            </a:r>
            <a:endParaRPr lang="ru-RU" sz="8000" dirty="0"/>
          </a:p>
        </p:txBody>
      </p:sp>
      <p:sp>
        <p:nvSpPr>
          <p:cNvPr id="37" name="Rectangle 1"/>
          <p:cNvSpPr>
            <a:spLocks noChangeArrowheads="1"/>
          </p:cNvSpPr>
          <p:nvPr/>
        </p:nvSpPr>
        <p:spPr bwMode="auto">
          <a:xfrm>
            <a:off x="1476000" y="3636000"/>
            <a:ext cx="457203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Х+Х+1</a:t>
            </a:r>
            <a:endParaRPr kumimoji="0" lang="ru-RU" sz="8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980000" y="3168000"/>
            <a:ext cx="53091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baseline="30000" dirty="0" smtClean="0"/>
              <a:t>2</a:t>
            </a:r>
            <a:endParaRPr lang="ru-RU" sz="8000" dirty="0"/>
          </a:p>
        </p:txBody>
      </p:sp>
      <p:sp>
        <p:nvSpPr>
          <p:cNvPr id="39" name="TextBox 38"/>
          <p:cNvSpPr txBox="1"/>
          <p:nvPr/>
        </p:nvSpPr>
        <p:spPr>
          <a:xfrm>
            <a:off x="3672000" y="5292000"/>
            <a:ext cx="70403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dirty="0" smtClean="0"/>
              <a:t>3</a:t>
            </a:r>
            <a:endParaRPr lang="ru-RU" sz="8000" dirty="0"/>
          </a:p>
        </p:txBody>
      </p:sp>
      <p:sp>
        <p:nvSpPr>
          <p:cNvPr id="40" name="TextBox 39"/>
          <p:cNvSpPr txBox="1"/>
          <p:nvPr/>
        </p:nvSpPr>
        <p:spPr>
          <a:xfrm>
            <a:off x="3996000" y="2052000"/>
            <a:ext cx="70403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dirty="0" smtClean="0"/>
              <a:t>3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E161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5" presetID="3" presetClass="emph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F2A1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E161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E161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F2A1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F2A1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4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33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2" grpId="0"/>
      <p:bldP spid="13" grpId="0"/>
      <p:bldP spid="15" grpId="0"/>
      <p:bldP spid="16" grpId="0"/>
      <p:bldP spid="16" grpId="1"/>
      <p:bldP spid="19" grpId="0"/>
      <p:bldP spid="20" grpId="0"/>
      <p:bldP spid="20" grpId="1"/>
      <p:bldP spid="21" grpId="0"/>
      <p:bldP spid="24" grpId="0"/>
      <p:bldP spid="25" grpId="0"/>
      <p:bldP spid="26" grpId="0"/>
      <p:bldP spid="26" grpId="1"/>
      <p:bldP spid="27" grpId="0"/>
      <p:bldP spid="28" grpId="0"/>
      <p:bldP spid="29" grpId="0"/>
      <p:bldP spid="29" grpId="1"/>
      <p:bldP spid="30" grpId="0"/>
      <p:bldP spid="30" grpId="1"/>
      <p:bldP spid="31" grpId="0"/>
      <p:bldP spid="31" grpId="1"/>
      <p:bldP spid="32" grpId="0"/>
      <p:bldP spid="33" grpId="0"/>
      <p:bldP spid="34" grpId="0"/>
      <p:bldP spid="34" grpId="1"/>
      <p:bldP spid="35" grpId="0"/>
      <p:bldP spid="36" grpId="0"/>
      <p:bldP spid="37" grpId="0"/>
      <p:bldP spid="37" grpId="1"/>
      <p:bldP spid="38" grpId="0"/>
      <p:bldP spid="38" grpId="1"/>
      <p:bldP spid="38" grpId="3"/>
      <p:bldP spid="39" grpId="0"/>
      <p:bldP spid="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04000" y="195110"/>
            <a:ext cx="457203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ru-RU" sz="8000" baseline="30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lang="ru-RU" sz="8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1</a:t>
            </a:r>
            <a:r>
              <a:rPr kumimoji="0" lang="ru-RU" sz="8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</a:t>
            </a:r>
            <a:endParaRPr kumimoji="0" lang="ru-RU" sz="8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060000" y="180000"/>
            <a:ext cx="457203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ru-RU" sz="8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endParaRPr kumimoji="0" lang="ru-RU" sz="8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032000" y="180000"/>
            <a:ext cx="69602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dirty="0" smtClean="0"/>
              <a:t>+</a:t>
            </a:r>
            <a:endParaRPr lang="ru-RU" sz="8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680000" y="180000"/>
            <a:ext cx="122341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dirty="0" smtClean="0"/>
              <a:t>18</a:t>
            </a:r>
            <a:endParaRPr lang="ru-RU" sz="8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940000" y="144000"/>
            <a:ext cx="69602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dirty="0" smtClean="0"/>
              <a:t>=</a:t>
            </a:r>
            <a:endParaRPr lang="ru-RU" sz="8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516000" y="144000"/>
            <a:ext cx="38251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0" dirty="0" smtClean="0"/>
              <a:t>0</a:t>
            </a:r>
            <a:endParaRPr lang="ru-RU" sz="8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312000" y="2844000"/>
            <a:ext cx="69602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dirty="0" smtClean="0"/>
              <a:t>=</a:t>
            </a:r>
            <a:endParaRPr lang="ru-RU" sz="8000" dirty="0"/>
          </a:p>
        </p:txBody>
      </p:sp>
      <p:sp>
        <p:nvSpPr>
          <p:cNvPr id="16" name="TextBox 15"/>
          <p:cNvSpPr txBox="1"/>
          <p:nvPr/>
        </p:nvSpPr>
        <p:spPr>
          <a:xfrm>
            <a:off x="3924000" y="2772000"/>
            <a:ext cx="52770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/>
              <a:t>t</a:t>
            </a:r>
            <a:endParaRPr lang="ru-RU" sz="8000" dirty="0"/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2214546" y="2808000"/>
            <a:ext cx="328614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ru-RU" sz="8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endParaRPr kumimoji="0" lang="ru-RU" sz="8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785918" y="4000504"/>
            <a:ext cx="53091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baseline="30000" dirty="0" smtClean="0"/>
              <a:t>2</a:t>
            </a:r>
            <a:endParaRPr lang="ru-RU" sz="8000" dirty="0"/>
          </a:p>
        </p:txBody>
      </p:sp>
      <p:sp>
        <p:nvSpPr>
          <p:cNvPr id="20" name="TextBox 19"/>
          <p:cNvSpPr txBox="1"/>
          <p:nvPr/>
        </p:nvSpPr>
        <p:spPr>
          <a:xfrm>
            <a:off x="1440000" y="4357694"/>
            <a:ext cx="52770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/>
              <a:t>t</a:t>
            </a:r>
            <a:endParaRPr lang="ru-RU" sz="80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4500562" y="4428000"/>
            <a:ext cx="69602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dirty="0" smtClean="0"/>
              <a:t>+</a:t>
            </a:r>
            <a:endParaRPr lang="ru-RU" sz="80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5004000" y="4464000"/>
            <a:ext cx="122341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dirty="0" smtClean="0"/>
              <a:t>18</a:t>
            </a:r>
            <a:endParaRPr lang="ru-RU" sz="80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2160000" y="4392000"/>
            <a:ext cx="69602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dirty="0" smtClean="0"/>
              <a:t>–</a:t>
            </a:r>
            <a:endParaRPr lang="ru-RU" sz="80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6264000" y="4428000"/>
            <a:ext cx="69602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dirty="0" smtClean="0"/>
              <a:t>=</a:t>
            </a:r>
            <a:endParaRPr lang="ru-RU" sz="80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6840000" y="4428000"/>
            <a:ext cx="3825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0" dirty="0" smtClean="0"/>
              <a:t>0</a:t>
            </a:r>
            <a:r>
              <a:rPr lang="ru-RU" sz="2800" dirty="0" smtClean="0"/>
              <a:t> </a:t>
            </a:r>
            <a:endParaRPr lang="ru-RU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3780000" y="4392000"/>
            <a:ext cx="52770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/>
              <a:t>t</a:t>
            </a:r>
            <a:endParaRPr lang="ru-RU" sz="80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1571604" y="216000"/>
            <a:ext cx="69602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dirty="0" smtClean="0"/>
              <a:t>–</a:t>
            </a:r>
            <a:endParaRPr lang="ru-RU" sz="80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2643174" y="4429132"/>
            <a:ext cx="122341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dirty="0" smtClean="0"/>
              <a:t>11</a:t>
            </a:r>
            <a:endParaRPr lang="ru-RU" sz="8000" dirty="0"/>
          </a:p>
        </p:txBody>
      </p:sp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468000" y="1260000"/>
            <a:ext cx="50006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8000" dirty="0" smtClean="0"/>
              <a:t>(</a:t>
            </a:r>
            <a:endParaRPr kumimoji="0" lang="ru-RU" sz="8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" name="Rectangle 1"/>
          <p:cNvSpPr>
            <a:spLocks noChangeArrowheads="1"/>
          </p:cNvSpPr>
          <p:nvPr/>
        </p:nvSpPr>
        <p:spPr bwMode="auto">
          <a:xfrm rot="10800000">
            <a:off x="1620000" y="1404000"/>
            <a:ext cx="50006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8000" dirty="0" smtClean="0"/>
              <a:t>(</a:t>
            </a:r>
            <a:endParaRPr kumimoji="0" lang="ru-RU" sz="8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836000" y="972000"/>
            <a:ext cx="53091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baseline="30000" dirty="0" smtClean="0"/>
              <a:t>2</a:t>
            </a:r>
            <a:endParaRPr lang="ru-RU" sz="8000" dirty="0"/>
          </a:p>
        </p:txBody>
      </p:sp>
      <p:sp>
        <p:nvSpPr>
          <p:cNvPr id="32" name="Rectangle 1"/>
          <p:cNvSpPr>
            <a:spLocks noChangeArrowheads="1"/>
          </p:cNvSpPr>
          <p:nvPr/>
        </p:nvSpPr>
        <p:spPr bwMode="auto">
          <a:xfrm>
            <a:off x="785786" y="1285860"/>
            <a:ext cx="328614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ru-RU" sz="8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endParaRPr kumimoji="0" lang="ru-RU" sz="8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" name="Rectangle 1"/>
          <p:cNvSpPr>
            <a:spLocks noChangeArrowheads="1"/>
          </p:cNvSpPr>
          <p:nvPr/>
        </p:nvSpPr>
        <p:spPr bwMode="auto">
          <a:xfrm>
            <a:off x="2786050" y="1285860"/>
            <a:ext cx="457203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8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8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</a:t>
            </a:r>
            <a:endParaRPr kumimoji="0" lang="ru-RU" sz="8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143108" y="1357298"/>
            <a:ext cx="69602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dirty="0" smtClean="0"/>
              <a:t>–</a:t>
            </a:r>
            <a:endParaRPr lang="ru-RU" sz="8000" dirty="0"/>
          </a:p>
        </p:txBody>
      </p:sp>
      <p:sp>
        <p:nvSpPr>
          <p:cNvPr id="35" name="Rectangle 1"/>
          <p:cNvSpPr>
            <a:spLocks noChangeArrowheads="1"/>
          </p:cNvSpPr>
          <p:nvPr/>
        </p:nvSpPr>
        <p:spPr bwMode="auto">
          <a:xfrm>
            <a:off x="3816000" y="1296000"/>
            <a:ext cx="457203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ru-RU" sz="8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endParaRPr kumimoji="0" lang="ru-RU" sz="8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4824000" y="1368000"/>
            <a:ext cx="69602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dirty="0" smtClean="0"/>
              <a:t>+</a:t>
            </a:r>
            <a:endParaRPr lang="ru-RU" sz="8000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5256000" y="1332000"/>
            <a:ext cx="122341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dirty="0" smtClean="0"/>
              <a:t>18</a:t>
            </a:r>
            <a:endParaRPr lang="ru-RU" sz="8000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6552000" y="1368000"/>
            <a:ext cx="69602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dirty="0" smtClean="0"/>
              <a:t>=</a:t>
            </a:r>
            <a:endParaRPr lang="ru-RU" sz="800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7092000" y="1332000"/>
            <a:ext cx="38251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0" dirty="0" smtClean="0"/>
              <a:t>0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E161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E161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E161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8" grpId="0"/>
      <p:bldP spid="10" grpId="0"/>
      <p:bldP spid="11" grpId="0"/>
      <p:bldP spid="12" grpId="0"/>
      <p:bldP spid="13" grpId="0"/>
      <p:bldP spid="15" grpId="0"/>
      <p:bldP spid="16" grpId="0"/>
      <p:bldP spid="16" grpId="1"/>
      <p:bldP spid="17" grpId="0"/>
      <p:bldP spid="17" grpId="1"/>
      <p:bldP spid="19" grpId="0"/>
      <p:bldP spid="20" grpId="0"/>
      <p:bldP spid="20" grpId="1"/>
      <p:bldP spid="21" grpId="0"/>
      <p:bldP spid="22" grpId="0"/>
      <p:bldP spid="23" grpId="0"/>
      <p:bldP spid="24" grpId="0"/>
      <p:bldP spid="25" grpId="0"/>
      <p:bldP spid="26" grpId="0"/>
      <p:bldP spid="26" grpId="1"/>
      <p:bldP spid="27" grpId="0"/>
      <p:bldP spid="28" grpId="0"/>
      <p:bldP spid="29" grpId="0"/>
      <p:bldP spid="30" grpId="0"/>
      <p:bldP spid="31" grpId="0"/>
      <p:bldP spid="32" grpId="0"/>
      <p:bldP spid="32" grpId="1"/>
      <p:bldP spid="33" grpId="0"/>
      <p:bldP spid="34" grpId="0"/>
      <p:bldP spid="35" grpId="0"/>
      <p:bldP spid="35" grpId="1"/>
      <p:bldP spid="36" grpId="0"/>
      <p:bldP spid="37" grpId="0"/>
      <p:bldP spid="38" grpId="0"/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928671"/>
            <a:ext cx="1381761" cy="107157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2357430"/>
            <a:ext cx="1643074" cy="1274221"/>
          </a:xfrm>
          <a:prstGeom prst="rect">
            <a:avLst/>
          </a:prstGeom>
          <a:noFill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1181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64000" y="936000"/>
            <a:ext cx="1381761" cy="1071570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1181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0" y="785794"/>
            <a:ext cx="50006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8000" dirty="0" smtClean="0"/>
              <a:t>(</a:t>
            </a:r>
            <a:endParaRPr kumimoji="0" lang="ru-RU" sz="8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 rot="10800000">
            <a:off x="2880000" y="972000"/>
            <a:ext cx="50006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8000" dirty="0" smtClean="0"/>
              <a:t>(</a:t>
            </a:r>
            <a:endParaRPr kumimoji="0" lang="ru-RU" sz="8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836000" y="792000"/>
            <a:ext cx="78581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0" dirty="0" smtClean="0"/>
              <a:t>+</a:t>
            </a:r>
            <a:endParaRPr lang="ru-RU" sz="8000" dirty="0"/>
          </a:p>
        </p:txBody>
      </p:sp>
      <p:sp>
        <p:nvSpPr>
          <p:cNvPr id="13" name="TextBox 12"/>
          <p:cNvSpPr txBox="1"/>
          <p:nvPr/>
        </p:nvSpPr>
        <p:spPr>
          <a:xfrm>
            <a:off x="2376000" y="828000"/>
            <a:ext cx="70403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dirty="0" smtClean="0"/>
              <a:t>3</a:t>
            </a:r>
            <a:endParaRPr lang="ru-RU" sz="8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696000" y="828000"/>
            <a:ext cx="122341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dirty="0" smtClean="0"/>
              <a:t>10</a:t>
            </a:r>
            <a:endParaRPr lang="ru-RU" sz="8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344000" y="4464000"/>
            <a:ext cx="3825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0" dirty="0" smtClean="0"/>
              <a:t>0</a:t>
            </a:r>
            <a:r>
              <a:rPr lang="ru-RU" sz="2800" dirty="0" smtClean="0"/>
              <a:t> </a:t>
            </a:r>
            <a:endParaRPr lang="ru-RU" sz="28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7704000" y="857232"/>
            <a:ext cx="69602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dirty="0" smtClean="0"/>
              <a:t>=</a:t>
            </a:r>
            <a:endParaRPr lang="ru-RU" sz="8000" dirty="0"/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3168000" y="792000"/>
            <a:ext cx="50006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8000" dirty="0" smtClean="0"/>
              <a:t>(</a:t>
            </a:r>
            <a:endParaRPr kumimoji="0" lang="ru-RU" sz="8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" name="Rectangle 1"/>
          <p:cNvSpPr>
            <a:spLocks noChangeArrowheads="1"/>
          </p:cNvSpPr>
          <p:nvPr/>
        </p:nvSpPr>
        <p:spPr bwMode="auto">
          <a:xfrm rot="10800000">
            <a:off x="5976000" y="972000"/>
            <a:ext cx="50006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8000" dirty="0" smtClean="0"/>
              <a:t>(</a:t>
            </a:r>
            <a:endParaRPr kumimoji="0" lang="ru-RU" sz="8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040000" y="792000"/>
            <a:ext cx="69602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dirty="0" smtClean="0"/>
              <a:t>–</a:t>
            </a:r>
            <a:endParaRPr lang="ru-RU" sz="80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5580000" y="792000"/>
            <a:ext cx="70403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dirty="0" smtClean="0"/>
              <a:t>4</a:t>
            </a:r>
            <a:endParaRPr lang="ru-RU" sz="80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6300000" y="864000"/>
            <a:ext cx="78581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0" dirty="0" smtClean="0"/>
              <a:t>+</a:t>
            </a:r>
            <a:endParaRPr lang="ru-RU" sz="80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643438" y="2357430"/>
            <a:ext cx="69602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dirty="0" smtClean="0"/>
              <a:t>=</a:t>
            </a:r>
            <a:endParaRPr lang="ru-RU" sz="8000" dirty="0"/>
          </a:p>
        </p:txBody>
      </p:sp>
      <p:sp>
        <p:nvSpPr>
          <p:cNvPr id="23" name="TextBox 22"/>
          <p:cNvSpPr txBox="1"/>
          <p:nvPr/>
        </p:nvSpPr>
        <p:spPr>
          <a:xfrm>
            <a:off x="5500694" y="2285992"/>
            <a:ext cx="52770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/>
              <a:t>t</a:t>
            </a:r>
            <a:endParaRPr lang="ru-RU" sz="8000" dirty="0"/>
          </a:p>
        </p:txBody>
      </p: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108000" y="4357694"/>
            <a:ext cx="50006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8000" dirty="0" smtClean="0"/>
              <a:t>(</a:t>
            </a:r>
            <a:endParaRPr kumimoji="0" lang="ru-RU" sz="8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32000" y="4464000"/>
            <a:ext cx="52770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/>
              <a:t>t</a:t>
            </a:r>
            <a:endParaRPr lang="ru-RU" sz="80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864000" y="4429132"/>
            <a:ext cx="78581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0" dirty="0" smtClean="0"/>
              <a:t>+</a:t>
            </a:r>
            <a:endParaRPr lang="ru-RU" sz="8000" dirty="0"/>
          </a:p>
        </p:txBody>
      </p:sp>
      <p:sp>
        <p:nvSpPr>
          <p:cNvPr id="27" name="TextBox 26"/>
          <p:cNvSpPr txBox="1"/>
          <p:nvPr/>
        </p:nvSpPr>
        <p:spPr>
          <a:xfrm>
            <a:off x="1512000" y="4464000"/>
            <a:ext cx="70403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dirty="0" smtClean="0"/>
              <a:t>3</a:t>
            </a:r>
            <a:endParaRPr lang="ru-RU" sz="8000" dirty="0"/>
          </a:p>
        </p:txBody>
      </p:sp>
      <p:sp>
        <p:nvSpPr>
          <p:cNvPr id="28" name="Rectangle 1"/>
          <p:cNvSpPr>
            <a:spLocks noChangeArrowheads="1"/>
          </p:cNvSpPr>
          <p:nvPr/>
        </p:nvSpPr>
        <p:spPr bwMode="auto">
          <a:xfrm>
            <a:off x="2520000" y="4357694"/>
            <a:ext cx="50006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8000" dirty="0" smtClean="0"/>
              <a:t>(</a:t>
            </a:r>
            <a:endParaRPr kumimoji="0" lang="ru-RU" sz="8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9" name="Rectangle 1"/>
          <p:cNvSpPr>
            <a:spLocks noChangeArrowheads="1"/>
          </p:cNvSpPr>
          <p:nvPr/>
        </p:nvSpPr>
        <p:spPr bwMode="auto">
          <a:xfrm rot="10800000">
            <a:off x="2124000" y="4536000"/>
            <a:ext cx="50006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8000" dirty="0" smtClean="0"/>
              <a:t>(</a:t>
            </a:r>
            <a:endParaRPr kumimoji="0" lang="ru-RU" sz="8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844000" y="4464000"/>
            <a:ext cx="52770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/>
              <a:t>t</a:t>
            </a:r>
            <a:endParaRPr lang="ru-RU" sz="80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3924000" y="4464000"/>
            <a:ext cx="70403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dirty="0" smtClean="0"/>
              <a:t>4</a:t>
            </a:r>
            <a:endParaRPr lang="ru-RU" sz="8000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3276000" y="4428000"/>
            <a:ext cx="69602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dirty="0" smtClean="0"/>
              <a:t>–</a:t>
            </a:r>
            <a:endParaRPr lang="ru-RU" sz="8000" dirty="0"/>
          </a:p>
        </p:txBody>
      </p:sp>
      <p:sp>
        <p:nvSpPr>
          <p:cNvPr id="33" name="Rectangle 1"/>
          <p:cNvSpPr>
            <a:spLocks noChangeArrowheads="1"/>
          </p:cNvSpPr>
          <p:nvPr/>
        </p:nvSpPr>
        <p:spPr bwMode="auto">
          <a:xfrm rot="10800000">
            <a:off x="4536000" y="4572000"/>
            <a:ext cx="50006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8000" dirty="0" smtClean="0"/>
              <a:t>(</a:t>
            </a:r>
            <a:endParaRPr kumimoji="0" lang="ru-RU" sz="8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5004000" y="4464000"/>
            <a:ext cx="78581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0" dirty="0" smtClean="0"/>
              <a:t>+</a:t>
            </a:r>
            <a:endParaRPr lang="ru-RU" sz="8000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5508000" y="4464000"/>
            <a:ext cx="122341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dirty="0" smtClean="0"/>
              <a:t>10</a:t>
            </a:r>
            <a:endParaRPr lang="ru-RU" sz="8000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6696000" y="4500000"/>
            <a:ext cx="69602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dirty="0" smtClean="0"/>
              <a:t>=</a:t>
            </a:r>
            <a:endParaRPr lang="ru-RU" sz="8000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8280000" y="828000"/>
            <a:ext cx="3825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0" dirty="0" smtClean="0"/>
              <a:t>0</a:t>
            </a:r>
            <a:r>
              <a:rPr lang="ru-RU" sz="2800" dirty="0" smtClean="0"/>
              <a:t>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E1610"/>
                                      </p:to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9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E1610"/>
                                      </p:to>
                                    </p:animClr>
                                    <p:set>
                                      <p:cBhvr>
                                        <p:cTn id="60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3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E1610"/>
                                      </p:to>
                                    </p:animClr>
                                    <p:set>
                                      <p:cBhvr>
                                        <p:cTn id="64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3" grpId="1"/>
      <p:bldP spid="24" grpId="0"/>
      <p:bldP spid="25" grpId="0"/>
      <p:bldP spid="25" grpId="1"/>
      <p:bldP spid="26" grpId="0"/>
      <p:bldP spid="27" grpId="0"/>
      <p:bldP spid="28" grpId="0"/>
      <p:bldP spid="29" grpId="0"/>
      <p:bldP spid="30" grpId="0"/>
      <p:bldP spid="30" grpId="1"/>
      <p:bldP spid="31" grpId="0"/>
      <p:bldP spid="31" grpId="1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85918" y="1000108"/>
            <a:ext cx="6000792" cy="92869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урок !</a:t>
            </a:r>
            <a:endParaRPr lang="ru-RU" sz="8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073" name="Picture 1"/>
          <p:cNvPicPr>
            <a:picLocks noChangeAspect="1" noChangeArrowheads="1" noCrop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857488" y="2500306"/>
            <a:ext cx="4000528" cy="4000528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194</Words>
  <Application>Microsoft Office PowerPoint</Application>
  <PresentationFormat>Экран (4:3)</PresentationFormat>
  <Paragraphs>168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36</cp:revision>
  <dcterms:created xsi:type="dcterms:W3CDTF">2010-11-13T21:24:45Z</dcterms:created>
  <dcterms:modified xsi:type="dcterms:W3CDTF">2010-11-14T13:50:38Z</dcterms:modified>
</cp:coreProperties>
</file>