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04"/>
    <a:srgbClr val="C716EA"/>
    <a:srgbClr val="FFFF00"/>
    <a:srgbClr val="663EF8"/>
    <a:srgbClr val="FF37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41BA1-9EED-47A4-8BB6-08F2E8625DAE}" type="datetimeFigureOut">
              <a:rPr lang="ru-RU"/>
              <a:pPr>
                <a:defRPr/>
              </a:pPr>
              <a:t>05.10.2011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D79A-5C5C-4D66-97D4-F1FAEC599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2A99-E336-4A4B-A1EC-9593FC670A75}" type="datetimeFigureOut">
              <a:rPr lang="ru-RU"/>
              <a:pPr>
                <a:defRPr/>
              </a:pPr>
              <a:t>05.10.2011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A1C91-9E85-481A-9462-E1C7F8665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B1DB4-66CA-4B2C-87A2-D265FC72C4F7}" type="datetimeFigureOut">
              <a:rPr lang="ru-RU"/>
              <a:pPr>
                <a:defRPr/>
              </a:pPr>
              <a:t>05.10.2011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1D74-77EE-471A-8194-9C1F57A22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3532-57A5-4E15-9EF1-A9FDDD28E06F}" type="datetimeFigureOut">
              <a:rPr lang="ru-RU"/>
              <a:pPr>
                <a:defRPr/>
              </a:pPr>
              <a:t>05.10.2011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2849-4332-4887-969C-0CBEBD3A9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68720C-B24F-49D5-BBA9-461F30D8652E}" type="datetimeFigureOut">
              <a:rPr lang="ru-RU"/>
              <a:pPr>
                <a:defRPr/>
              </a:pPr>
              <a:t>05.10.2011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D7AD86-AFDD-4444-BA5E-11A5B45E2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479EE-E55B-4A56-9283-FB66E10CF7FA}" type="datetimeFigureOut">
              <a:rPr lang="ru-RU"/>
              <a:pPr>
                <a:defRPr/>
              </a:pPr>
              <a:t>05.10.2011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9C477-7457-4BFC-9D6E-96AA47449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43D5B-9634-48DC-A294-A104F0AE6302}" type="datetimeFigureOut">
              <a:rPr lang="ru-RU"/>
              <a:pPr>
                <a:defRPr/>
              </a:pPr>
              <a:t>05.10.2011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BAE9C-B730-4A79-B497-B388CF172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9981-40F9-44F8-A676-92E82455A15F}" type="datetimeFigureOut">
              <a:rPr lang="ru-RU"/>
              <a:pPr>
                <a:defRPr/>
              </a:pPr>
              <a:t>05.10.2011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4569-26E3-4C68-84E5-27DA8FAE4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BCBC33-6578-49B4-9BC4-C425657283ED}" type="datetimeFigureOut">
              <a:rPr lang="ru-RU"/>
              <a:pPr>
                <a:defRPr/>
              </a:pPr>
              <a:t>05.10.2011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146A6A-9DDE-4C6C-AE36-EAE8FF649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9D1EC-7894-4490-A969-74B8FA1DEA77}" type="datetimeFigureOut">
              <a:rPr lang="ru-RU"/>
              <a:pPr>
                <a:defRPr/>
              </a:pPr>
              <a:t>05.10.2011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B5BC-99D4-412F-8B36-B644DF834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F14AB1-F9CD-4848-AB81-74EE08EAA189}" type="datetimeFigureOut">
              <a:rPr lang="ru-RU"/>
              <a:pPr>
                <a:defRPr/>
              </a:pPr>
              <a:t>05.10.2011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47D1B0-AFBF-48BF-AEE3-A9898C95C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0D4C02-49E7-4687-A2D0-D0CB44CC87AE}" type="datetimeFigureOut">
              <a:rPr lang="ru-RU"/>
              <a:pPr>
                <a:defRPr/>
              </a:pPr>
              <a:t>05.10.2011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164C71-0F7F-440C-8FFF-A031ED871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33AE6C-368D-4966-871F-C31C988CBD80}" type="datetimeFigureOut">
              <a:rPr lang="ru-RU"/>
              <a:pPr>
                <a:defRPr/>
              </a:pPr>
              <a:t>05.10.2011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75C3E4-BCB3-4199-A955-080C87FB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0" r:id="rId4"/>
    <p:sldLayoutId id="2147483719" r:id="rId5"/>
    <p:sldLayoutId id="2147483724" r:id="rId6"/>
    <p:sldLayoutId id="2147483718" r:id="rId7"/>
    <p:sldLayoutId id="2147483725" r:id="rId8"/>
    <p:sldLayoutId id="2147483726" r:id="rId9"/>
    <p:sldLayoutId id="2147483717" r:id="rId10"/>
    <p:sldLayoutId id="2147483716" r:id="rId11"/>
    <p:sldLayoutId id="21474837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75438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solidFill>
                  <a:srgbClr val="FF0000"/>
                </a:solidFill>
                <a:latin typeface="Arial" charset="0"/>
              </a:rPr>
              <a:t>       </a:t>
            </a:r>
            <a:r>
              <a:rPr lang="ru-RU" cap="none" smtClean="0">
                <a:solidFill>
                  <a:srgbClr val="FF0000"/>
                </a:solidFill>
              </a:rPr>
              <a:t>ОРГАНИЗАЦИЯ ПРОБЛЕМНОГО </a:t>
            </a:r>
            <a:r>
              <a:rPr lang="ru-RU" cap="none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cap="none" smtClean="0">
                <a:solidFill>
                  <a:srgbClr val="FF0000"/>
                </a:solidFill>
                <a:latin typeface="Arial" charset="0"/>
              </a:rPr>
            </a:br>
            <a:r>
              <a:rPr lang="ru-RU" cap="none" smtClean="0">
                <a:solidFill>
                  <a:srgbClr val="FF0000"/>
                </a:solidFill>
                <a:latin typeface="Arial" charset="0"/>
              </a:rPr>
              <a:t>                       </a:t>
            </a:r>
            <a:r>
              <a:rPr lang="ru-RU" cap="none" smtClean="0">
                <a:solidFill>
                  <a:srgbClr val="FF0000"/>
                </a:solidFill>
              </a:rPr>
              <a:t>ОБУЧЕНИЯ</a:t>
            </a:r>
            <a:r>
              <a:rPr lang="ru-RU" cap="none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14339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ru-RU" sz="2200" smtClean="0">
                <a:solidFill>
                  <a:srgbClr val="FFFF00"/>
                </a:solidFill>
              </a:rPr>
              <a:t>Осознание проблемы. </a:t>
            </a:r>
          </a:p>
          <a:p>
            <a:pPr eaLnBrk="1" hangingPunct="1"/>
            <a:r>
              <a:rPr lang="ru-RU" sz="2200" smtClean="0">
                <a:solidFill>
                  <a:srgbClr val="FFFF00"/>
                </a:solidFill>
              </a:rPr>
              <a:t>Формулирование гипотезы.</a:t>
            </a:r>
          </a:p>
          <a:p>
            <a:pPr eaLnBrk="1" hangingPunct="1"/>
            <a:r>
              <a:rPr lang="ru-RU" sz="2200" smtClean="0">
                <a:solidFill>
                  <a:srgbClr val="FFFF00"/>
                </a:solidFill>
              </a:rPr>
              <a:t>Доказательство гипотезы.</a:t>
            </a:r>
          </a:p>
          <a:p>
            <a:pPr eaLnBrk="1" hangingPunct="1"/>
            <a:r>
              <a:rPr lang="ru-RU" sz="2200" smtClean="0">
                <a:solidFill>
                  <a:srgbClr val="FFFF00"/>
                </a:solidFill>
              </a:rPr>
              <a:t>Общий вывод.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200" smtClean="0">
                <a:solidFill>
                  <a:srgbClr val="FFFF00"/>
                </a:solidFill>
              </a:rPr>
              <a:t>Установление причинно-следственных связей.</a:t>
            </a:r>
          </a:p>
          <a:p>
            <a:pPr eaLnBrk="1" hangingPunct="1"/>
            <a:r>
              <a:rPr lang="ru-RU" sz="2200" smtClean="0">
                <a:solidFill>
                  <a:srgbClr val="FFFF00"/>
                </a:solidFill>
              </a:rPr>
              <a:t>Выдвижение гипотезы.</a:t>
            </a:r>
          </a:p>
          <a:p>
            <a:pPr eaLnBrk="1" hangingPunct="1"/>
            <a:r>
              <a:rPr lang="ru-RU" sz="2200" smtClean="0">
                <a:solidFill>
                  <a:srgbClr val="FFFF00"/>
                </a:solidFill>
              </a:rPr>
              <a:t>Обоснование гипотезы.</a:t>
            </a:r>
          </a:p>
          <a:p>
            <a:pPr eaLnBrk="1" hangingPunct="1"/>
            <a:r>
              <a:rPr lang="ru-RU" sz="2200" smtClean="0">
                <a:solidFill>
                  <a:srgbClr val="FFFF00"/>
                </a:solidFill>
              </a:rPr>
              <a:t>Установление причинно-следственных связей, решение проблем</a:t>
            </a:r>
            <a:r>
              <a:rPr lang="ru-RU" sz="2200" smtClean="0"/>
              <a:t>. </a:t>
            </a:r>
          </a:p>
        </p:txBody>
      </p:sp>
      <p:sp>
        <p:nvSpPr>
          <p:cNvPr id="14341" name="Текст 4"/>
          <p:cNvSpPr>
            <a:spLocks noGrp="1"/>
          </p:cNvSpPr>
          <p:nvPr>
            <p:ph type="body" sz="quarter" idx="1"/>
          </p:nvPr>
        </p:nvSpPr>
        <p:spPr>
          <a:xfrm>
            <a:off x="468313" y="1557338"/>
            <a:ext cx="3657600" cy="6588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  <a:latin typeface="Arial" charset="0"/>
              </a:rPr>
              <a:t>     </a:t>
            </a:r>
            <a:r>
              <a:rPr lang="ru-RU" smtClean="0">
                <a:solidFill>
                  <a:srgbClr val="FFFF00"/>
                </a:solidFill>
              </a:rPr>
              <a:t>Этапы решения </a:t>
            </a:r>
            <a:r>
              <a:rPr lang="ru-RU" smtClean="0">
                <a:solidFill>
                  <a:srgbClr val="FFFF00"/>
                </a:solidFill>
                <a:latin typeface="Arial" charset="0"/>
              </a:rPr>
              <a:t>      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  <a:latin typeface="Arial" charset="0"/>
              </a:rPr>
              <a:t>         </a:t>
            </a:r>
            <a:r>
              <a:rPr lang="ru-RU" smtClean="0">
                <a:solidFill>
                  <a:srgbClr val="FFFF00"/>
                </a:solidFill>
              </a:rPr>
              <a:t>проблемы</a:t>
            </a:r>
          </a:p>
        </p:txBody>
      </p:sp>
      <p:sp>
        <p:nvSpPr>
          <p:cNvPr id="14342" name="Текст 6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Приемы учебной работы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543800" cy="55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Анализ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Написать эссе о внешнеполитическом курсе СССР в 30-е годы.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Благодарит за работу на уроке.</a:t>
            </a:r>
          </a:p>
        </p:txBody>
      </p:sp>
      <p:sp>
        <p:nvSpPr>
          <p:cNvPr id="24580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Анализируют материал дают собственную оценку событиям.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Самостоятельно формулируют цель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FF00"/>
                </a:solidFill>
              </a:rPr>
              <a:t>          урока.</a:t>
            </a:r>
          </a:p>
        </p:txBody>
      </p:sp>
      <p:sp>
        <p:nvSpPr>
          <p:cNvPr id="24581" name="Текст 4"/>
          <p:cNvSpPr>
            <a:spLocks noGrp="1"/>
          </p:cNvSpPr>
          <p:nvPr>
            <p:ph type="body" sz="quarter" idx="1"/>
          </p:nvPr>
        </p:nvSpPr>
        <p:spPr>
          <a:xfrm>
            <a:off x="428625" y="1571625"/>
            <a:ext cx="3657600" cy="65881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FF00"/>
                </a:solidFill>
              </a:rPr>
              <a:t>Учитель</a:t>
            </a:r>
          </a:p>
        </p:txBody>
      </p:sp>
      <p:sp>
        <p:nvSpPr>
          <p:cNvPr id="24582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FF00"/>
                </a:solidFill>
              </a:rPr>
              <a:t>Учащиеся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750" y="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Этапы урока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5" y="2643188"/>
            <a:ext cx="2428875" cy="192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00"/>
                </a:solidFill>
                <a:cs typeface="Arial" charset="0"/>
              </a:rPr>
              <a:t>Действия учителя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24525" y="2708275"/>
            <a:ext cx="2428875" cy="1928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00"/>
                </a:solidFill>
                <a:cs typeface="Arial" charset="0"/>
              </a:rPr>
              <a:t>Действия ученика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0438" y="1428750"/>
            <a:ext cx="1500187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rgbClr val="FFFF00"/>
                </a:solidFill>
                <a:cs typeface="Arial" charset="0"/>
              </a:rPr>
              <a:t>Формирование проблемы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0438" y="2643188"/>
            <a:ext cx="1500187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rgbClr val="FFFF00"/>
                </a:solidFill>
                <a:cs typeface="Arial" charset="0"/>
              </a:rPr>
              <a:t>Этапы выдвижения гипотезы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00438" y="3714750"/>
            <a:ext cx="1500187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00"/>
                </a:solidFill>
                <a:cs typeface="Arial" charset="0"/>
              </a:rPr>
              <a:t>Этап проверки гипотезы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00438" y="4929188"/>
            <a:ext cx="1500187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rgbClr val="FFFF00"/>
                </a:solidFill>
                <a:cs typeface="Arial" charset="0"/>
              </a:rPr>
              <a:t>Этап анализа результатов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rot="10800000">
            <a:off x="5143500" y="2286000"/>
            <a:ext cx="571500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1393031" y="1178719"/>
            <a:ext cx="1214438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5750719" y="1321594"/>
            <a:ext cx="1285875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857500" y="3500438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5143500" y="3500438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2857500" y="2286000"/>
            <a:ext cx="5000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2857500" y="4572000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0800000" flipV="1">
            <a:off x="5072063" y="4572000"/>
            <a:ext cx="642937" cy="284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solidFill>
                  <a:srgbClr val="FF0000"/>
                </a:solidFill>
              </a:rPr>
              <a:t>ВНЕШНЯЯ ПОЛИТИКА СССР В 30-Е </a:t>
            </a:r>
            <a:r>
              <a:rPr lang="ru-RU" cap="none" smtClean="0">
                <a:solidFill>
                  <a:srgbClr val="FF0000"/>
                </a:solidFill>
                <a:latin typeface="Arial" charset="0"/>
              </a:rPr>
              <a:t>  </a:t>
            </a:r>
            <a:br>
              <a:rPr lang="ru-RU" cap="none" smtClean="0">
                <a:solidFill>
                  <a:srgbClr val="FF0000"/>
                </a:solidFill>
                <a:latin typeface="Arial" charset="0"/>
              </a:rPr>
            </a:br>
            <a:r>
              <a:rPr lang="ru-RU" cap="none" smtClean="0">
                <a:solidFill>
                  <a:srgbClr val="FF0000"/>
                </a:solidFill>
                <a:latin typeface="Arial" charset="0"/>
              </a:rPr>
              <a:t>                           </a:t>
            </a:r>
            <a:r>
              <a:rPr lang="ru-RU" cap="none" smtClean="0">
                <a:solidFill>
                  <a:srgbClr val="FF0000"/>
                </a:solidFill>
              </a:rPr>
              <a:t>ГОДЫ.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742950" lvl="1" indent="-285750" eaLnBrk="1" hangingPunct="1"/>
            <a:r>
              <a:rPr lang="ru-RU" smtClean="0">
                <a:solidFill>
                  <a:srgbClr val="663EF8"/>
                </a:solidFill>
              </a:rPr>
              <a:t>Цель урока: Обеспечить развитие проблемного обучения посредством интерактивного включения учащихся в процесс изучения формирования внешней политики СССР в 30-е годы.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Задачи урока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2143125"/>
            <a:ext cx="7429500" cy="31432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Подвести учащихся к формированию проблемы.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Создать условия для создания противоречий в изучаемом материале.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Воспитывать у учащихся неприятия к войне, стремление к сохранению мира.</a:t>
            </a:r>
          </a:p>
          <a:p>
            <a:pPr eaLnBrk="1" hangingPunct="1"/>
            <a:endParaRPr lang="ru-R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Основные понятия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2420938"/>
            <a:ext cx="7258050" cy="31146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Имперская политика.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Геополитические интересы.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Лига Наций.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Политика умиротворения.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Система коллективной безопасности.</a:t>
            </a:r>
          </a:p>
          <a:p>
            <a:pPr eaLnBrk="1" hangingPunct="1"/>
            <a:endParaRPr lang="ru-R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543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Осознание проблемы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9459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786063"/>
            <a:ext cx="3657600" cy="34623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Прочитать эпиграф, самостоятельно определить тему урока.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Запись в тетрадь по теме.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Обсуждение</a:t>
            </a:r>
          </a:p>
        </p:txBody>
      </p:sp>
      <p:sp>
        <p:nvSpPr>
          <p:cNvPr id="19460" name="Содержимое 6"/>
          <p:cNvSpPr>
            <a:spLocks noGrp="1"/>
          </p:cNvSpPr>
          <p:nvPr>
            <p:ph sz="quarter" idx="4"/>
          </p:nvPr>
        </p:nvSpPr>
        <p:spPr>
          <a:xfrm>
            <a:off x="4371975" y="2786063"/>
            <a:ext cx="3657600" cy="34623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Запись в тетрадь эпиграфа.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Обмен информацией.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Информируют о том, узнали по изучаемой теме.</a:t>
            </a:r>
          </a:p>
        </p:txBody>
      </p:sp>
      <p:sp>
        <p:nvSpPr>
          <p:cNvPr id="19461" name="Текст 3"/>
          <p:cNvSpPr>
            <a:spLocks noGrp="1"/>
          </p:cNvSpPr>
          <p:nvPr>
            <p:ph type="body" sz="quarter" idx="1"/>
          </p:nvPr>
        </p:nvSpPr>
        <p:spPr>
          <a:xfrm>
            <a:off x="428625" y="2000250"/>
            <a:ext cx="3657600" cy="65881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FF00"/>
                </a:solidFill>
              </a:rPr>
              <a:t>Учитель</a:t>
            </a:r>
          </a:p>
        </p:txBody>
      </p:sp>
      <p:sp>
        <p:nvSpPr>
          <p:cNvPr id="19462" name="Текст 5"/>
          <p:cNvSpPr>
            <a:spLocks noGrp="1"/>
          </p:cNvSpPr>
          <p:nvPr>
            <p:ph type="body" sz="quarter" idx="3"/>
          </p:nvPr>
        </p:nvSpPr>
        <p:spPr>
          <a:xfrm>
            <a:off x="4286250" y="2000250"/>
            <a:ext cx="3657600" cy="65881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FF00"/>
                </a:solidFill>
              </a:rPr>
              <a:t>Учащиеся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15238" cy="6556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Формирование проблемы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Классификация знаний.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Создание плана работы.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Формулируется проблема урока</a:t>
            </a:r>
            <a:r>
              <a:rPr lang="ru-RU" smtClean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FFFF00"/>
                </a:solidFill>
              </a:rPr>
              <a:t>Запись примерного плана.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FFFF00"/>
                </a:solidFill>
              </a:rPr>
              <a:t>Тема урока формулируется самостоятельно.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FFFF00"/>
                </a:solidFill>
              </a:rPr>
              <a:t>Внешняя политика СССР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000" smtClean="0">
                <a:solidFill>
                  <a:srgbClr val="FFFF00"/>
                </a:solidFill>
              </a:rPr>
              <a:t>Отношения СССР с Германией.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000" smtClean="0">
                <a:solidFill>
                  <a:srgbClr val="FFFF00"/>
                </a:solidFill>
              </a:rPr>
              <a:t>Создание системы 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000" smtClean="0">
                <a:solidFill>
                  <a:srgbClr val="FFFF00"/>
                </a:solidFill>
              </a:rPr>
              <a:t>Коллективной безопасности.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000" smtClean="0">
                <a:solidFill>
                  <a:srgbClr val="FFFF00"/>
                </a:solidFill>
              </a:rPr>
              <a:t>Мюнхенский сговор.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solidFill>
                <a:srgbClr val="FFFF00"/>
              </a:solidFill>
            </a:endParaRPr>
          </a:p>
        </p:txBody>
      </p:sp>
      <p:sp>
        <p:nvSpPr>
          <p:cNvPr id="21509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              </a:t>
            </a:r>
            <a:r>
              <a:rPr lang="ru-RU" smtClean="0">
                <a:solidFill>
                  <a:srgbClr val="FFFF00"/>
                </a:solidFill>
              </a:rPr>
              <a:t>Учитель</a:t>
            </a:r>
          </a:p>
        </p:txBody>
      </p:sp>
      <p:sp>
        <p:nvSpPr>
          <p:cNvPr id="21510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           </a:t>
            </a:r>
            <a:r>
              <a:rPr lang="ru-RU" smtClean="0">
                <a:solidFill>
                  <a:srgbClr val="FFFF00"/>
                </a:solidFill>
              </a:rPr>
              <a:t>Учащиеся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543800" cy="584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Выдвижение гипотезы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500063" y="2286000"/>
            <a:ext cx="3657600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FF00"/>
                </a:solidFill>
              </a:rPr>
              <a:t>Организует работу учащихся по чтению текста.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FF00"/>
                </a:solidFill>
              </a:rPr>
              <a:t>Оказывает помощь и организует проверку выполнения задания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FF00"/>
                </a:solidFill>
              </a:rPr>
              <a:t>Задает вопрос:»Почему западные державы не поддержали СССР в борьбе за создание системы коллективный безопасности а заключили в Мюнхене соглашение с Германией?»</a:t>
            </a:r>
          </a:p>
        </p:txBody>
      </p:sp>
      <p:sp>
        <p:nvSpPr>
          <p:cNvPr id="22532" name="Содержимое 3"/>
          <p:cNvSpPr>
            <a:spLocks noGrp="1"/>
          </p:cNvSpPr>
          <p:nvPr>
            <p:ph sz="quarter" idx="4"/>
          </p:nvPr>
        </p:nvSpPr>
        <p:spPr>
          <a:xfrm>
            <a:off x="4357688" y="2214563"/>
            <a:ext cx="3657600" cy="38862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Делятся на несколько групп, выражают свою точку зрения.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Сообщают по очереди полученную информацию.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Обсуждение информации.</a:t>
            </a:r>
          </a:p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Задают вопросы</a:t>
            </a:r>
            <a:r>
              <a:rPr lang="ru-RU" smtClean="0"/>
              <a:t>.</a:t>
            </a:r>
          </a:p>
        </p:txBody>
      </p:sp>
      <p:sp>
        <p:nvSpPr>
          <p:cNvPr id="22533" name="Текст 4"/>
          <p:cNvSpPr>
            <a:spLocks noGrp="1"/>
          </p:cNvSpPr>
          <p:nvPr>
            <p:ph type="body" sz="quarter" idx="1"/>
          </p:nvPr>
        </p:nvSpPr>
        <p:spPr>
          <a:xfrm>
            <a:off x="395288" y="1484313"/>
            <a:ext cx="3657600" cy="658812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FF00"/>
                </a:solidFill>
              </a:rPr>
              <a:t>Учитель</a:t>
            </a:r>
          </a:p>
        </p:txBody>
      </p:sp>
      <p:sp>
        <p:nvSpPr>
          <p:cNvPr id="22534" name="Текст 5"/>
          <p:cNvSpPr>
            <a:spLocks noGrp="1"/>
          </p:cNvSpPr>
          <p:nvPr>
            <p:ph type="body" sz="quarter" idx="3"/>
          </p:nvPr>
        </p:nvSpPr>
        <p:spPr>
          <a:xfrm>
            <a:off x="4357688" y="1428750"/>
            <a:ext cx="3657600" cy="65881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FF00"/>
                </a:solidFill>
              </a:rPr>
              <a:t>Учащиеся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7543800" cy="55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Проверка гипотезы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Предлагает написать письмо людям, которые работали в годы второй мировой войны в наркомате иностранных дел.</a:t>
            </a:r>
            <a:r>
              <a:rPr lang="ru-RU" smtClean="0"/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200" smtClean="0">
                <a:solidFill>
                  <a:srgbClr val="FFFF00"/>
                </a:solidFill>
              </a:rPr>
              <a:t>Только СССР занял правильную позицию в Европе и мире.</a:t>
            </a:r>
          </a:p>
          <a:p>
            <a:pPr eaLnBrk="1" hangingPunct="1"/>
            <a:r>
              <a:rPr lang="ru-RU" sz="2200" smtClean="0">
                <a:solidFill>
                  <a:srgbClr val="FFFF00"/>
                </a:solidFill>
              </a:rPr>
              <a:t>Англия, Франция, США, не поддержали СССР.</a:t>
            </a:r>
          </a:p>
          <a:p>
            <a:pPr eaLnBrk="1" hangingPunct="1"/>
            <a:r>
              <a:rPr lang="ru-RU" sz="2200" smtClean="0">
                <a:solidFill>
                  <a:srgbClr val="FFFF00"/>
                </a:solidFill>
              </a:rPr>
              <a:t>Второй мировой войны можно было избежать если бы страны Европы не действовали разрозненно.</a:t>
            </a:r>
          </a:p>
        </p:txBody>
      </p:sp>
      <p:sp>
        <p:nvSpPr>
          <p:cNvPr id="23557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FF00"/>
                </a:solidFill>
              </a:rPr>
              <a:t>Учитель</a:t>
            </a:r>
          </a:p>
        </p:txBody>
      </p:sp>
      <p:sp>
        <p:nvSpPr>
          <p:cNvPr id="23558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FF00"/>
                </a:solidFill>
              </a:rPr>
              <a:t>Учащиеся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</TotalTime>
  <Words>302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Century Schoolbook</vt:lpstr>
      <vt:lpstr>Wingdings</vt:lpstr>
      <vt:lpstr>Wingdings 2</vt:lpstr>
      <vt:lpstr>Calibri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       ОРГАНИЗАЦИЯ ПРОБЛЕМНОГО                         ОБУЧЕНИЯ </vt:lpstr>
      <vt:lpstr>ЭТАПЫ УРОКА</vt:lpstr>
      <vt:lpstr>ВНЕШНЯЯ ПОЛИТИКА СССР В 30-Е                               ГОДЫ.</vt:lpstr>
      <vt:lpstr>ЗАДАЧИ УРОКА</vt:lpstr>
      <vt:lpstr>ОСНОВНЫЕ ПОНЯТИЯ </vt:lpstr>
      <vt:lpstr>ОСОЗНАНИЕ ПРОБЛЕМЫ</vt:lpstr>
      <vt:lpstr>ФОРМИРОВАНИЕ ПРОБЛЕМЫ</vt:lpstr>
      <vt:lpstr>ВЫДВИЖЕНИЕ ГИПОТЕЗЫ</vt:lpstr>
      <vt:lpstr>ПРОВЕРКА ГИПОТЕЗЫ</vt:lpstr>
      <vt:lpstr>АНАЛИЗ УРОКА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Галина</cp:lastModifiedBy>
  <cp:revision>17</cp:revision>
  <dcterms:created xsi:type="dcterms:W3CDTF">2011-09-30T14:27:33Z</dcterms:created>
  <dcterms:modified xsi:type="dcterms:W3CDTF">2011-10-05T15:40:12Z</dcterms:modified>
</cp:coreProperties>
</file>