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5" r:id="rId4"/>
    <p:sldId id="259" r:id="rId5"/>
    <p:sldId id="258" r:id="rId6"/>
    <p:sldId id="261" r:id="rId7"/>
    <p:sldId id="262" r:id="rId8"/>
    <p:sldId id="260" r:id="rId9"/>
    <p:sldId id="265" r:id="rId10"/>
    <p:sldId id="268" r:id="rId11"/>
    <p:sldId id="264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4" r:id="rId26"/>
    <p:sldId id="283" r:id="rId27"/>
    <p:sldId id="280" r:id="rId28"/>
    <p:sldId id="282" r:id="rId29"/>
    <p:sldId id="301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A48500"/>
    <a:srgbClr val="210201"/>
    <a:srgbClr val="8B5103"/>
    <a:srgbClr val="8E6900"/>
    <a:srgbClr val="CC9900"/>
    <a:srgbClr val="FFCC00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99BA-47D5-4974-A0D8-069857B3C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F770D-0BD4-42E0-864D-F44FC73BA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4B22A-7DEF-4091-96D1-301B8606A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4899-FE16-47D0-A812-7E392711A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21254-53FE-4EEF-B7EB-E71E19523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2CDE6-23E7-48F5-87B4-13F941927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04475-4B33-4D3D-A67C-F9035A7DB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6EF11-2345-43A8-A671-B86CF25F7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2C6EA-32A6-4B23-AFC6-BBFE6F356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C8A7A-77B2-420B-8358-F6D88848C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B21B4-0870-4F38-B326-6E4152F84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25BB-1AA3-4398-865A-360570B65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6DD3B5B-A8EC-436D-8AA8-D88A1FFBA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1371600" y="1524000"/>
            <a:ext cx="6477000" cy="441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своя игра</a:t>
            </a:r>
          </a:p>
        </p:txBody>
      </p:sp>
      <p:sp>
        <p:nvSpPr>
          <p:cNvPr id="1434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514600" y="5943600"/>
            <a:ext cx="3276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/>
              <a:t>I</a:t>
            </a:r>
            <a:r>
              <a:rPr lang="ru-RU" sz="4400"/>
              <a:t>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sz="2800" smtClean="0"/>
              <a:t>История освоения России </a:t>
            </a:r>
            <a:r>
              <a:rPr lang="ru-RU" smtClean="0"/>
              <a:t>20 </a:t>
            </a:r>
          </a:p>
        </p:txBody>
      </p:sp>
      <p:sp>
        <p:nvSpPr>
          <p:cNvPr id="2355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1219200"/>
          </a:xfrm>
        </p:spPr>
        <p:txBody>
          <a:bodyPr/>
          <a:lstStyle/>
          <a:p>
            <a:pPr algn="just" eaLnBrk="1" hangingPunct="1"/>
            <a:r>
              <a:rPr lang="ru-RU" sz="3600" smtClean="0"/>
              <a:t>Первые русские мореплаватели, вступившие в Америку?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152400" y="5867400"/>
            <a:ext cx="381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В. Беринг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" name="Рисунок 20" descr="2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09800"/>
            <a:ext cx="329088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24" descr="http://upload.wikimedia.org/wikipedia/commons/f/f2/Tschiriko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2013" y="2257425"/>
            <a:ext cx="3786187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sz="2800" smtClean="0"/>
              <a:t>История освоения России </a:t>
            </a:r>
            <a:r>
              <a:rPr lang="ru-RU" smtClean="0"/>
              <a:t>30 </a:t>
            </a:r>
          </a:p>
        </p:txBody>
      </p:sp>
      <p:sp>
        <p:nvSpPr>
          <p:cNvPr id="2457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078163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ru-RU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580" name="WordArt 9"/>
          <p:cNvSpPr>
            <a:spLocks noChangeArrowheads="1" noChangeShapeType="1" noTextEdit="1"/>
          </p:cNvSpPr>
          <p:nvPr/>
        </p:nvSpPr>
        <p:spPr bwMode="auto">
          <a:xfrm>
            <a:off x="2133600" y="5334000"/>
            <a:ext cx="53340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" name="Рисунок 20" descr="3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01863"/>
            <a:ext cx="28956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4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133600"/>
            <a:ext cx="29749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28600" y="5029200"/>
            <a:ext cx="3449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 pitchFamily="34" charset="0"/>
              </a:rPr>
              <a:t>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5410200"/>
            <a:ext cx="32004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Ф.Ф. Беллинсгаузен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5638801"/>
            <a:ext cx="3276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М.П. Лазарев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990600"/>
            <a:ext cx="8382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latin typeface="+mn-lt"/>
              </a:rPr>
              <a:t>Русские мореплаватели, открывшие Антарктиду?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3329" grpId="0" animBg="1"/>
      <p:bldP spid="13330" grpId="0" animBg="1"/>
      <p:bldP spid="13331" grpId="0" animBg="1"/>
      <p:bldP spid="13332" grpId="0" animBg="1"/>
      <p:bldP spid="13333" grpId="0" animBg="1"/>
      <p:bldP spid="13334" grpId="0" animBg="1"/>
      <p:bldP spid="13335" grpId="0" animBg="1"/>
      <p:bldP spid="133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554163"/>
          </a:xfrm>
        </p:spPr>
        <p:txBody>
          <a:bodyPr/>
          <a:lstStyle/>
          <a:p>
            <a:pPr eaLnBrk="1" hangingPunct="1"/>
            <a:r>
              <a:rPr lang="ru-RU" sz="2800" smtClean="0"/>
              <a:t>История освоения России </a:t>
            </a:r>
            <a:r>
              <a:rPr lang="ru-RU" smtClean="0"/>
              <a:t>40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eaLnBrk="1" hangingPunct="1"/>
            <a:r>
              <a:rPr lang="ru-RU" sz="4400" smtClean="0"/>
              <a:t>Исследователь Камчатки в </a:t>
            </a:r>
            <a:r>
              <a:rPr lang="en-US" sz="4400" smtClean="0"/>
              <a:t>XIII</a:t>
            </a:r>
            <a:r>
              <a:rPr lang="ru-RU" sz="4400" smtClean="0"/>
              <a:t> веке.</a:t>
            </a:r>
          </a:p>
          <a:p>
            <a:pPr eaLnBrk="1" hangingPunct="1"/>
            <a:r>
              <a:rPr lang="ru-RU" sz="4400" smtClean="0"/>
              <a:t>Завершил изучение Сибири?</a:t>
            </a:r>
          </a:p>
        </p:txBody>
      </p:sp>
      <p:sp>
        <p:nvSpPr>
          <p:cNvPr id="2560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304800" y="4114800"/>
            <a:ext cx="4114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В.В. Атласов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" name="Рисунок 20" descr="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352800"/>
            <a:ext cx="2992438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15378" grpId="0" animBg="1"/>
      <p:bldP spid="15379" grpId="0" animBg="1"/>
      <p:bldP spid="15380" grpId="0" animBg="1"/>
      <p:bldP spid="15381" grpId="0" animBg="1"/>
      <p:bldP spid="15382" grpId="0" animBg="1"/>
      <p:bldP spid="153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sz="2800" smtClean="0"/>
              <a:t>История освоения России</a:t>
            </a:r>
            <a:r>
              <a:rPr lang="ru-RU" smtClean="0"/>
              <a:t> 50 </a:t>
            </a:r>
          </a:p>
        </p:txBody>
      </p:sp>
      <p:sp>
        <p:nvSpPr>
          <p:cNvPr id="2662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077200" cy="1981200"/>
          </a:xfrm>
        </p:spPr>
        <p:txBody>
          <a:bodyPr/>
          <a:lstStyle/>
          <a:p>
            <a:pPr algn="just" eaLnBrk="1" hangingPunct="1"/>
            <a:r>
              <a:rPr lang="ru-RU" sz="4000" smtClean="0"/>
              <a:t>Исследователь Азии, Уссурийского края, похоронен на берегу озера Иссык-Куль?</a:t>
            </a:r>
          </a:p>
        </p:txBody>
      </p:sp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>
            <a:off x="228600" y="4114800"/>
            <a:ext cx="434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Н.М. Пржевальский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3" name="Рисунок 22" descr="5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895600"/>
            <a:ext cx="3505200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animBg="1"/>
      <p:bldP spid="184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sz="2800" smtClean="0"/>
              <a:t>Рельеф и геологическое строение</a:t>
            </a:r>
            <a:r>
              <a:rPr lang="ru-RU" smtClean="0"/>
              <a:t>10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1295400"/>
          </a:xfrm>
        </p:spPr>
        <p:txBody>
          <a:bodyPr/>
          <a:lstStyle/>
          <a:p>
            <a:pPr algn="just" eaLnBrk="1" hangingPunct="1"/>
            <a:r>
              <a:rPr lang="ru-RU" sz="4000" smtClean="0"/>
              <a:t>Что доказывает уклон территории России к северу?</a:t>
            </a:r>
          </a:p>
        </p:txBody>
      </p:sp>
      <p:sp>
        <p:nvSpPr>
          <p:cNvPr id="27651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Течение рек Лены, Енисея, Печоры, Двины, Оби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668" name="Рисунок 21" descr="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133600"/>
            <a:ext cx="64008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sz="2800" smtClean="0"/>
              <a:t>Рельеф и геологическое строение </a:t>
            </a:r>
            <a:r>
              <a:rPr lang="ru-RU" smtClean="0"/>
              <a:t>20</a:t>
            </a:r>
          </a:p>
        </p:txBody>
      </p:sp>
      <p:sp>
        <p:nvSpPr>
          <p:cNvPr id="2867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6477000" y="3810000"/>
            <a:ext cx="2362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Алтай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1" name="TextBox 20"/>
          <p:cNvSpPr txBox="1">
            <a:spLocks noChangeArrowheads="1"/>
          </p:cNvSpPr>
          <p:nvPr/>
        </p:nvSpPr>
        <p:spPr bwMode="auto">
          <a:xfrm>
            <a:off x="457200" y="1066800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3600"/>
              <a:t>Какая горная страна скрыта под знаком вопроса?</a:t>
            </a:r>
          </a:p>
        </p:txBody>
      </p:sp>
      <p:pic>
        <p:nvPicPr>
          <p:cNvPr id="28692" name="Picture 5" descr="Пояс гор юга Сибири (схема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6342063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  <p:bldP spid="20490" grpId="0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01" grpId="0" animBg="1"/>
      <p:bldP spid="20502" grpId="0" animBg="1"/>
      <p:bldP spid="20503" grpId="0" animBg="1"/>
      <p:bldP spid="205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2800" smtClean="0"/>
              <a:t>Рельеф и геологическое строение30</a:t>
            </a:r>
          </a:p>
        </p:txBody>
      </p:sp>
      <p:sp>
        <p:nvSpPr>
          <p:cNvPr id="2969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914400" y="6019800"/>
            <a:ext cx="7696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Ключевская Сопка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5" name="TextBox 20"/>
          <p:cNvSpPr txBox="1">
            <a:spLocks noChangeArrowheads="1"/>
          </p:cNvSpPr>
          <p:nvPr/>
        </p:nvSpPr>
        <p:spPr bwMode="auto">
          <a:xfrm>
            <a:off x="533400" y="9906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600"/>
              <a:t>Самый высокий действующий вулкан России?</a:t>
            </a:r>
          </a:p>
        </p:txBody>
      </p:sp>
      <p:pic>
        <p:nvPicPr>
          <p:cNvPr id="29716" name="Picture 7" descr="Вулкан Ключевская Соп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6764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 animBg="1"/>
      <p:bldP spid="21523" grpId="0" animBg="1"/>
      <p:bldP spid="21524" grpId="0" animBg="1"/>
      <p:bldP spid="21525" grpId="0" animBg="1"/>
      <p:bldP spid="21526" grpId="0" animBg="1"/>
      <p:bldP spid="21527" grpId="0" animBg="1"/>
      <p:bldP spid="21528" grpId="0" animBg="1"/>
      <p:bldP spid="215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2800" smtClean="0"/>
              <a:t>Рельеф и геологическое строение </a:t>
            </a:r>
            <a:r>
              <a:rPr lang="ru-RU" smtClean="0"/>
              <a:t>40</a:t>
            </a:r>
          </a:p>
        </p:txBody>
      </p:sp>
      <p:sp>
        <p:nvSpPr>
          <p:cNvPr id="3072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1447800" y="61722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Тектоническое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TextBox 21"/>
          <p:cNvSpPr txBox="1">
            <a:spLocks noChangeArrowheads="1"/>
          </p:cNvSpPr>
          <p:nvPr/>
        </p:nvSpPr>
        <p:spPr bwMode="auto">
          <a:xfrm>
            <a:off x="228600" y="99060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3600"/>
              <a:t>Какое происхождение имеет озеро Байкал?</a:t>
            </a:r>
          </a:p>
        </p:txBody>
      </p:sp>
      <p:pic>
        <p:nvPicPr>
          <p:cNvPr id="30740" name="Рисунок 22" descr="7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2362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1" name="Рисунок 23" descr="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133600"/>
            <a:ext cx="26622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2" name="Рисунок 24" descr="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209800"/>
            <a:ext cx="3352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  <p:bldP spid="22548" grpId="0" animBg="1"/>
      <p:bldP spid="22549" grpId="0" animBg="1"/>
      <p:bldP spid="22550" grpId="0" animBg="1"/>
      <p:bldP spid="22551" grpId="0" animBg="1"/>
      <p:bldP spid="225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ru-RU" sz="2800" smtClean="0"/>
              <a:t>Рельеф и геологическое строение </a:t>
            </a:r>
            <a:r>
              <a:rPr lang="ru-RU" smtClean="0"/>
              <a:t>50</a:t>
            </a:r>
          </a:p>
        </p:txBody>
      </p:sp>
      <p:sp>
        <p:nvSpPr>
          <p:cNvPr id="3174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>
            <a:off x="6324600" y="3733800"/>
            <a:ext cx="2819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Иван Демидович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Черский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3" name="TextBox 21"/>
          <p:cNvSpPr txBox="1">
            <a:spLocks noChangeArrowheads="1"/>
          </p:cNvSpPr>
          <p:nvPr/>
        </p:nvSpPr>
        <p:spPr bwMode="auto">
          <a:xfrm>
            <a:off x="228600" y="914400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3600"/>
              <a:t>В честь этого исследователя назван хребет вдоль реки Лены</a:t>
            </a:r>
          </a:p>
        </p:txBody>
      </p:sp>
      <p:pic>
        <p:nvPicPr>
          <p:cNvPr id="31764" name="Picture 5" descr="Черский Иван Дементье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81000"/>
          </a:xfrm>
        </p:spPr>
        <p:txBody>
          <a:bodyPr/>
          <a:lstStyle/>
          <a:p>
            <a:pPr eaLnBrk="1" hangingPunct="1"/>
            <a:r>
              <a:rPr lang="ru-RU" sz="2800" smtClean="0"/>
              <a:t>Климат</a:t>
            </a:r>
            <a:r>
              <a:rPr lang="ru-RU" smtClean="0"/>
              <a:t>10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1143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3600" smtClean="0"/>
              <a:t>В каких климатических поясах расположена Россия?</a:t>
            </a:r>
          </a:p>
        </p:txBody>
      </p:sp>
      <p:sp>
        <p:nvSpPr>
          <p:cNvPr id="3277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685800" y="6172200"/>
            <a:ext cx="7772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Арктический, субарктический, умеренный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" name="Рисунок 20" descr="9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0"/>
            <a:ext cx="6781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 animBg="1"/>
      <p:bldP spid="24595" grpId="0" animBg="1"/>
      <p:bldP spid="24596" grpId="0" animBg="1"/>
      <p:bldP spid="245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61" name="Group 141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19900"/>
        </p:xfrm>
        <a:graphic>
          <a:graphicData uri="http://schemas.openxmlformats.org/drawingml/2006/table">
            <a:tbl>
              <a:tblPr/>
              <a:tblGrid>
                <a:gridCol w="2794000"/>
                <a:gridCol w="1270000"/>
                <a:gridCol w="1270000"/>
                <a:gridCol w="1270000"/>
                <a:gridCol w="1270000"/>
                <a:gridCol w="1270000"/>
              </a:tblGrid>
              <a:tr h="756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разделы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баллы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географическое положение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30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40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50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4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история изучения России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10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 20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30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40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50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3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рельеф и геологическое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строение России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10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20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30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40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50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климат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7" action="ppaction://hlinksldjump"/>
                        </a:rPr>
                        <a:t>10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8" action="ppaction://hlinksldjump"/>
                        </a:rPr>
                        <a:t>20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9" action="ppaction://hlinksldjump"/>
                        </a:rPr>
                        <a:t>30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0" action="ppaction://hlinksldjump"/>
                        </a:rPr>
                        <a:t>40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1" action="ppaction://hlinksldjump"/>
                        </a:rPr>
                        <a:t>50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0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внутренние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2" action="ppaction://hlinksldjump"/>
                        </a:rPr>
                        <a:t>10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3" action="ppaction://hlinksldjump"/>
                        </a:rPr>
                        <a:t>20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4" action="ppaction://hlinksldjump"/>
                        </a:rPr>
                        <a:t>30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5" action="ppaction://hlinksldjump"/>
                        </a:rPr>
                        <a:t>40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6" action="ppaction://hlinksldjump"/>
                        </a:rPr>
                        <a:t>50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8" name="AutoShape 1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48600" y="152400"/>
            <a:ext cx="585788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409" name="WordArt 140"/>
          <p:cNvSpPr>
            <a:spLocks noChangeArrowheads="1" noChangeShapeType="1" noTextEdit="1"/>
          </p:cNvSpPr>
          <p:nvPr/>
        </p:nvSpPr>
        <p:spPr bwMode="auto">
          <a:xfrm>
            <a:off x="8001000" y="228600"/>
            <a:ext cx="2667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sz="3200" smtClean="0"/>
              <a:t>Климат </a:t>
            </a:r>
            <a:r>
              <a:rPr lang="ru-RU" smtClean="0"/>
              <a:t>20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1219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3600" smtClean="0"/>
              <a:t>Где в России расположен муссонный климат?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3379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381000" y="2895600"/>
            <a:ext cx="3429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Дальний Восток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" name="Рисунок 20" descr="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447800"/>
            <a:ext cx="4495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eaLnBrk="1" hangingPunct="1"/>
            <a:r>
              <a:rPr lang="ru-RU" sz="3200" smtClean="0"/>
              <a:t>Климат</a:t>
            </a:r>
            <a:r>
              <a:rPr lang="ru-RU" smtClean="0"/>
              <a:t> 30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838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3600" smtClean="0"/>
              <a:t>Почему в горах выпадает больше осадков?</a:t>
            </a:r>
          </a:p>
        </p:txBody>
      </p:sp>
      <p:sp>
        <p:nvSpPr>
          <p:cNvPr id="3481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0" y="5943600"/>
            <a:ext cx="8839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Горы задерживают воздушные массы и охлаждают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" name="Рисунок 20" descr="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00200"/>
            <a:ext cx="54737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30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 animBg="1"/>
      <p:bldP spid="26641" grpId="0" animBg="1"/>
      <p:bldP spid="26642" grpId="0" animBg="1"/>
      <p:bldP spid="26643" grpId="0" animBg="1"/>
      <p:bldP spid="26644" grpId="0" animBg="1"/>
      <p:bldP spid="26645" grpId="0" animBg="1"/>
      <p:bldP spid="266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sz="2800" smtClean="0"/>
              <a:t>Климат</a:t>
            </a:r>
            <a:r>
              <a:rPr lang="ru-RU" smtClean="0"/>
              <a:t> 40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1295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mtClean="0"/>
              <a:t>Почему полюс холода Северного полушария находится в Верхоянске (Оймяконе)?</a:t>
            </a:r>
          </a:p>
        </p:txBody>
      </p:sp>
      <p:sp>
        <p:nvSpPr>
          <p:cNvPr id="3584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228600" y="6019800"/>
            <a:ext cx="8686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Высокогорье</a:t>
            </a: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,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резкоконтинентальный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климат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5860" name="Рисунок 20" descr="6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38400"/>
            <a:ext cx="533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Рисунок 21" descr="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057400"/>
            <a:ext cx="3105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5" grpId="0" animBg="1"/>
      <p:bldP spid="27666" grpId="0" animBg="1"/>
      <p:bldP spid="27667" grpId="0" animBg="1"/>
      <p:bldP spid="27668" grpId="0" animBg="1"/>
      <p:bldP spid="276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3200" smtClean="0"/>
              <a:t>Климат</a:t>
            </a:r>
            <a:r>
              <a:rPr lang="ru-RU" smtClean="0"/>
              <a:t> 50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1219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3600" smtClean="0"/>
              <a:t>Какой вид солнечной радиации скрыт под знаком вопроса?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3686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0" y="5181600"/>
            <a:ext cx="2667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отраженная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6884" name="Picture 5" descr="Суммарная радиаци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954B3"/>
              </a:clrFrom>
              <a:clrTo>
                <a:srgbClr val="2954B3">
                  <a:alpha val="0"/>
                </a:srgbClr>
              </a:clrTo>
            </a:clrChange>
            <a:lum contrast="18000"/>
          </a:blip>
          <a:srcRect l="12358" t="6761" r="24741" b="7318"/>
          <a:stretch>
            <a:fillRect/>
          </a:stretch>
        </p:blipFill>
        <p:spPr bwMode="auto">
          <a:xfrm>
            <a:off x="2940050" y="1981200"/>
            <a:ext cx="6203950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81" grpId="0" animBg="1"/>
      <p:bldP spid="28682" grpId="0" animBg="1"/>
      <p:bldP spid="28683" grpId="0" animBg="1"/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 animBg="1"/>
      <p:bldP spid="28694" grpId="0" animBg="1"/>
      <p:bldP spid="28695" grpId="0" animBg="1"/>
      <p:bldP spid="286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eaLnBrk="1" hangingPunct="1"/>
            <a:r>
              <a:rPr lang="ru-RU" sz="2800" smtClean="0"/>
              <a:t>Внутренние воды</a:t>
            </a:r>
            <a:r>
              <a:rPr lang="ru-RU" sz="4800" smtClean="0"/>
              <a:t>10</a:t>
            </a:r>
          </a:p>
        </p:txBody>
      </p:sp>
      <p:sp>
        <p:nvSpPr>
          <p:cNvPr id="3789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WordArt 10"/>
          <p:cNvSpPr>
            <a:spLocks noChangeArrowheads="1" noChangeShapeType="1" noTextEdit="1"/>
          </p:cNvSpPr>
          <p:nvPr/>
        </p:nvSpPr>
        <p:spPr bwMode="auto">
          <a:xfrm>
            <a:off x="304800" y="3962400"/>
            <a:ext cx="2514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Нева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7" name="TextBox 23"/>
          <p:cNvSpPr txBox="1">
            <a:spLocks noChangeArrowheads="1"/>
          </p:cNvSpPr>
          <p:nvPr/>
        </p:nvSpPr>
        <p:spPr bwMode="auto">
          <a:xfrm>
            <a:off x="381000" y="990600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600"/>
              <a:t>На какой реке наблюдаются наводнения сгонно-нагонного типа?</a:t>
            </a:r>
          </a:p>
        </p:txBody>
      </p:sp>
      <p:pic>
        <p:nvPicPr>
          <p:cNvPr id="25" name="Рисунок 24" descr="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133600"/>
            <a:ext cx="6000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 animBg="1"/>
      <p:bldP spid="30736" grpId="0" animBg="1"/>
      <p:bldP spid="30737" grpId="0" animBg="1"/>
      <p:bldP spid="30738" grpId="0" animBg="1"/>
      <p:bldP spid="30739" grpId="0" animBg="1"/>
      <p:bldP spid="30740" grpId="0" animBg="1"/>
      <p:bldP spid="30741" grpId="0" animBg="1"/>
      <p:bldP spid="30742" grpId="0" animBg="1"/>
      <p:bldP spid="30743" grpId="0" animBg="1"/>
      <p:bldP spid="30744" grpId="0" animBg="1"/>
      <p:bldP spid="307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533400"/>
          </a:xfrm>
        </p:spPr>
        <p:txBody>
          <a:bodyPr/>
          <a:lstStyle/>
          <a:p>
            <a:pPr eaLnBrk="1" hangingPunct="1"/>
            <a:r>
              <a:rPr lang="ru-RU" sz="2800" smtClean="0"/>
              <a:t>Внутренние воды </a:t>
            </a:r>
            <a:r>
              <a:rPr lang="ru-RU" sz="4800" smtClean="0"/>
              <a:t>20</a:t>
            </a:r>
          </a:p>
        </p:txBody>
      </p:sp>
      <p:sp>
        <p:nvSpPr>
          <p:cNvPr id="3891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WordArt 10"/>
          <p:cNvSpPr>
            <a:spLocks noChangeArrowheads="1" noChangeShapeType="1" noTextEdit="1"/>
          </p:cNvSpPr>
          <p:nvPr/>
        </p:nvSpPr>
        <p:spPr bwMode="auto">
          <a:xfrm>
            <a:off x="3124200" y="6248400"/>
            <a:ext cx="297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Волга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31" name="TextBox 22"/>
          <p:cNvSpPr txBox="1">
            <a:spLocks noChangeArrowheads="1"/>
          </p:cNvSpPr>
          <p:nvPr/>
        </p:nvSpPr>
        <p:spPr bwMode="auto">
          <a:xfrm>
            <a:off x="228600" y="99060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000"/>
              <a:t>Самая длинная река Европы?</a:t>
            </a:r>
          </a:p>
        </p:txBody>
      </p:sp>
      <p:pic>
        <p:nvPicPr>
          <p:cNvPr id="38932" name="Рисунок 23" descr="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743075"/>
            <a:ext cx="61214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nimBg="1"/>
      <p:bldP spid="33803" grpId="0" animBg="1"/>
      <p:bldP spid="33804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33810" grpId="0" animBg="1"/>
      <p:bldP spid="33811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3200" smtClean="0"/>
              <a:t>Климат</a:t>
            </a:r>
            <a:r>
              <a:rPr lang="ru-RU" sz="4800" smtClean="0"/>
              <a:t> 30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algn="just" eaLnBrk="1" hangingPunct="1"/>
            <a:r>
              <a:rPr lang="ru-RU" sz="3600" smtClean="0"/>
              <a:t>Самая многоводная река России?</a:t>
            </a:r>
          </a:p>
        </p:txBody>
      </p:sp>
      <p:sp>
        <p:nvSpPr>
          <p:cNvPr id="3993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1" name="WordArt 13"/>
          <p:cNvSpPr>
            <a:spLocks noChangeArrowheads="1" noChangeShapeType="1" noTextEdit="1"/>
          </p:cNvSpPr>
          <p:nvPr/>
        </p:nvSpPr>
        <p:spPr bwMode="auto">
          <a:xfrm>
            <a:off x="3200400" y="5943600"/>
            <a:ext cx="2743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Енисей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9956" name="Рисунок 24" descr="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746760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 animBg="1"/>
      <p:bldP spid="32782" grpId="0" animBg="1"/>
      <p:bldP spid="32783" grpId="0" animBg="1"/>
      <p:bldP spid="32784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32793" grpId="0" animBg="1"/>
      <p:bldP spid="32794" grpId="0" animBg="1"/>
      <p:bldP spid="32795" grpId="0" animBg="1"/>
      <p:bldP spid="3279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3200" smtClean="0"/>
              <a:t>Климат</a:t>
            </a:r>
            <a:r>
              <a:rPr lang="ru-RU" sz="4800" smtClean="0"/>
              <a:t> 40</a:t>
            </a:r>
          </a:p>
        </p:txBody>
      </p:sp>
      <p:sp>
        <p:nvSpPr>
          <p:cNvPr id="40962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2590800" y="6172200"/>
            <a:ext cx="2590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Амур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79" name="TextBox 20"/>
          <p:cNvSpPr txBox="1">
            <a:spLocks noChangeArrowheads="1"/>
          </p:cNvSpPr>
          <p:nvPr/>
        </p:nvSpPr>
        <p:spPr bwMode="auto">
          <a:xfrm>
            <a:off x="228600" y="9144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800"/>
              <a:t>У этой реки летнее половодье?</a:t>
            </a:r>
          </a:p>
        </p:txBody>
      </p:sp>
      <p:pic>
        <p:nvPicPr>
          <p:cNvPr id="22" name="Рисунок 21" descr="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828800"/>
            <a:ext cx="6477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16" grpId="0" animBg="1"/>
      <p:bldP spid="29717" grpId="0" animBg="1"/>
      <p:bldP spid="29718" grpId="0" animBg="1"/>
      <p:bldP spid="29719" grpId="0" animBg="1"/>
      <p:bldP spid="297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3200" smtClean="0"/>
              <a:t>Климат </a:t>
            </a:r>
            <a:r>
              <a:rPr lang="ru-RU" sz="4800" smtClean="0"/>
              <a:t>50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15400" cy="1295400"/>
          </a:xfrm>
        </p:spPr>
        <p:txBody>
          <a:bodyPr/>
          <a:lstStyle/>
          <a:p>
            <a:pPr algn="just" eaLnBrk="1" hangingPunct="1"/>
            <a:r>
              <a:rPr lang="ru-RU" sz="3600" b="1" smtClean="0"/>
              <a:t>Эта река образуется при слиянии рек Бия и Катунь ?</a:t>
            </a:r>
          </a:p>
        </p:txBody>
      </p:sp>
      <p:sp>
        <p:nvSpPr>
          <p:cNvPr id="41987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WordArt 11"/>
          <p:cNvSpPr>
            <a:spLocks noChangeArrowheads="1" noChangeShapeType="1" noTextEdit="1"/>
          </p:cNvSpPr>
          <p:nvPr/>
        </p:nvSpPr>
        <p:spPr bwMode="auto">
          <a:xfrm>
            <a:off x="304800" y="3581400"/>
            <a:ext cx="243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Обь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" name="Рисунок 24" descr="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828800"/>
            <a:ext cx="449580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6-конечная звезда 28"/>
          <p:cNvSpPr/>
          <p:nvPr/>
        </p:nvSpPr>
        <p:spPr>
          <a:xfrm>
            <a:off x="5638800" y="4419600"/>
            <a:ext cx="914400" cy="914400"/>
          </a:xfrm>
          <a:prstGeom prst="star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562600" y="4724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Катунь</a:t>
            </a:r>
          </a:p>
        </p:txBody>
      </p:sp>
      <p:sp>
        <p:nvSpPr>
          <p:cNvPr id="31" name="6-конечная звезда 30"/>
          <p:cNvSpPr/>
          <p:nvPr/>
        </p:nvSpPr>
        <p:spPr>
          <a:xfrm>
            <a:off x="6172200" y="2514600"/>
            <a:ext cx="914400" cy="914400"/>
          </a:xfrm>
          <a:prstGeom prst="star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400800" y="2819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Бия</a:t>
            </a:r>
          </a:p>
        </p:txBody>
      </p:sp>
      <p:sp>
        <p:nvSpPr>
          <p:cNvPr id="33" name="6-конечная звезда 32"/>
          <p:cNvSpPr/>
          <p:nvPr/>
        </p:nvSpPr>
        <p:spPr>
          <a:xfrm>
            <a:off x="4343400" y="1828800"/>
            <a:ext cx="914400" cy="914400"/>
          </a:xfrm>
          <a:prstGeom prst="star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495800" y="2133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Обь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55" grpId="0" animBg="1"/>
      <p:bldP spid="31756" grpId="0" animBg="1"/>
      <p:bldP spid="31757" grpId="0" animBg="1"/>
      <p:bldP spid="31758" grpId="0" animBg="1"/>
      <p:bldP spid="31759" grpId="0" animBg="1"/>
      <p:bldP spid="31760" grpId="0" animBg="1"/>
      <p:bldP spid="31761" grpId="0" animBg="1"/>
      <p:bldP spid="31762" grpId="0" animBg="1"/>
      <p:bldP spid="31763" grpId="0" animBg="1"/>
      <p:bldP spid="31764" grpId="0" animBg="1"/>
      <p:bldP spid="31765" grpId="0" animBg="1"/>
      <p:bldP spid="31766" grpId="0" animBg="1"/>
      <p:bldP spid="31767" grpId="0" animBg="1"/>
      <p:bldP spid="31768" grpId="0" animBg="1"/>
      <p:bldP spid="31769" grpId="0" animBg="1"/>
      <p:bldP spid="31770" grpId="0" animBg="1"/>
      <p:bldP spid="30" grpId="0"/>
      <p:bldP spid="32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Каждый вопрос в зависимости от степени сложности имеет свою «цену».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Команды выбирают вопросы поочередно – по часовой стрелке.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Время на размышление – 30 секунд, досрочный ответ принимается в случае, если отвечать готовы все команды.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Первой отвечает команда, выбиравшая вопрос.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Затем на тот же вопрос могут отвечать остальные команды, но они должны сообщить о желании ответить заранее (один поднимает руку). В случае правильного ответа, команда получает половину «цены» вопроса.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Побеждает команда, набравшая наибольшее количество баллов.</a:t>
            </a:r>
          </a:p>
        </p:txBody>
      </p:sp>
      <p:sp>
        <p:nvSpPr>
          <p:cNvPr id="4301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  <p:bldP spid="58382" grpId="0" animBg="1"/>
      <p:bldP spid="58383" grpId="0" animBg="1"/>
      <p:bldP spid="58384" grpId="0" animBg="1"/>
      <p:bldP spid="58385" grpId="0" animBg="1"/>
      <p:bldP spid="58386" grpId="0" animBg="1"/>
      <p:bldP spid="583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smtClean="0">
                <a:latin typeface="Monotype Corsiva" pitchFamily="66" charset="0"/>
              </a:rPr>
              <a:t>Подведем итоги…</a:t>
            </a:r>
          </a:p>
        </p:txBody>
      </p:sp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609600" y="3200400"/>
            <a:ext cx="8229600" cy="2362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Спасибо за работу!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1371600" y="1524000"/>
            <a:ext cx="6477000" cy="441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своя игра</a:t>
            </a:r>
          </a:p>
        </p:txBody>
      </p:sp>
      <p:sp>
        <p:nvSpPr>
          <p:cNvPr id="4403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1447800" y="5562600"/>
            <a:ext cx="609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002060"/>
                </a:solidFill>
              </a:rPr>
              <a:t>II</a:t>
            </a:r>
            <a:r>
              <a:rPr lang="ru-RU" sz="4400">
                <a:solidFill>
                  <a:srgbClr val="002060"/>
                </a:solidFill>
              </a:rPr>
              <a:t> 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61" name="Group 141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794000"/>
                <a:gridCol w="1270000"/>
                <a:gridCol w="1270000"/>
                <a:gridCol w="1270000"/>
                <a:gridCol w="1270000"/>
                <a:gridCol w="1270000"/>
              </a:tblGrid>
              <a:tr h="79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разделы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баллы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3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Исследователи России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30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40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50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7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Карты и названия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10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 20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30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40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50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9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Рекордсмены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10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20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30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40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50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Почвы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7" action="ppaction://hlinksldjump"/>
                        </a:rPr>
                        <a:t>10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8" action="ppaction://hlinksldjump"/>
                        </a:rPr>
                        <a:t>20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9" action="ppaction://hlinksldjump"/>
                        </a:rPr>
                        <a:t>30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0" action="ppaction://hlinksldjump"/>
                        </a:rPr>
                        <a:t>40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1" action="ppaction://hlinksldjump"/>
                        </a:rPr>
                        <a:t>50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5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Природные зоны, животные и растения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2" action="ppaction://hlinksldjump"/>
                        </a:rPr>
                        <a:t>10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3" action="ppaction://hlinksldjump"/>
                        </a:rPr>
                        <a:t>20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4" action="ppaction://hlinksldjump"/>
                        </a:rPr>
                        <a:t>30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5" action="ppaction://hlinksldjump"/>
                        </a:rPr>
                        <a:t>40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6" action="ppaction://hlinksldjump"/>
                        </a:rPr>
                        <a:t>50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4" name="AutoShape 1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48600" y="152400"/>
            <a:ext cx="585788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05" name="WordArt 140"/>
          <p:cNvSpPr>
            <a:spLocks noChangeArrowheads="1" noChangeShapeType="1" noTextEdit="1"/>
          </p:cNvSpPr>
          <p:nvPr/>
        </p:nvSpPr>
        <p:spPr bwMode="auto">
          <a:xfrm>
            <a:off x="8001000" y="228600"/>
            <a:ext cx="2667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smtClean="0">
                <a:latin typeface="Monotype Corsiva" pitchFamily="66" charset="0"/>
              </a:rPr>
              <a:t>Подведем итоги…</a:t>
            </a:r>
          </a:p>
        </p:txBody>
      </p:sp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609600" y="3200400"/>
            <a:ext cx="8229600" cy="2362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Спасибо за работу!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ru-RU" sz="2800" smtClean="0"/>
              <a:t>Исследователи России</a:t>
            </a:r>
            <a:r>
              <a:rPr lang="en-US" smtClean="0"/>
              <a:t>1</a:t>
            </a:r>
            <a:r>
              <a:rPr lang="ru-RU" smtClean="0"/>
              <a:t>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038600"/>
          </a:xfrm>
        </p:spPr>
        <p:txBody>
          <a:bodyPr/>
          <a:lstStyle/>
          <a:p>
            <a:pPr eaLnBrk="1" hangingPunct="1"/>
            <a:r>
              <a:rPr lang="ru-RU" smtClean="0"/>
              <a:t>Покоритель Сибири</a:t>
            </a:r>
          </a:p>
          <a:p>
            <a:pPr eaLnBrk="1" hangingPunct="1"/>
            <a:r>
              <a:rPr lang="ru-RU" smtClean="0"/>
              <a:t>Положил начало освоению Сибири Русским государством?</a:t>
            </a:r>
          </a:p>
        </p:txBody>
      </p:sp>
      <p:sp>
        <p:nvSpPr>
          <p:cNvPr id="47107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304800" y="4876800"/>
            <a:ext cx="403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Ермак Тимофеевич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11" name="Rectangle 43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13" name="Rectangle 45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3" name="Рисунок 22" descr="9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362200"/>
            <a:ext cx="38862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99" grpId="0" animBg="1"/>
      <p:bldP spid="7200" grpId="0" animBg="1"/>
      <p:bldP spid="7201" grpId="0" animBg="1"/>
      <p:bldP spid="7202" grpId="0" animBg="1"/>
      <p:bldP spid="7203" grpId="0" animBg="1"/>
      <p:bldP spid="7204" grpId="0" animBg="1"/>
      <p:bldP spid="7205" grpId="0" animBg="1"/>
      <p:bldP spid="7206" grpId="0" animBg="1"/>
      <p:bldP spid="7207" grpId="0" animBg="1"/>
      <p:bldP spid="7208" grpId="0" animBg="1"/>
      <p:bldP spid="7209" grpId="0" animBg="1"/>
      <p:bldP spid="7210" grpId="0" animBg="1"/>
      <p:bldP spid="7211" grpId="0" animBg="1"/>
      <p:bldP spid="7212" grpId="0" animBg="1"/>
      <p:bldP spid="72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Исследователи России </a:t>
            </a:r>
            <a:r>
              <a:rPr lang="en-US" sz="2800" smtClean="0"/>
              <a:t>2</a:t>
            </a:r>
            <a:r>
              <a:rPr lang="ru-RU" sz="2800" smtClean="0"/>
              <a:t>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15400" cy="4343400"/>
          </a:xfrm>
        </p:spPr>
        <p:txBody>
          <a:bodyPr/>
          <a:lstStyle/>
          <a:p>
            <a:pPr eaLnBrk="1" hangingPunct="1"/>
            <a:r>
              <a:rPr lang="ru-RU" sz="4400" smtClean="0"/>
              <a:t>Кто руководил </a:t>
            </a:r>
            <a:r>
              <a:rPr lang="en-US" sz="4400" smtClean="0"/>
              <a:t>I</a:t>
            </a:r>
            <a:r>
              <a:rPr lang="ru-RU" sz="4400" smtClean="0"/>
              <a:t> Камчатской экспедицией?</a:t>
            </a:r>
          </a:p>
        </p:txBody>
      </p:sp>
      <p:sp>
        <p:nvSpPr>
          <p:cNvPr id="4813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0"/>
            <a:ext cx="5334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28600" y="5562600"/>
            <a:ext cx="3581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Витус Беринг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" name="Рисунок 24" descr="2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057400"/>
            <a:ext cx="40386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85800"/>
          </a:xfrm>
        </p:spPr>
        <p:txBody>
          <a:bodyPr/>
          <a:lstStyle/>
          <a:p>
            <a:pPr eaLnBrk="1" hangingPunct="1"/>
            <a:r>
              <a:rPr lang="ru-RU" sz="2800" smtClean="0"/>
              <a:t>Исследователи России 30</a:t>
            </a:r>
          </a:p>
        </p:txBody>
      </p:sp>
      <p:sp>
        <p:nvSpPr>
          <p:cNvPr id="4915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0"/>
            <a:ext cx="533400" cy="609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29600" cy="2057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4800" smtClean="0"/>
              <a:t>Вклад братьев Лаптевых?</a:t>
            </a: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868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Изучали побережье полуострова Таймыр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" name="Рисунок 26" descr="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828800"/>
            <a:ext cx="43942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 animBg="1"/>
      <p:bldP spid="9235" grpId="0" animBg="1"/>
      <p:bldP spid="9236" grpId="0" animBg="1"/>
      <p:bldP spid="9237" grpId="0" animBg="1"/>
      <p:bldP spid="9238" grpId="0" animBg="1"/>
      <p:bldP spid="9239" grpId="0" animBg="1"/>
      <p:bldP spid="9240" grpId="0" animBg="1"/>
      <p:bldP spid="9241" grpId="0" animBg="1"/>
      <p:bldP spid="9242" grpId="0" animBg="1"/>
      <p:bldP spid="9243" grpId="0" animBg="1"/>
      <p:bldP spid="92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2800" smtClean="0"/>
              <a:t>Исследователи России </a:t>
            </a:r>
            <a:r>
              <a:rPr lang="ru-RU" smtClean="0"/>
              <a:t>40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41910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smtClean="0"/>
              <a:t>Кто впервые(из русских) вышел на Тихоокеанское побережье?</a:t>
            </a:r>
          </a:p>
        </p:txBody>
      </p:sp>
      <p:sp>
        <p:nvSpPr>
          <p:cNvPr id="50179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0"/>
            <a:ext cx="5334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WordArt 14"/>
          <p:cNvSpPr>
            <a:spLocks noChangeArrowheads="1" noChangeShapeType="1" noTextEdit="1"/>
          </p:cNvSpPr>
          <p:nvPr/>
        </p:nvSpPr>
        <p:spPr bwMode="auto">
          <a:xfrm>
            <a:off x="304800" y="4724400"/>
            <a:ext cx="36576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И.Ю. Москвитин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" name="Рисунок 23" descr="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7363" y="1143000"/>
            <a:ext cx="41608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 animBg="1"/>
      <p:bldP spid="10262" grpId="0" animBg="1"/>
      <p:bldP spid="10263" grpId="0" animBg="1"/>
      <p:bldP spid="10264" grpId="0" animBg="1"/>
      <p:bldP spid="10265" grpId="0" animBg="1"/>
      <p:bldP spid="10266" grpId="0" animBg="1"/>
      <p:bldP spid="10267" grpId="0" animBg="1"/>
      <p:bldP spid="10268" grpId="0" animBg="1"/>
      <p:bldP spid="1026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sz="2800" smtClean="0"/>
              <a:t>Исследователи России </a:t>
            </a:r>
            <a:r>
              <a:rPr lang="ru-RU" smtClean="0"/>
              <a:t>50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4724400"/>
          </a:xfrm>
        </p:spPr>
        <p:txBody>
          <a:bodyPr/>
          <a:lstStyle/>
          <a:p>
            <a:pPr algn="just" eaLnBrk="1" hangingPunct="1"/>
            <a:r>
              <a:rPr lang="ru-RU" sz="3600" smtClean="0"/>
              <a:t>Вклад Челюскина в освоение России?</a:t>
            </a:r>
          </a:p>
          <a:p>
            <a:pPr eaLnBrk="1" hangingPunct="1"/>
            <a:endParaRPr lang="ru-RU" sz="3600" smtClean="0"/>
          </a:p>
        </p:txBody>
      </p:sp>
      <p:sp>
        <p:nvSpPr>
          <p:cNvPr id="51203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0"/>
            <a:ext cx="5334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1143000" y="60198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96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Impact"/>
              </a:rPr>
              <a:t>Достиг северной оконечности Евразии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" name="Рисунок 21" descr="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0"/>
            <a:ext cx="48006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1" name="Рисунок 23" descr="2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00200"/>
            <a:ext cx="29210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6" grpId="0" animBg="1"/>
      <p:bldP spid="8217" grpId="0" animBg="1"/>
      <p:bldP spid="8218" grpId="0" animBg="1"/>
      <p:bldP spid="82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sz="3600" smtClean="0"/>
              <a:t>Карты и названия10 </a:t>
            </a:r>
          </a:p>
        </p:txBody>
      </p:sp>
      <p:sp>
        <p:nvSpPr>
          <p:cNvPr id="5222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-304800" y="914400"/>
            <a:ext cx="4572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smtClean="0"/>
              <a:t>Самая высокая возвышенность на Восточно-Европейской равнине?</a:t>
            </a:r>
          </a:p>
        </p:txBody>
      </p: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228600" y="5105400"/>
            <a:ext cx="2438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38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Тиманский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кряж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3" name="Рисунок 22" descr="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75" y="838200"/>
            <a:ext cx="5127625" cy="58023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24" name="Полилиния 23"/>
          <p:cNvSpPr/>
          <p:nvPr/>
        </p:nvSpPr>
        <p:spPr>
          <a:xfrm>
            <a:off x="7434263" y="2017713"/>
            <a:ext cx="838200" cy="917575"/>
          </a:xfrm>
          <a:custGeom>
            <a:avLst/>
            <a:gdLst>
              <a:gd name="connsiteX0" fmla="*/ 663678 w 663678"/>
              <a:gd name="connsiteY0" fmla="*/ 916858 h 916858"/>
              <a:gd name="connsiteX1" fmla="*/ 0 w 663678"/>
              <a:gd name="connsiteY1" fmla="*/ 2458 h 916858"/>
              <a:gd name="connsiteX2" fmla="*/ 663678 w 663678"/>
              <a:gd name="connsiteY2" fmla="*/ 916858 h 91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678" h="916858">
                <a:moveTo>
                  <a:pt x="663678" y="916858"/>
                </a:moveTo>
                <a:lnTo>
                  <a:pt x="0" y="2458"/>
                </a:lnTo>
                <a:cubicBezTo>
                  <a:pt x="2458" y="0"/>
                  <a:pt x="663678" y="916858"/>
                  <a:pt x="663678" y="91685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7" grpId="0" animBg="1"/>
      <p:bldP spid="14348" grpId="0" animBg="1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 animBg="1"/>
      <p:bldP spid="14356" grpId="0" animBg="1"/>
      <p:bldP spid="14357" grpId="0" animBg="1"/>
      <p:bldP spid="14358" grpId="0" animBg="1"/>
      <p:bldP spid="14359" grpId="0" animBg="1"/>
      <p:bldP spid="14360" grpId="0" animBg="1"/>
      <p:bldP spid="143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sz="3200" smtClean="0"/>
              <a:t>Карты и названия </a:t>
            </a:r>
            <a:r>
              <a:rPr lang="ru-RU" smtClean="0"/>
              <a:t>20 </a:t>
            </a:r>
          </a:p>
        </p:txBody>
      </p:sp>
      <p:sp>
        <p:nvSpPr>
          <p:cNvPr id="5325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1219200"/>
          </a:xfrm>
        </p:spPr>
        <p:txBody>
          <a:bodyPr/>
          <a:lstStyle/>
          <a:p>
            <a:pPr algn="just" eaLnBrk="1" hangingPunct="1"/>
            <a:r>
              <a:rPr lang="ru-RU" sz="3600" smtClean="0"/>
              <a:t>Художник Николай Рерих считал эти горы жемчужиной Сибири и всей Азии?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381000" y="3962400"/>
            <a:ext cx="2819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Алтай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3268" name="Picture 5" descr="Алта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2860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Географическое положение</a:t>
            </a:r>
            <a:r>
              <a:rPr lang="ru-RU" smtClean="0"/>
              <a:t>  </a:t>
            </a:r>
            <a:r>
              <a:rPr lang="en-US" smtClean="0"/>
              <a:t>1</a:t>
            </a:r>
            <a:r>
              <a:rPr lang="ru-RU" smtClean="0"/>
              <a:t>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pPr eaLnBrk="1" hangingPunct="1"/>
            <a:r>
              <a:rPr lang="ru-RU" sz="5400" smtClean="0"/>
              <a:t>Что такое </a:t>
            </a:r>
            <a:r>
              <a:rPr lang="ru-RU" sz="6600" smtClean="0"/>
              <a:t>анклав</a:t>
            </a:r>
            <a:r>
              <a:rPr lang="ru-RU" sz="6000" smtClean="0"/>
              <a:t>?</a:t>
            </a:r>
          </a:p>
        </p:txBody>
      </p:sp>
      <p:sp>
        <p:nvSpPr>
          <p:cNvPr id="17411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304800" y="3810000"/>
            <a:ext cx="5105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Территория государства,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окруженная другими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государствами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11" name="Rectangle 43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13" name="Rectangle 45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" name="Рисунок 21" descr="151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276600"/>
            <a:ext cx="340836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99" grpId="0" animBg="1"/>
      <p:bldP spid="7200" grpId="0" animBg="1"/>
      <p:bldP spid="7201" grpId="0" animBg="1"/>
      <p:bldP spid="7202" grpId="0" animBg="1"/>
      <p:bldP spid="7203" grpId="0" animBg="1"/>
      <p:bldP spid="7204" grpId="0" animBg="1"/>
      <p:bldP spid="7205" grpId="0" animBg="1"/>
      <p:bldP spid="7206" grpId="0" animBg="1"/>
      <p:bldP spid="7207" grpId="0" animBg="1"/>
      <p:bldP spid="7208" grpId="0" animBg="1"/>
      <p:bldP spid="7209" grpId="0" animBg="1"/>
      <p:bldP spid="7210" grpId="0" animBg="1"/>
      <p:bldP spid="7211" grpId="0" animBg="1"/>
      <p:bldP spid="7212" grpId="0" animBg="1"/>
      <p:bldP spid="72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2800" smtClean="0"/>
              <a:t>Карты и названия</a:t>
            </a:r>
            <a:r>
              <a:rPr lang="ru-RU" smtClean="0"/>
              <a:t>30 </a:t>
            </a:r>
          </a:p>
        </p:txBody>
      </p:sp>
      <p:sp>
        <p:nvSpPr>
          <p:cNvPr id="5427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078163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ru-RU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4276" name="WordArt 9"/>
          <p:cNvSpPr>
            <a:spLocks noChangeArrowheads="1" noChangeShapeType="1" noTextEdit="1"/>
          </p:cNvSpPr>
          <p:nvPr/>
        </p:nvSpPr>
        <p:spPr bwMode="auto">
          <a:xfrm>
            <a:off x="2133600" y="5334000"/>
            <a:ext cx="53340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28600" y="5029200"/>
            <a:ext cx="3449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 pitchFamily="34" charset="0"/>
              </a:rPr>
              <a:t>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5410200"/>
            <a:ext cx="32004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Нижний Новгород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990600"/>
            <a:ext cx="36576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4000" dirty="0">
                <a:latin typeface="+mn-lt"/>
              </a:rPr>
              <a:t>Этот город раньше назывался Горький.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4000" dirty="0">
                <a:latin typeface="+mn-lt"/>
              </a:rPr>
              <a:t> Назовите его современное имя?</a:t>
            </a:r>
            <a:endParaRPr lang="ru-RU" sz="4000" dirty="0">
              <a:latin typeface="+mn-lt"/>
            </a:endParaRPr>
          </a:p>
        </p:txBody>
      </p:sp>
      <p:pic>
        <p:nvPicPr>
          <p:cNvPr id="54295" name="Рисунок 27" descr="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38200"/>
            <a:ext cx="4267200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3329" grpId="0" animBg="1"/>
      <p:bldP spid="13330" grpId="0" animBg="1"/>
      <p:bldP spid="13331" grpId="0" animBg="1"/>
      <p:bldP spid="13332" grpId="0" animBg="1"/>
      <p:bldP spid="13333" grpId="0" animBg="1"/>
      <p:bldP spid="13334" grpId="0" animBg="1"/>
      <p:bldP spid="13335" grpId="0" animBg="1"/>
      <p:bldP spid="1333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066800"/>
          </a:xfrm>
        </p:spPr>
        <p:txBody>
          <a:bodyPr/>
          <a:lstStyle/>
          <a:p>
            <a:pPr eaLnBrk="1" hangingPunct="1"/>
            <a:r>
              <a:rPr lang="ru-RU" sz="2800" smtClean="0"/>
              <a:t>Карты и названия </a:t>
            </a:r>
            <a:r>
              <a:rPr lang="ru-RU" smtClean="0"/>
              <a:t>40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657600" cy="4525963"/>
          </a:xfrm>
        </p:spPr>
        <p:txBody>
          <a:bodyPr/>
          <a:lstStyle/>
          <a:p>
            <a:pPr eaLnBrk="1" hangingPunct="1"/>
            <a:r>
              <a:rPr lang="ru-RU" sz="4400" smtClean="0"/>
              <a:t>Какой цифрой на карте Прикамья обозначен Соликамск?</a:t>
            </a:r>
          </a:p>
        </p:txBody>
      </p:sp>
      <p:sp>
        <p:nvSpPr>
          <p:cNvPr id="22532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2819400" y="5791200"/>
            <a:ext cx="990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5316" name="Picture 6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879475"/>
            <a:ext cx="46482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4-конечная звезда 22"/>
          <p:cNvSpPr/>
          <p:nvPr/>
        </p:nvSpPr>
        <p:spPr>
          <a:xfrm>
            <a:off x="6629400" y="2133600"/>
            <a:ext cx="533400" cy="6096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15378" grpId="0" animBg="1"/>
      <p:bldP spid="15379" grpId="0" animBg="1"/>
      <p:bldP spid="15380" grpId="0" animBg="1"/>
      <p:bldP spid="15381" grpId="0" animBg="1"/>
      <p:bldP spid="15382" grpId="0" animBg="1"/>
      <p:bldP spid="15383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ru-RU" sz="2800" smtClean="0"/>
              <a:t> Карты и названия</a:t>
            </a:r>
            <a:r>
              <a:rPr lang="ru-RU" smtClean="0"/>
              <a:t>50 </a:t>
            </a:r>
          </a:p>
        </p:txBody>
      </p:sp>
      <p:sp>
        <p:nvSpPr>
          <p:cNvPr id="5632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077200" cy="914400"/>
          </a:xfrm>
        </p:spPr>
        <p:txBody>
          <a:bodyPr/>
          <a:lstStyle/>
          <a:p>
            <a:pPr algn="just" eaLnBrk="1" hangingPunct="1"/>
            <a:r>
              <a:rPr lang="ru-RU" sz="4000" smtClean="0"/>
              <a:t>Какие горы скрыты под знаком вопроса ?</a:t>
            </a:r>
          </a:p>
        </p:txBody>
      </p:sp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>
            <a:off x="1524000" y="6096000"/>
            <a:ext cx="5562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Бырранга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6340" name="Рисунок 21" descr="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861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1" name="TextBox 23"/>
          <p:cNvSpPr txBox="1">
            <a:spLocks noChangeArrowheads="1"/>
          </p:cNvSpPr>
          <p:nvPr/>
        </p:nvSpPr>
        <p:spPr bwMode="auto">
          <a:xfrm>
            <a:off x="4724400" y="3048000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4616450" y="3362325"/>
            <a:ext cx="649288" cy="231775"/>
          </a:xfrm>
          <a:custGeom>
            <a:avLst/>
            <a:gdLst>
              <a:gd name="connsiteX0" fmla="*/ 0 w 648929"/>
              <a:gd name="connsiteY0" fmla="*/ 235974 h 235974"/>
              <a:gd name="connsiteX1" fmla="*/ 634181 w 648929"/>
              <a:gd name="connsiteY1" fmla="*/ 29497 h 235974"/>
              <a:gd name="connsiteX2" fmla="*/ 88490 w 648929"/>
              <a:gd name="connsiteY2" fmla="*/ 221226 h 235974"/>
              <a:gd name="connsiteX3" fmla="*/ 530942 w 648929"/>
              <a:gd name="connsiteY3" fmla="*/ 58994 h 235974"/>
              <a:gd name="connsiteX4" fmla="*/ 575187 w 648929"/>
              <a:gd name="connsiteY4" fmla="*/ 58994 h 235974"/>
              <a:gd name="connsiteX5" fmla="*/ 634181 w 648929"/>
              <a:gd name="connsiteY5" fmla="*/ 0 h 23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929" h="235974">
                <a:moveTo>
                  <a:pt x="0" y="235974"/>
                </a:moveTo>
                <a:lnTo>
                  <a:pt x="634181" y="29497"/>
                </a:lnTo>
                <a:cubicBezTo>
                  <a:pt x="648929" y="27039"/>
                  <a:pt x="105696" y="216310"/>
                  <a:pt x="88490" y="221226"/>
                </a:cubicBezTo>
                <a:cubicBezTo>
                  <a:pt x="71284" y="226142"/>
                  <a:pt x="449826" y="86033"/>
                  <a:pt x="530942" y="58994"/>
                </a:cubicBezTo>
                <a:cubicBezTo>
                  <a:pt x="612058" y="31955"/>
                  <a:pt x="557981" y="68826"/>
                  <a:pt x="575187" y="58994"/>
                </a:cubicBezTo>
                <a:cubicBezTo>
                  <a:pt x="592394" y="49162"/>
                  <a:pt x="613287" y="24581"/>
                  <a:pt x="634181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animBg="1"/>
      <p:bldP spid="184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sz="2800" smtClean="0"/>
              <a:t>Рекордсмены</a:t>
            </a:r>
            <a:r>
              <a:rPr lang="ru-RU" smtClean="0"/>
              <a:t>10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1295400"/>
          </a:xfrm>
        </p:spPr>
        <p:txBody>
          <a:bodyPr/>
          <a:lstStyle/>
          <a:p>
            <a:pPr algn="just" eaLnBrk="1" hangingPunct="1"/>
            <a:r>
              <a:rPr lang="ru-RU" sz="4000" smtClean="0"/>
              <a:t>Самая низкая точка России?</a:t>
            </a:r>
          </a:p>
        </p:txBody>
      </p:sp>
      <p:sp>
        <p:nvSpPr>
          <p:cNvPr id="57347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838200" y="6248400"/>
            <a:ext cx="754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Каспийское море, - 27 м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7364" name="Рисунок 21" descr="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7532688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4-конечная звезда 22"/>
          <p:cNvSpPr/>
          <p:nvPr/>
        </p:nvSpPr>
        <p:spPr>
          <a:xfrm>
            <a:off x="1447800" y="4419600"/>
            <a:ext cx="685800" cy="5334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2800" smtClean="0"/>
              <a:t>Рекордсмены </a:t>
            </a:r>
            <a:r>
              <a:rPr lang="ru-RU" smtClean="0"/>
              <a:t>20</a:t>
            </a:r>
          </a:p>
        </p:txBody>
      </p:sp>
      <p:sp>
        <p:nvSpPr>
          <p:cNvPr id="5837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1905000" y="6248400"/>
            <a:ext cx="5334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Новая Земля, 82,6 тыс. кв. км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7" name="TextBox 20"/>
          <p:cNvSpPr txBox="1">
            <a:spLocks noChangeArrowheads="1"/>
          </p:cNvSpPr>
          <p:nvPr/>
        </p:nvSpPr>
        <p:spPr bwMode="auto">
          <a:xfrm>
            <a:off x="609600" y="762000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3600"/>
              <a:t>Крупнейший остров России в Северном Ледовитом океане?</a:t>
            </a:r>
          </a:p>
        </p:txBody>
      </p:sp>
      <p:pic>
        <p:nvPicPr>
          <p:cNvPr id="58388" name="Рисунок 23" descr="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70167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4-конечная звезда 24"/>
          <p:cNvSpPr/>
          <p:nvPr/>
        </p:nvSpPr>
        <p:spPr>
          <a:xfrm>
            <a:off x="3276600" y="2819400"/>
            <a:ext cx="685800" cy="4572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  <p:bldP spid="20490" grpId="0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01" grpId="0" animBg="1"/>
      <p:bldP spid="20502" grpId="0" animBg="1"/>
      <p:bldP spid="20503" grpId="0" animBg="1"/>
      <p:bldP spid="20504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2800" smtClean="0"/>
              <a:t>Рекордсмены 30</a:t>
            </a:r>
          </a:p>
        </p:txBody>
      </p:sp>
      <p:sp>
        <p:nvSpPr>
          <p:cNvPr id="5939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1295400" y="6362700"/>
            <a:ext cx="6019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Берингово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11" name="TextBox 20"/>
          <p:cNvSpPr txBox="1">
            <a:spLocks noChangeArrowheads="1"/>
          </p:cNvSpPr>
          <p:nvPr/>
        </p:nvSpPr>
        <p:spPr bwMode="auto">
          <a:xfrm>
            <a:off x="457200" y="6096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3600"/>
              <a:t>Самое глубокое и большое море России?</a:t>
            </a:r>
          </a:p>
        </p:txBody>
      </p:sp>
      <p:pic>
        <p:nvPicPr>
          <p:cNvPr id="59412" name="Рисунок 22" descr="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7532688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4-конечная звезда 23"/>
          <p:cNvSpPr/>
          <p:nvPr/>
        </p:nvSpPr>
        <p:spPr>
          <a:xfrm>
            <a:off x="7620000" y="2438400"/>
            <a:ext cx="533400" cy="5334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 animBg="1"/>
      <p:bldP spid="21523" grpId="0" animBg="1"/>
      <p:bldP spid="21524" grpId="0" animBg="1"/>
      <p:bldP spid="21525" grpId="0" animBg="1"/>
      <p:bldP spid="21526" grpId="0" animBg="1"/>
      <p:bldP spid="21527" grpId="0" animBg="1"/>
      <p:bldP spid="21528" grpId="0" animBg="1"/>
      <p:bldP spid="21529" grpId="0" animBg="1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2800" smtClean="0"/>
              <a:t>Рекордсмены </a:t>
            </a:r>
            <a:r>
              <a:rPr lang="ru-RU" smtClean="0"/>
              <a:t>40</a:t>
            </a:r>
          </a:p>
        </p:txBody>
      </p:sp>
      <p:sp>
        <p:nvSpPr>
          <p:cNvPr id="6041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990600" y="6172200"/>
            <a:ext cx="701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Таймыр, ок. 400 тыс.кв.км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35" name="TextBox 21"/>
          <p:cNvSpPr txBox="1">
            <a:spLocks noChangeArrowheads="1"/>
          </p:cNvSpPr>
          <p:nvPr/>
        </p:nvSpPr>
        <p:spPr bwMode="auto">
          <a:xfrm>
            <a:off x="228600" y="838200"/>
            <a:ext cx="861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3600"/>
              <a:t>Крупнейший полуостров России?</a:t>
            </a:r>
          </a:p>
        </p:txBody>
      </p:sp>
      <p:pic>
        <p:nvPicPr>
          <p:cNvPr id="60436" name="Рисунок 25" descr="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0"/>
            <a:ext cx="7532688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4-конечная звезда 26"/>
          <p:cNvSpPr/>
          <p:nvPr/>
        </p:nvSpPr>
        <p:spPr>
          <a:xfrm>
            <a:off x="4572000" y="2819400"/>
            <a:ext cx="533400" cy="4572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  <p:bldP spid="22548" grpId="0" animBg="1"/>
      <p:bldP spid="22549" grpId="0" animBg="1"/>
      <p:bldP spid="22550" grpId="0" animBg="1"/>
      <p:bldP spid="22551" grpId="0" animBg="1"/>
      <p:bldP spid="22552" grpId="0" animBg="1"/>
      <p:bldP spid="2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ru-RU" sz="2800" smtClean="0"/>
              <a:t>Рекордсмены  </a:t>
            </a:r>
            <a:r>
              <a:rPr lang="ru-RU" smtClean="0"/>
              <a:t>50</a:t>
            </a:r>
          </a:p>
        </p:txBody>
      </p:sp>
      <p:sp>
        <p:nvSpPr>
          <p:cNvPr id="6144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>
            <a:off x="1295400" y="6019800"/>
            <a:ext cx="5638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Обь (с Иртышом),5410 км 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59" name="TextBox 21"/>
          <p:cNvSpPr txBox="1">
            <a:spLocks noChangeArrowheads="1"/>
          </p:cNvSpPr>
          <p:nvPr/>
        </p:nvSpPr>
        <p:spPr bwMode="auto">
          <a:xfrm>
            <a:off x="228600" y="91440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3600"/>
              <a:t>Длиннейшая река России?</a:t>
            </a:r>
          </a:p>
        </p:txBody>
      </p:sp>
      <p:pic>
        <p:nvPicPr>
          <p:cNvPr id="61460" name="Рисунок 23" descr="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7532688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олилиния 25"/>
          <p:cNvSpPr/>
          <p:nvPr/>
        </p:nvSpPr>
        <p:spPr>
          <a:xfrm>
            <a:off x="3470275" y="3559175"/>
            <a:ext cx="674688" cy="1500188"/>
          </a:xfrm>
          <a:custGeom>
            <a:avLst/>
            <a:gdLst>
              <a:gd name="connsiteX0" fmla="*/ 659629 w 674378"/>
              <a:gd name="connsiteY0" fmla="*/ 1499382 h 1499382"/>
              <a:gd name="connsiteX1" fmla="*/ 541642 w 674378"/>
              <a:gd name="connsiteY1" fmla="*/ 1425640 h 1499382"/>
              <a:gd name="connsiteX2" fmla="*/ 674378 w 674378"/>
              <a:gd name="connsiteY2" fmla="*/ 1322401 h 1499382"/>
              <a:gd name="connsiteX3" fmla="*/ 644881 w 674378"/>
              <a:gd name="connsiteY3" fmla="*/ 1233911 h 1499382"/>
              <a:gd name="connsiteX4" fmla="*/ 630133 w 674378"/>
              <a:gd name="connsiteY4" fmla="*/ 1189666 h 1499382"/>
              <a:gd name="connsiteX5" fmla="*/ 644881 w 674378"/>
              <a:gd name="connsiteY5" fmla="*/ 1145420 h 1499382"/>
              <a:gd name="connsiteX6" fmla="*/ 600636 w 674378"/>
              <a:gd name="connsiteY6" fmla="*/ 1042182 h 1499382"/>
              <a:gd name="connsiteX7" fmla="*/ 556391 w 674378"/>
              <a:gd name="connsiteY7" fmla="*/ 997937 h 1499382"/>
              <a:gd name="connsiteX8" fmla="*/ 512146 w 674378"/>
              <a:gd name="connsiteY8" fmla="*/ 968440 h 1499382"/>
              <a:gd name="connsiteX9" fmla="*/ 482649 w 674378"/>
              <a:gd name="connsiteY9" fmla="*/ 879950 h 1499382"/>
              <a:gd name="connsiteX10" fmla="*/ 467900 w 674378"/>
              <a:gd name="connsiteY10" fmla="*/ 835704 h 1499382"/>
              <a:gd name="connsiteX11" fmla="*/ 423655 w 674378"/>
              <a:gd name="connsiteY11" fmla="*/ 820956 h 1499382"/>
              <a:gd name="connsiteX12" fmla="*/ 305668 w 674378"/>
              <a:gd name="connsiteY12" fmla="*/ 717717 h 1499382"/>
              <a:gd name="connsiteX13" fmla="*/ 217178 w 674378"/>
              <a:gd name="connsiteY13" fmla="*/ 658724 h 1499382"/>
              <a:gd name="connsiteX14" fmla="*/ 128687 w 674378"/>
              <a:gd name="connsiteY14" fmla="*/ 629227 h 1499382"/>
              <a:gd name="connsiteX15" fmla="*/ 25449 w 674378"/>
              <a:gd name="connsiteY15" fmla="*/ 584982 h 1499382"/>
              <a:gd name="connsiteX16" fmla="*/ 25449 w 674378"/>
              <a:gd name="connsiteY16" fmla="*/ 496491 h 1499382"/>
              <a:gd name="connsiteX17" fmla="*/ 84442 w 674378"/>
              <a:gd name="connsiteY17" fmla="*/ 349008 h 1499382"/>
              <a:gd name="connsiteX18" fmla="*/ 113939 w 674378"/>
              <a:gd name="connsiteY18" fmla="*/ 260517 h 1499382"/>
              <a:gd name="connsiteX19" fmla="*/ 202429 w 674378"/>
              <a:gd name="connsiteY19" fmla="*/ 231020 h 1499382"/>
              <a:gd name="connsiteX20" fmla="*/ 246675 w 674378"/>
              <a:gd name="connsiteY20" fmla="*/ 216272 h 1499382"/>
              <a:gd name="connsiteX21" fmla="*/ 246675 w 674378"/>
              <a:gd name="connsiteY21" fmla="*/ 113033 h 1499382"/>
              <a:gd name="connsiteX22" fmla="*/ 217178 w 674378"/>
              <a:gd name="connsiteY22" fmla="*/ 24543 h 149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4378" h="1499382">
                <a:moveTo>
                  <a:pt x="659629" y="1499382"/>
                </a:moveTo>
                <a:cubicBezTo>
                  <a:pt x="554323" y="1464280"/>
                  <a:pt x="588386" y="1495755"/>
                  <a:pt x="541642" y="1425640"/>
                </a:cubicBezTo>
                <a:cubicBezTo>
                  <a:pt x="582132" y="1304172"/>
                  <a:pt x="540359" y="1341547"/>
                  <a:pt x="674378" y="1322401"/>
                </a:cubicBezTo>
                <a:lnTo>
                  <a:pt x="644881" y="1233911"/>
                </a:lnTo>
                <a:lnTo>
                  <a:pt x="630133" y="1189666"/>
                </a:lnTo>
                <a:cubicBezTo>
                  <a:pt x="635049" y="1174917"/>
                  <a:pt x="644881" y="1160966"/>
                  <a:pt x="644881" y="1145420"/>
                </a:cubicBezTo>
                <a:cubicBezTo>
                  <a:pt x="644881" y="1106063"/>
                  <a:pt x="624720" y="1071083"/>
                  <a:pt x="600636" y="1042182"/>
                </a:cubicBezTo>
                <a:cubicBezTo>
                  <a:pt x="587283" y="1026159"/>
                  <a:pt x="572414" y="1011290"/>
                  <a:pt x="556391" y="997937"/>
                </a:cubicBezTo>
                <a:cubicBezTo>
                  <a:pt x="542774" y="986589"/>
                  <a:pt x="526894" y="978272"/>
                  <a:pt x="512146" y="968440"/>
                </a:cubicBezTo>
                <a:lnTo>
                  <a:pt x="482649" y="879950"/>
                </a:lnTo>
                <a:cubicBezTo>
                  <a:pt x="477733" y="865201"/>
                  <a:pt x="482649" y="840620"/>
                  <a:pt x="467900" y="835704"/>
                </a:cubicBezTo>
                <a:lnTo>
                  <a:pt x="423655" y="820956"/>
                </a:lnTo>
                <a:cubicBezTo>
                  <a:pt x="374493" y="747214"/>
                  <a:pt x="408906" y="786543"/>
                  <a:pt x="305668" y="717717"/>
                </a:cubicBezTo>
                <a:lnTo>
                  <a:pt x="217178" y="658724"/>
                </a:lnTo>
                <a:cubicBezTo>
                  <a:pt x="187681" y="648892"/>
                  <a:pt x="156497" y="643132"/>
                  <a:pt x="128687" y="629227"/>
                </a:cubicBezTo>
                <a:cubicBezTo>
                  <a:pt x="55789" y="592777"/>
                  <a:pt x="90551" y="606682"/>
                  <a:pt x="25449" y="584982"/>
                </a:cubicBezTo>
                <a:cubicBezTo>
                  <a:pt x="0" y="508637"/>
                  <a:pt x="11568" y="572837"/>
                  <a:pt x="25449" y="496491"/>
                </a:cubicBezTo>
                <a:cubicBezTo>
                  <a:pt x="51162" y="355072"/>
                  <a:pt x="3298" y="403103"/>
                  <a:pt x="84442" y="349008"/>
                </a:cubicBezTo>
                <a:cubicBezTo>
                  <a:pt x="94274" y="319511"/>
                  <a:pt x="84442" y="270349"/>
                  <a:pt x="113939" y="260517"/>
                </a:cubicBezTo>
                <a:lnTo>
                  <a:pt x="202429" y="231020"/>
                </a:lnTo>
                <a:lnTo>
                  <a:pt x="246675" y="216272"/>
                </a:lnTo>
                <a:cubicBezTo>
                  <a:pt x="231197" y="169840"/>
                  <a:pt x="220748" y="164887"/>
                  <a:pt x="246675" y="113033"/>
                </a:cubicBezTo>
                <a:cubicBezTo>
                  <a:pt x="303191" y="0"/>
                  <a:pt x="356793" y="24543"/>
                  <a:pt x="217178" y="2454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3657600" y="4267200"/>
            <a:ext cx="201613" cy="1003300"/>
          </a:xfrm>
          <a:custGeom>
            <a:avLst/>
            <a:gdLst>
              <a:gd name="connsiteX0" fmla="*/ 196419 w 202069"/>
              <a:gd name="connsiteY0" fmla="*/ 1002891 h 1002891"/>
              <a:gd name="connsiteX1" fmla="*/ 152173 w 202069"/>
              <a:gd name="connsiteY1" fmla="*/ 766917 h 1002891"/>
              <a:gd name="connsiteX2" fmla="*/ 122677 w 202069"/>
              <a:gd name="connsiteY2" fmla="*/ 678426 h 1002891"/>
              <a:gd name="connsiteX3" fmla="*/ 107928 w 202069"/>
              <a:gd name="connsiteY3" fmla="*/ 634181 h 1002891"/>
              <a:gd name="connsiteX4" fmla="*/ 122677 w 202069"/>
              <a:gd name="connsiteY4" fmla="*/ 589936 h 1002891"/>
              <a:gd name="connsiteX5" fmla="*/ 166922 w 202069"/>
              <a:gd name="connsiteY5" fmla="*/ 560439 h 1002891"/>
              <a:gd name="connsiteX6" fmla="*/ 196419 w 202069"/>
              <a:gd name="connsiteY6" fmla="*/ 516194 h 1002891"/>
              <a:gd name="connsiteX7" fmla="*/ 122677 w 202069"/>
              <a:gd name="connsiteY7" fmla="*/ 427704 h 1002891"/>
              <a:gd name="connsiteX8" fmla="*/ 34186 w 202069"/>
              <a:gd name="connsiteY8" fmla="*/ 368710 h 1002891"/>
              <a:gd name="connsiteX9" fmla="*/ 4690 w 202069"/>
              <a:gd name="connsiteY9" fmla="*/ 324465 h 1002891"/>
              <a:gd name="connsiteX10" fmla="*/ 48935 w 202069"/>
              <a:gd name="connsiteY10" fmla="*/ 206478 h 1002891"/>
              <a:gd name="connsiteX11" fmla="*/ 93180 w 202069"/>
              <a:gd name="connsiteY11" fmla="*/ 176981 h 1002891"/>
              <a:gd name="connsiteX12" fmla="*/ 93180 w 202069"/>
              <a:gd name="connsiteY12" fmla="*/ 0 h 100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069" h="1002891">
                <a:moveTo>
                  <a:pt x="196419" y="1002891"/>
                </a:moveTo>
                <a:cubicBezTo>
                  <a:pt x="187489" y="949315"/>
                  <a:pt x="163960" y="802279"/>
                  <a:pt x="152173" y="766917"/>
                </a:cubicBezTo>
                <a:lnTo>
                  <a:pt x="122677" y="678426"/>
                </a:lnTo>
                <a:lnTo>
                  <a:pt x="107928" y="634181"/>
                </a:lnTo>
                <a:cubicBezTo>
                  <a:pt x="112844" y="619433"/>
                  <a:pt x="112965" y="602075"/>
                  <a:pt x="122677" y="589936"/>
                </a:cubicBezTo>
                <a:cubicBezTo>
                  <a:pt x="133750" y="576095"/>
                  <a:pt x="154388" y="572973"/>
                  <a:pt x="166922" y="560439"/>
                </a:cubicBezTo>
                <a:cubicBezTo>
                  <a:pt x="179456" y="547905"/>
                  <a:pt x="186587" y="530942"/>
                  <a:pt x="196419" y="516194"/>
                </a:cubicBezTo>
                <a:cubicBezTo>
                  <a:pt x="174246" y="427505"/>
                  <a:pt x="202069" y="475339"/>
                  <a:pt x="122677" y="427704"/>
                </a:cubicBezTo>
                <a:cubicBezTo>
                  <a:pt x="92278" y="409465"/>
                  <a:pt x="34186" y="368710"/>
                  <a:pt x="34186" y="368710"/>
                </a:cubicBezTo>
                <a:cubicBezTo>
                  <a:pt x="24354" y="353962"/>
                  <a:pt x="6888" y="342053"/>
                  <a:pt x="4690" y="324465"/>
                </a:cubicBezTo>
                <a:cubicBezTo>
                  <a:pt x="0" y="286945"/>
                  <a:pt x="21736" y="233677"/>
                  <a:pt x="48935" y="206478"/>
                </a:cubicBezTo>
                <a:cubicBezTo>
                  <a:pt x="61469" y="193944"/>
                  <a:pt x="89466" y="194313"/>
                  <a:pt x="93180" y="176981"/>
                </a:cubicBezTo>
                <a:cubicBezTo>
                  <a:pt x="105541" y="119297"/>
                  <a:pt x="93180" y="58994"/>
                  <a:pt x="9318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4-конечная звезда 27"/>
          <p:cNvSpPr/>
          <p:nvPr/>
        </p:nvSpPr>
        <p:spPr>
          <a:xfrm>
            <a:off x="3352800" y="3810000"/>
            <a:ext cx="533400" cy="3048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  <p:bldP spid="2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81000"/>
          </a:xfrm>
        </p:spPr>
        <p:txBody>
          <a:bodyPr/>
          <a:lstStyle/>
          <a:p>
            <a:pPr eaLnBrk="1" hangingPunct="1"/>
            <a:r>
              <a:rPr lang="ru-RU" sz="2800" smtClean="0"/>
              <a:t>Почвы</a:t>
            </a:r>
            <a:r>
              <a:rPr lang="ru-RU" smtClean="0"/>
              <a:t>10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1143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3600" smtClean="0"/>
              <a:t>Чем почва отличается от горных пород?</a:t>
            </a:r>
          </a:p>
        </p:txBody>
      </p:sp>
      <p:sp>
        <p:nvSpPr>
          <p:cNvPr id="6246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685800" y="6172200"/>
            <a:ext cx="7772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Плодородием, наличием гумуса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2484" name="Рисунок 21" descr="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67056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 animBg="1"/>
      <p:bldP spid="24595" grpId="0" animBg="1"/>
      <p:bldP spid="24596" grpId="0" animBg="1"/>
      <p:bldP spid="2459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sz="3200" smtClean="0"/>
              <a:t>Почвы </a:t>
            </a:r>
            <a:r>
              <a:rPr lang="ru-RU" smtClean="0"/>
              <a:t>20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1219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3600" smtClean="0"/>
              <a:t>Сколько времени требуется для образования 1 см почвы?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6349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152400" y="289560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15000 лет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3508" name="Рисунок 21" descr="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962150"/>
            <a:ext cx="48958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Географическое положение </a:t>
            </a:r>
            <a:r>
              <a:rPr lang="en-US" sz="2800" smtClean="0"/>
              <a:t>2</a:t>
            </a:r>
            <a:r>
              <a:rPr lang="ru-RU" sz="2800" smtClean="0"/>
              <a:t>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15400" cy="4343400"/>
          </a:xfrm>
        </p:spPr>
        <p:txBody>
          <a:bodyPr/>
          <a:lstStyle/>
          <a:p>
            <a:pPr eaLnBrk="1" hangingPunct="1"/>
            <a:r>
              <a:rPr lang="ru-RU" sz="4400" smtClean="0"/>
              <a:t>С какими государствами Россия имеет морскую границу?</a:t>
            </a:r>
          </a:p>
        </p:txBody>
      </p:sp>
      <p:sp>
        <p:nvSpPr>
          <p:cNvPr id="1843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0"/>
            <a:ext cx="5334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28600" y="4495800"/>
            <a:ext cx="4495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США, ЯПОНИЯ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" name="Рисунок 21" descr="152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1188" y="1574800"/>
            <a:ext cx="2182812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4-конечная звезда 22"/>
          <p:cNvSpPr/>
          <p:nvPr/>
        </p:nvSpPr>
        <p:spPr>
          <a:xfrm>
            <a:off x="8077200" y="1600200"/>
            <a:ext cx="609600" cy="3810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4-конечная звезда 23"/>
          <p:cNvSpPr/>
          <p:nvPr/>
        </p:nvSpPr>
        <p:spPr>
          <a:xfrm>
            <a:off x="8153400" y="5867400"/>
            <a:ext cx="609600" cy="3810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23" grpId="0" animBg="1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eaLnBrk="1" hangingPunct="1"/>
            <a:r>
              <a:rPr lang="ru-RU" sz="2800" smtClean="0"/>
              <a:t>Почвы</a:t>
            </a:r>
            <a:r>
              <a:rPr lang="ru-RU" smtClean="0"/>
              <a:t> 30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838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3600" smtClean="0"/>
              <a:t>Как назвал почву В.В. Докучаев?</a:t>
            </a:r>
          </a:p>
        </p:txBody>
      </p:sp>
      <p:sp>
        <p:nvSpPr>
          <p:cNvPr id="6451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838200" y="6019800"/>
            <a:ext cx="678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Зеркало ландшафта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4532" name="Picture 5" descr="Докучаев Василий Василье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700213"/>
            <a:ext cx="5688012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30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 animBg="1"/>
      <p:bldP spid="26641" grpId="0" animBg="1"/>
      <p:bldP spid="26642" grpId="0" animBg="1"/>
      <p:bldP spid="26643" grpId="0" animBg="1"/>
      <p:bldP spid="26644" grpId="0" animBg="1"/>
      <p:bldP spid="26645" grpId="0" animBg="1"/>
      <p:bldP spid="2664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pPr eaLnBrk="1" hangingPunct="1"/>
            <a:r>
              <a:rPr lang="ru-RU" sz="2800" smtClean="0"/>
              <a:t>Почвы</a:t>
            </a:r>
            <a:r>
              <a:rPr lang="ru-RU" smtClean="0"/>
              <a:t> 40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1295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4000" smtClean="0"/>
              <a:t>К какой оболочке(кам) относится почва</a:t>
            </a:r>
            <a:r>
              <a:rPr lang="ru-RU" smtClean="0"/>
              <a:t>?</a:t>
            </a:r>
          </a:p>
        </p:txBody>
      </p:sp>
      <p:sp>
        <p:nvSpPr>
          <p:cNvPr id="6553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533400" y="61722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Биосфера и литосфера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3" name="Рисунок 22" descr="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752600"/>
            <a:ext cx="52578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4" grpId="0" animBg="1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5" grpId="0" animBg="1"/>
      <p:bldP spid="27666" grpId="0" animBg="1"/>
      <p:bldP spid="27667" grpId="0" animBg="1"/>
      <p:bldP spid="27668" grpId="0" animBg="1"/>
      <p:bldP spid="2766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3200" smtClean="0"/>
              <a:t>Почвы</a:t>
            </a:r>
            <a:r>
              <a:rPr lang="ru-RU" smtClean="0"/>
              <a:t> 50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1219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3600" smtClean="0"/>
              <a:t>Почему происходит засоление почвы?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6656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228600" y="6019800"/>
            <a:ext cx="8610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Недостаток воды и высокие температуры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6580" name="Рисунок 21" descr="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81" grpId="0" animBg="1"/>
      <p:bldP spid="28682" grpId="0" animBg="1"/>
      <p:bldP spid="28683" grpId="0" animBg="1"/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 animBg="1"/>
      <p:bldP spid="28694" grpId="0" animBg="1"/>
      <p:bldP spid="28695" grpId="0" animBg="1"/>
      <p:bldP spid="2869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eaLnBrk="1" hangingPunct="1"/>
            <a:r>
              <a:rPr lang="ru-RU" sz="2800" smtClean="0"/>
              <a:t>Природные зоны, животные и растения</a:t>
            </a:r>
            <a:r>
              <a:rPr lang="ru-RU" sz="4800" smtClean="0"/>
              <a:t>10</a:t>
            </a:r>
          </a:p>
        </p:txBody>
      </p:sp>
      <p:sp>
        <p:nvSpPr>
          <p:cNvPr id="67586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WordArt 10"/>
          <p:cNvSpPr>
            <a:spLocks noChangeArrowheads="1" noChangeShapeType="1" noTextEdit="1"/>
          </p:cNvSpPr>
          <p:nvPr/>
        </p:nvSpPr>
        <p:spPr bwMode="auto">
          <a:xfrm>
            <a:off x="381000" y="6096000"/>
            <a:ext cx="8534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 островах Северного Ледовитого океана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7603" name="TextBox 23"/>
          <p:cNvSpPr txBox="1">
            <a:spLocks noChangeArrowheads="1"/>
          </p:cNvSpPr>
          <p:nvPr/>
        </p:nvSpPr>
        <p:spPr bwMode="auto">
          <a:xfrm>
            <a:off x="381000" y="990600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600"/>
              <a:t>Где в России находится зона арктических пустынь?</a:t>
            </a:r>
          </a:p>
        </p:txBody>
      </p:sp>
      <p:pic>
        <p:nvPicPr>
          <p:cNvPr id="22" name="Рисунок 21" descr="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400"/>
            <a:ext cx="83820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 animBg="1"/>
      <p:bldP spid="30736" grpId="0" animBg="1"/>
      <p:bldP spid="30737" grpId="0" animBg="1"/>
      <p:bldP spid="30738" grpId="0" animBg="1"/>
      <p:bldP spid="30739" grpId="0" animBg="1"/>
      <p:bldP spid="30740" grpId="0" animBg="1"/>
      <p:bldP spid="30741" grpId="0" animBg="1"/>
      <p:bldP spid="30742" grpId="0" animBg="1"/>
      <p:bldP spid="30743" grpId="0" animBg="1"/>
      <p:bldP spid="30744" grpId="0" animBg="1"/>
      <p:bldP spid="3074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533400"/>
          </a:xfrm>
        </p:spPr>
        <p:txBody>
          <a:bodyPr/>
          <a:lstStyle/>
          <a:p>
            <a:pPr eaLnBrk="1" hangingPunct="1"/>
            <a:r>
              <a:rPr lang="ru-RU" sz="2800" smtClean="0"/>
              <a:t>Природные зоны, животные и растения </a:t>
            </a:r>
            <a:r>
              <a:rPr lang="ru-RU" sz="4800" smtClean="0"/>
              <a:t>20</a:t>
            </a:r>
          </a:p>
        </p:txBody>
      </p:sp>
      <p:sp>
        <p:nvSpPr>
          <p:cNvPr id="6861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WordArt 10"/>
          <p:cNvSpPr>
            <a:spLocks noChangeArrowheads="1" noChangeShapeType="1" noTextEdit="1"/>
          </p:cNvSpPr>
          <p:nvPr/>
        </p:nvSpPr>
        <p:spPr bwMode="auto">
          <a:xfrm>
            <a:off x="3124200" y="6248400"/>
            <a:ext cx="297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Медведь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27" name="TextBox 22"/>
          <p:cNvSpPr txBox="1">
            <a:spLocks noChangeArrowheads="1"/>
          </p:cNvSpPr>
          <p:nvPr/>
        </p:nvSpPr>
        <p:spPr bwMode="auto">
          <a:xfrm>
            <a:off x="228600" y="99060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000"/>
              <a:t>Животное – символ тайги и России?</a:t>
            </a:r>
          </a:p>
        </p:txBody>
      </p:sp>
      <p:pic>
        <p:nvPicPr>
          <p:cNvPr id="22" name="Рисунок 21" descr="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19250"/>
            <a:ext cx="586740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nimBg="1"/>
      <p:bldP spid="33803" grpId="0" animBg="1"/>
      <p:bldP spid="33804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33810" grpId="0" animBg="1"/>
      <p:bldP spid="33811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4800" smtClean="0"/>
              <a:t> </a:t>
            </a:r>
            <a:r>
              <a:rPr lang="ru-RU" sz="2800" smtClean="0"/>
              <a:t>Природные зоны, животные и растения </a:t>
            </a:r>
            <a:r>
              <a:rPr lang="ru-RU" sz="4800" smtClean="0"/>
              <a:t>30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algn="just" eaLnBrk="1" hangingPunct="1"/>
            <a:r>
              <a:rPr lang="ru-RU" sz="3600" smtClean="0"/>
              <a:t>Для какой зоны характерны: суслик ковыль, дрофа, жаворонок?</a:t>
            </a:r>
          </a:p>
        </p:txBody>
      </p:sp>
      <p:sp>
        <p:nvSpPr>
          <p:cNvPr id="6963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1" name="WordArt 13"/>
          <p:cNvSpPr>
            <a:spLocks noChangeArrowheads="1" noChangeShapeType="1" noTextEdit="1"/>
          </p:cNvSpPr>
          <p:nvPr/>
        </p:nvSpPr>
        <p:spPr bwMode="auto">
          <a:xfrm>
            <a:off x="3200400" y="6248400"/>
            <a:ext cx="2743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Степи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" name="Рисунок 21" descr="2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133600"/>
            <a:ext cx="5410200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 animBg="1"/>
      <p:bldP spid="32782" grpId="0" animBg="1"/>
      <p:bldP spid="32783" grpId="0" animBg="1"/>
      <p:bldP spid="32784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32793" grpId="0" animBg="1"/>
      <p:bldP spid="32794" grpId="0" animBg="1"/>
      <p:bldP spid="32795" grpId="0" animBg="1"/>
      <p:bldP spid="3279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534400" cy="228600"/>
          </a:xfrm>
        </p:spPr>
        <p:txBody>
          <a:bodyPr/>
          <a:lstStyle/>
          <a:p>
            <a:pPr eaLnBrk="1" hangingPunct="1"/>
            <a:r>
              <a:rPr lang="ru-RU" sz="2800" smtClean="0"/>
              <a:t>Природные</a:t>
            </a:r>
            <a:r>
              <a:rPr lang="ru-RU" sz="3200" smtClean="0"/>
              <a:t> зоны, животные и </a:t>
            </a:r>
            <a:r>
              <a:rPr lang="ru-RU" sz="2800" smtClean="0"/>
              <a:t>растения</a:t>
            </a:r>
            <a:r>
              <a:rPr lang="ru-RU" sz="3200" smtClean="0"/>
              <a:t> </a:t>
            </a:r>
            <a:r>
              <a:rPr lang="ru-RU" sz="4800" smtClean="0"/>
              <a:t>40</a:t>
            </a:r>
          </a:p>
        </p:txBody>
      </p:sp>
      <p:sp>
        <p:nvSpPr>
          <p:cNvPr id="7065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304800" y="6096000"/>
            <a:ext cx="8610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Низкие температуры не позволяют длительной вегетации 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75" name="TextBox 20"/>
          <p:cNvSpPr txBox="1">
            <a:spLocks noChangeArrowheads="1"/>
          </p:cNvSpPr>
          <p:nvPr/>
        </p:nvSpPr>
        <p:spPr bwMode="auto">
          <a:xfrm>
            <a:off x="0" y="685800"/>
            <a:ext cx="8686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3600"/>
              <a:t>Почему растения в тундре растут медленно</a:t>
            </a:r>
            <a:r>
              <a:rPr lang="ru-RU" sz="4800"/>
              <a:t>?</a:t>
            </a:r>
          </a:p>
        </p:txBody>
      </p:sp>
      <p:pic>
        <p:nvPicPr>
          <p:cNvPr id="70676" name="Рисунок 22" descr="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6002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16" grpId="0" animBg="1"/>
      <p:bldP spid="29717" grpId="0" animBg="1"/>
      <p:bldP spid="29718" grpId="0" animBg="1"/>
      <p:bldP spid="29719" grpId="0" animBg="1"/>
      <p:bldP spid="297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2800" smtClean="0"/>
              <a:t>Природные зоны, животные и растения</a:t>
            </a:r>
            <a:r>
              <a:rPr lang="ru-RU" sz="3200" smtClean="0"/>
              <a:t> </a:t>
            </a:r>
            <a:r>
              <a:rPr lang="ru-RU" sz="4800" smtClean="0"/>
              <a:t>50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15400" cy="1295400"/>
          </a:xfrm>
        </p:spPr>
        <p:txBody>
          <a:bodyPr/>
          <a:lstStyle/>
          <a:p>
            <a:pPr algn="just" eaLnBrk="1" hangingPunct="1"/>
            <a:r>
              <a:rPr lang="ru-RU" sz="3600" b="1" smtClean="0"/>
              <a:t>Животное, из рогов которого добывают ценное лекарство?</a:t>
            </a:r>
          </a:p>
        </p:txBody>
      </p:sp>
      <p:sp>
        <p:nvSpPr>
          <p:cNvPr id="7168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WordArt 11"/>
          <p:cNvSpPr>
            <a:spLocks noChangeArrowheads="1" noChangeShapeType="1" noTextEdit="1"/>
          </p:cNvSpPr>
          <p:nvPr/>
        </p:nvSpPr>
        <p:spPr bwMode="auto">
          <a:xfrm>
            <a:off x="228600" y="2819400"/>
            <a:ext cx="27432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Пятнистый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Олень,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пантокрин</a:t>
            </a:r>
          </a:p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8" name="Рисунок 27" descr="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00" y="2057400"/>
            <a:ext cx="5664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55" grpId="0" animBg="1"/>
      <p:bldP spid="31756" grpId="0" animBg="1"/>
      <p:bldP spid="31757" grpId="0" animBg="1"/>
      <p:bldP spid="31758" grpId="0" animBg="1"/>
      <p:bldP spid="31759" grpId="0" animBg="1"/>
      <p:bldP spid="31760" grpId="0" animBg="1"/>
      <p:bldP spid="31761" grpId="0" animBg="1"/>
      <p:bldP spid="31762" grpId="0" animBg="1"/>
      <p:bldP spid="31763" grpId="0" animBg="1"/>
      <p:bldP spid="31764" grpId="0" animBg="1"/>
      <p:bldP spid="31765" grpId="0" animBg="1"/>
      <p:bldP spid="31766" grpId="0" animBg="1"/>
      <p:bldP spid="31767" grpId="0" animBg="1"/>
      <p:bldP spid="31768" grpId="0" animBg="1"/>
      <p:bldP spid="31769" grpId="0" animBg="1"/>
      <p:bldP spid="3177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Каждый вопрос в зависимости от степени сложности имеет свою «цену».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Команды выбирают вопросы поочередно – по часовой стрелке.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Время на размышление – 30 секунд, досрочный ответ принимается в случае, если отвечать готовы все команды.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Первой отвечает команда, выбиравшая вопрос.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Затем на тот же вопрос могут отвечать остальные команды, но они должны сообщить о желании ответить заранее (один поднимает руку). В случае правильного ответа, команда получает половину «цены» вопроса.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Побеждает команда, набравшая наибольшее количество баллов.</a:t>
            </a:r>
          </a:p>
        </p:txBody>
      </p:sp>
      <p:sp>
        <p:nvSpPr>
          <p:cNvPr id="7270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  <p:bldP spid="58382" grpId="0" animBg="1"/>
      <p:bldP spid="58383" grpId="0" animBg="1"/>
      <p:bldP spid="58384" grpId="0" animBg="1"/>
      <p:bldP spid="58385" grpId="0" animBg="1"/>
      <p:bldP spid="58386" grpId="0" animBg="1"/>
      <p:bldP spid="583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85800"/>
          </a:xfrm>
        </p:spPr>
        <p:txBody>
          <a:bodyPr/>
          <a:lstStyle/>
          <a:p>
            <a:pPr eaLnBrk="1" hangingPunct="1"/>
            <a:r>
              <a:rPr lang="ru-RU" sz="2800" smtClean="0"/>
              <a:t>Географическое положение 30</a:t>
            </a:r>
          </a:p>
        </p:txBody>
      </p:sp>
      <p:sp>
        <p:nvSpPr>
          <p:cNvPr id="1945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0"/>
            <a:ext cx="533400" cy="609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29600" cy="2057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mtClean="0"/>
              <a:t>Назовите 2 государства, с которыми Россия имеет самую большую и самую маленькую по протяженности сухопутную границу</a:t>
            </a: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1143000" y="5715000"/>
            <a:ext cx="6705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Казахстан и КНДР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" name="Рисунок 23" descr="15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895600"/>
            <a:ext cx="6616700" cy="26908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25" name="Стрелка вниз 24"/>
          <p:cNvSpPr/>
          <p:nvPr/>
        </p:nvSpPr>
        <p:spPr>
          <a:xfrm>
            <a:off x="2971800" y="4267200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172200" y="4343400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 animBg="1"/>
      <p:bldP spid="9235" grpId="0" animBg="1"/>
      <p:bldP spid="9236" grpId="0" animBg="1"/>
      <p:bldP spid="9237" grpId="0" animBg="1"/>
      <p:bldP spid="9238" grpId="0" animBg="1"/>
      <p:bldP spid="9239" grpId="0" animBg="1"/>
      <p:bldP spid="9240" grpId="0" animBg="1"/>
      <p:bldP spid="9241" grpId="0" animBg="1"/>
      <p:bldP spid="9242" grpId="0" animBg="1"/>
      <p:bldP spid="9243" grpId="0" animBg="1"/>
      <p:bldP spid="9244" grpId="0" animBg="1"/>
      <p:bldP spid="25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Географическое положение </a:t>
            </a:r>
            <a:r>
              <a:rPr lang="ru-RU" smtClean="0"/>
              <a:t>40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0292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smtClean="0"/>
              <a:t>   </a:t>
            </a:r>
            <a:r>
              <a:rPr lang="ru-RU" sz="5400" smtClean="0"/>
              <a:t>Крайняя островная северная точка России?</a:t>
            </a:r>
          </a:p>
        </p:txBody>
      </p:sp>
      <p:sp>
        <p:nvSpPr>
          <p:cNvPr id="20483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0"/>
            <a:ext cx="5334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WordArt 14"/>
          <p:cNvSpPr>
            <a:spLocks noChangeArrowheads="1" noChangeShapeType="1" noTextEdit="1"/>
          </p:cNvSpPr>
          <p:nvPr/>
        </p:nvSpPr>
        <p:spPr bwMode="auto">
          <a:xfrm>
            <a:off x="228600" y="5410200"/>
            <a:ext cx="41148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о. Рудольфа, мыс Флигели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" name="Рисунок 21" descr="154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975" y="1219200"/>
            <a:ext cx="4492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4-конечная звезда 22"/>
          <p:cNvSpPr/>
          <p:nvPr/>
        </p:nvSpPr>
        <p:spPr>
          <a:xfrm>
            <a:off x="7543800" y="3200400"/>
            <a:ext cx="457200" cy="4572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 animBg="1"/>
      <p:bldP spid="10262" grpId="0" animBg="1"/>
      <p:bldP spid="10263" grpId="0" animBg="1"/>
      <p:bldP spid="10264" grpId="0" animBg="1"/>
      <p:bldP spid="10265" grpId="0" animBg="1"/>
      <p:bldP spid="10266" grpId="0" animBg="1"/>
      <p:bldP spid="10267" grpId="0" animBg="1"/>
      <p:bldP spid="10268" grpId="0" animBg="1"/>
      <p:bldP spid="1026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sz="2800" smtClean="0"/>
              <a:t>Географическое положение </a:t>
            </a:r>
            <a:r>
              <a:rPr lang="ru-RU" smtClean="0"/>
              <a:t>50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4724400"/>
          </a:xfrm>
        </p:spPr>
        <p:txBody>
          <a:bodyPr/>
          <a:lstStyle/>
          <a:p>
            <a:pPr algn="just" eaLnBrk="1" hangingPunct="1"/>
            <a:r>
              <a:rPr lang="ru-RU" sz="3600" smtClean="0"/>
              <a:t>Какое пограничное государство спрятано под знаком вопроса?</a:t>
            </a:r>
          </a:p>
          <a:p>
            <a:pPr eaLnBrk="1" hangingPunct="1"/>
            <a:endParaRPr lang="ru-RU" sz="3600" smtClean="0"/>
          </a:p>
        </p:txBody>
      </p:sp>
      <p:sp>
        <p:nvSpPr>
          <p:cNvPr id="21507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0"/>
            <a:ext cx="5334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2057400" y="5867400"/>
            <a:ext cx="495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96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Impact"/>
              </a:rPr>
              <a:t>Казахстан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524" name="Picture 5" descr="Географическое положение Росс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098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6" grpId="0" animBg="1"/>
      <p:bldP spid="8217" grpId="0" animBg="1"/>
      <p:bldP spid="8218" grpId="0" animBg="1"/>
      <p:bldP spid="82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История изучения России</a:t>
            </a:r>
            <a:r>
              <a:rPr lang="ru-RU" smtClean="0"/>
              <a:t>10 </a:t>
            </a:r>
          </a:p>
        </p:txBody>
      </p:sp>
      <p:sp>
        <p:nvSpPr>
          <p:cNvPr id="2253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2362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4000" smtClean="0"/>
              <a:t>Кто первым установил, что между Евразией и Америкой есть пролив?</a:t>
            </a:r>
          </a:p>
        </p:txBody>
      </p: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304800" y="4114800"/>
            <a:ext cx="403860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38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Семен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Дежнев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33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066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286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28956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3505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4114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724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53340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58674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6400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6934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75438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8077200" y="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F7A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" name="Рисунок 21" descr="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819400"/>
            <a:ext cx="32956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7" grpId="0" animBg="1"/>
      <p:bldP spid="14348" grpId="0" animBg="1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 animBg="1"/>
      <p:bldP spid="14356" grpId="0" animBg="1"/>
      <p:bldP spid="14357" grpId="0" animBg="1"/>
      <p:bldP spid="14358" grpId="0" animBg="1"/>
      <p:bldP spid="14359" grpId="0" animBg="1"/>
      <p:bldP spid="14360" grpId="0" animBg="1"/>
      <p:bldP spid="14361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1745</TotalTime>
  <Words>719</Words>
  <Application>Microsoft PowerPoint</Application>
  <PresentationFormat>Экран (4:3)</PresentationFormat>
  <Paragraphs>190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Times New Roman</vt:lpstr>
      <vt:lpstr>Arial</vt:lpstr>
      <vt:lpstr>Calibri</vt:lpstr>
      <vt:lpstr>Monotype Corsiva</vt:lpstr>
      <vt:lpstr>Impact</vt:lpstr>
      <vt:lpstr>Оформление по умолчанию</vt:lpstr>
      <vt:lpstr>Слайд 1</vt:lpstr>
      <vt:lpstr>Слайд 2</vt:lpstr>
      <vt:lpstr>Подведем итоги…</vt:lpstr>
      <vt:lpstr>Географическое положение  10</vt:lpstr>
      <vt:lpstr>Географическое положение 20</vt:lpstr>
      <vt:lpstr>Географическое положение 30</vt:lpstr>
      <vt:lpstr>Географическое положение 40</vt:lpstr>
      <vt:lpstr>Географическое положение 50</vt:lpstr>
      <vt:lpstr>История изучения России10 </vt:lpstr>
      <vt:lpstr>История освоения России 20 </vt:lpstr>
      <vt:lpstr>История освоения России 30 </vt:lpstr>
      <vt:lpstr>История освоения России 40 </vt:lpstr>
      <vt:lpstr>История освоения России 50 </vt:lpstr>
      <vt:lpstr>Рельеф и геологическое строение10</vt:lpstr>
      <vt:lpstr>Рельеф и геологическое строение 20</vt:lpstr>
      <vt:lpstr>Рельеф и геологическое строение30</vt:lpstr>
      <vt:lpstr>Рельеф и геологическое строение 40</vt:lpstr>
      <vt:lpstr>Рельеф и геологическое строение 50</vt:lpstr>
      <vt:lpstr>Климат10</vt:lpstr>
      <vt:lpstr>Климат 20</vt:lpstr>
      <vt:lpstr>Климат 30</vt:lpstr>
      <vt:lpstr>Климат 40</vt:lpstr>
      <vt:lpstr>Климат 50</vt:lpstr>
      <vt:lpstr>Внутренние воды10</vt:lpstr>
      <vt:lpstr>Внутренние воды 20</vt:lpstr>
      <vt:lpstr>Климат 30</vt:lpstr>
      <vt:lpstr>Климат 40</vt:lpstr>
      <vt:lpstr>Климат 50</vt:lpstr>
      <vt:lpstr>Слайд 29</vt:lpstr>
      <vt:lpstr>Слайд 30</vt:lpstr>
      <vt:lpstr>Слайд 31</vt:lpstr>
      <vt:lpstr>Подведем итоги…</vt:lpstr>
      <vt:lpstr>Исследователи России10</vt:lpstr>
      <vt:lpstr>Исследователи России 20</vt:lpstr>
      <vt:lpstr>Исследователи России 30</vt:lpstr>
      <vt:lpstr> Исследователи России 40</vt:lpstr>
      <vt:lpstr>Исследователи России 50</vt:lpstr>
      <vt:lpstr>Карты и названия10 </vt:lpstr>
      <vt:lpstr>Карты и названия 20 </vt:lpstr>
      <vt:lpstr>Карты и названия30 </vt:lpstr>
      <vt:lpstr>Карты и названия 40 </vt:lpstr>
      <vt:lpstr> Карты и названия50 </vt:lpstr>
      <vt:lpstr>Рекордсмены10</vt:lpstr>
      <vt:lpstr>Рекордсмены 20</vt:lpstr>
      <vt:lpstr>Рекордсмены 30</vt:lpstr>
      <vt:lpstr>Рекордсмены 40</vt:lpstr>
      <vt:lpstr>Рекордсмены  50</vt:lpstr>
      <vt:lpstr>Почвы10</vt:lpstr>
      <vt:lpstr>Почвы 20</vt:lpstr>
      <vt:lpstr>Почвы 30</vt:lpstr>
      <vt:lpstr>Почвы 40</vt:lpstr>
      <vt:lpstr>Почвы 50</vt:lpstr>
      <vt:lpstr>Природные зоны, животные и растения10</vt:lpstr>
      <vt:lpstr>Природные зоны, животные и растения 20</vt:lpstr>
      <vt:lpstr> Природные зоны, животные и растения 30</vt:lpstr>
      <vt:lpstr>Природные зоны, животные и растения 40</vt:lpstr>
      <vt:lpstr>Природные зоны, животные и растения 50</vt:lpstr>
      <vt:lpstr>Слайд 58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ольга</cp:lastModifiedBy>
  <cp:revision>59</cp:revision>
  <cp:lastPrinted>1601-01-01T00:00:00Z</cp:lastPrinted>
  <dcterms:created xsi:type="dcterms:W3CDTF">1601-01-01T00:00:00Z</dcterms:created>
  <dcterms:modified xsi:type="dcterms:W3CDTF">2012-01-07T16:41:12Z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