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6"/>
  </p:notesMasterIdLst>
  <p:sldIdLst>
    <p:sldId id="257" r:id="rId2"/>
    <p:sldId id="341" r:id="rId3"/>
    <p:sldId id="319" r:id="rId4"/>
    <p:sldId id="320" r:id="rId5"/>
    <p:sldId id="318" r:id="rId6"/>
    <p:sldId id="325" r:id="rId7"/>
    <p:sldId id="330" r:id="rId8"/>
    <p:sldId id="329" r:id="rId9"/>
    <p:sldId id="331" r:id="rId10"/>
    <p:sldId id="310" r:id="rId11"/>
    <p:sldId id="333" r:id="rId12"/>
    <p:sldId id="334" r:id="rId13"/>
    <p:sldId id="335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CBD13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91" autoAdjust="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7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12E237-9307-4EDD-9727-DC8B12594BE1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CAB418-FEE9-444A-A408-A9833FD07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70F327-4A0E-4725-853F-78B7420259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F6D71F-D005-46A0-9F65-89533E97E9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4597EA-4FD8-43C6-BF4E-699F206AC6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58D87-2EA6-406B-957C-2A5FFB8C27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40A2-EEAF-4086-92A1-2F83950FBC93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F37B-30BD-486D-A99E-FC011A14D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611C-C7D6-4203-9F77-DA16BEBABDA5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21C4-6E96-4CB9-BCA9-29A5E300E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5530-ADEB-4209-9A7E-DE8B63FD2C97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5BE5-C309-4D87-83A4-DED6ED65B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0C70-C963-4AAB-AD07-E043655FFBFC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7DA5-EEF2-4D9C-9853-039E515F1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06F4-AD2B-44C9-9B82-E7E5AC15A682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23E9-5325-4FF9-8A0B-900C59C98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AA0E-4965-44E5-BB12-0065BD6DD474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4811-1EC5-4B40-AF10-6313700C3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E8B0-A0E4-4D3D-B59D-4F15895C183D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3795-C9E9-4611-97CC-8924BD982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4669-38DB-4E9C-85E7-A3BEB827D5AA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F986-AF1A-40C5-A33C-DA87B0442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EC56A-C161-43E5-ADC9-580CDDCF7AE0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3EDC-37ED-4927-B492-CAF1DAA57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E7C2-3657-4A53-B89A-B338C3DD8ADE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1859-23FC-4285-AFF4-E58D1DA11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1E04-3929-4558-9F2C-5EDE4ABC99AF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8541-61B1-4C97-B718-21BAC2769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09606-5E25-4E18-9F43-628DC567A539}" type="datetimeFigureOut">
              <a:rPr lang="ru-RU"/>
              <a:pPr>
                <a:defRPr/>
              </a:pPr>
              <a:t>30.09.2011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A708C-E456-474B-891D-442CA3D3C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20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29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1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ru-RU" sz="1400" dirty="0">
              <a:ln w="11430"/>
              <a:solidFill>
                <a:srgbClr val="FF0000"/>
              </a:solidFill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ru-RU" sz="1400" dirty="0">
              <a:ln w="11430"/>
              <a:solidFill>
                <a:srgbClr val="FF0000"/>
              </a:solidFill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ru-RU" sz="1400" dirty="0">
              <a:ln w="11430"/>
              <a:solidFill>
                <a:srgbClr val="FF0000"/>
              </a:solidFill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ru-RU" sz="1400" dirty="0">
              <a:ln w="11430"/>
              <a:solidFill>
                <a:srgbClr val="FF0000"/>
              </a:solidFill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1400" dirty="0">
                <a:ln w="11430"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ДОПОЛНИТЕЛЬНОГО ОБРАЗОВАНИЯ ДЕТЕЙ  13-17 ЛЕТ</a:t>
            </a:r>
            <a:endParaRPr lang="ru-RU" sz="140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ln w="11430"/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</a:rPr>
              <a:t>«ПАРИКМАХЕРСКОЕ  ИСКУССТВО: НАЧАЛО ПУТИ»</a:t>
            </a:r>
            <a:endParaRPr lang="ru-RU" sz="2000" b="1" dirty="0">
              <a:ln w="11430"/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200" dirty="0">
                <a:ln w="11430"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СРОК  РЕАЛИЗАЦИИ -  2 ГОДА.</a:t>
            </a:r>
          </a:p>
          <a:p>
            <a:pPr algn="ctr" eaLnBrk="0" hangingPunct="0">
              <a:defRPr/>
            </a:pP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</a:rPr>
              <a:t>Направленность – художественная, социально - педагогическая</a:t>
            </a: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                            </a:t>
            </a: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</a:t>
            </a: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                             </a:t>
            </a: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2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           </a:t>
            </a:r>
            <a:r>
              <a:rPr lang="ru-RU" sz="1200" i="1" dirty="0">
                <a:ln w="11430"/>
                <a:solidFill>
                  <a:srgbClr val="FF0000"/>
                </a:solidFill>
                <a:ea typeface="Times New Roman" pitchFamily="18" charset="0"/>
              </a:rPr>
              <a:t>АВТОР</a:t>
            </a: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:    руководитель  студии  «Шарм»                                                                                </a:t>
            </a: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педагог дополнительного  образования       </a:t>
            </a: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1600" i="1" dirty="0">
                <a:ln w="11430"/>
                <a:solidFill>
                  <a:srgbClr val="FF0000"/>
                </a:solidFill>
                <a:ea typeface="Times New Roman" pitchFamily="18" charset="0"/>
              </a:rPr>
              <a:t>А.Я.Лявданская</a:t>
            </a:r>
            <a:endParaRPr lang="ru-RU" sz="1600" dirty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endParaRPr lang="ru-RU" sz="1600" dirty="0">
              <a:ln w="11430"/>
              <a:solidFill>
                <a:srgbClr val="FF0000"/>
              </a:solidFill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ru-RU" sz="1600" dirty="0">
              <a:ln w="11430"/>
              <a:solidFill>
                <a:srgbClr val="FF0000"/>
              </a:solidFill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n w="11430"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Москва</a:t>
            </a:r>
            <a:endParaRPr lang="ru-RU" sz="160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1600" dirty="0" smtClean="0">
                <a:ln w="11430"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2006 </a:t>
            </a:r>
            <a:r>
              <a:rPr lang="ru-RU" sz="1600" dirty="0">
                <a:ln w="11430"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endParaRPr lang="ru-RU" sz="160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ЦО 491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42918"/>
            <a:ext cx="1417000" cy="891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625" y="428625"/>
            <a:ext cx="82867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645773"/>
                </a:solidFill>
                <a:cs typeface="Times New Roman" pitchFamily="18" charset="0"/>
              </a:rPr>
              <a:t>ДЕПАРТАМЕНТ ОБРАЗОВАНИЯ ГОРОДА МОСКВЫ</a:t>
            </a:r>
            <a:endParaRPr lang="ru-RU" sz="1200">
              <a:solidFill>
                <a:srgbClr val="645773"/>
              </a:solidFill>
            </a:endParaRPr>
          </a:p>
          <a:p>
            <a:pPr algn="ctr" eaLnBrk="0" hangingPunct="0"/>
            <a:r>
              <a:rPr lang="ru-RU" sz="1200" b="1">
                <a:solidFill>
                  <a:srgbClr val="645773"/>
                </a:solidFill>
                <a:cs typeface="Times New Roman" pitchFamily="18" charset="0"/>
              </a:rPr>
              <a:t>ГОСУДАРСТВЕННОЕ ОБРАЗОВАТЕЛЬНОЕ УЧРЕЖДЕНИЕ</a:t>
            </a:r>
            <a:endParaRPr lang="ru-RU" sz="1200">
              <a:solidFill>
                <a:srgbClr val="645773"/>
              </a:solidFill>
            </a:endParaRPr>
          </a:p>
          <a:p>
            <a:pPr algn="ctr" eaLnBrk="0" hangingPunct="0"/>
            <a:r>
              <a:rPr lang="ru-RU" sz="1200" b="1">
                <a:solidFill>
                  <a:srgbClr val="645773"/>
                </a:solidFill>
                <a:cs typeface="Times New Roman" pitchFamily="18" charset="0"/>
              </a:rPr>
              <a:t>«ЦЕНТР ОБРАЗОВАНИЯ № 491 «МАРЬИНО»</a:t>
            </a:r>
            <a:endParaRPr lang="ru-RU" sz="1200">
              <a:solidFill>
                <a:srgbClr val="645773"/>
              </a:solidFill>
            </a:endParaRPr>
          </a:p>
          <a:p>
            <a:pPr eaLnBrk="0" hangingPunct="0"/>
            <a:endParaRPr lang="ru-RU" sz="900">
              <a:solidFill>
                <a:srgbClr val="645773"/>
              </a:solidFill>
              <a:latin typeface="a_AvanteTck"/>
              <a:cs typeface="Times New Roman" pitchFamily="18" charset="0"/>
            </a:endParaRPr>
          </a:p>
          <a:p>
            <a:pPr eaLnBrk="0" hangingPunct="0"/>
            <a:r>
              <a:rPr lang="ru-RU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109651, Москва, Новочеркасский б-р, д.19</a:t>
            </a:r>
            <a:endParaRPr lang="ru-RU" sz="900">
              <a:solidFill>
                <a:srgbClr val="645773"/>
              </a:solidFill>
            </a:endParaRPr>
          </a:p>
          <a:p>
            <a:pPr eaLnBrk="0" hangingPunct="0"/>
            <a:r>
              <a:rPr lang="ru-RU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Телефон: (495) 356-37-31</a:t>
            </a:r>
            <a:endParaRPr lang="ru-RU" sz="900">
              <a:solidFill>
                <a:srgbClr val="645773"/>
              </a:solidFill>
            </a:endParaRPr>
          </a:p>
          <a:p>
            <a:pPr eaLnBrk="0" hangingPunct="0"/>
            <a:r>
              <a:rPr lang="ru-RU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Факс: (495) 356-37-31</a:t>
            </a:r>
            <a:endParaRPr lang="ru-RU" sz="900">
              <a:solidFill>
                <a:srgbClr val="645773"/>
              </a:solidFill>
            </a:endParaRPr>
          </a:p>
          <a:p>
            <a:pPr eaLnBrk="0" hangingPunct="0"/>
            <a:r>
              <a:rPr lang="ru-RU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ОКПО 4848 6727, ОГРН 1037739394758</a:t>
            </a:r>
            <a:endParaRPr lang="ru-RU" sz="900">
              <a:solidFill>
                <a:srgbClr val="645773"/>
              </a:solidFill>
            </a:endParaRPr>
          </a:p>
          <a:p>
            <a:pPr eaLnBrk="0" hangingPunct="0"/>
            <a:r>
              <a:rPr lang="ru-RU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ИНН</a:t>
            </a:r>
            <a:r>
              <a:rPr lang="en-US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/</a:t>
            </a:r>
            <a:r>
              <a:rPr lang="ru-RU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КПП</a:t>
            </a:r>
            <a:r>
              <a:rPr lang="en-US" sz="9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 7704191153/770401001 </a:t>
            </a:r>
            <a:r>
              <a:rPr lang="en-US" sz="10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                                                                </a:t>
            </a:r>
            <a:r>
              <a:rPr lang="ru-RU" sz="1000">
                <a:solidFill>
                  <a:srgbClr val="645773"/>
                </a:solidFill>
                <a:latin typeface="a_AvanteTck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900">
                <a:solidFill>
                  <a:srgbClr val="645773"/>
                </a:solidFill>
                <a:cs typeface="Times New Roman" pitchFamily="18" charset="0"/>
              </a:rPr>
              <a:t>E-mail:  ec491edu@mail.ru</a:t>
            </a:r>
            <a:endParaRPr lang="en-US" sz="900">
              <a:solidFill>
                <a:srgbClr val="64577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85938" y="1928813"/>
            <a:ext cx="6357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C:\Documents and Settings\Irina\Рабочий стол\Изображение20.02 0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328614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39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МЕТОДИЧЕСКОЕ ОБЕСПЕЧЕНИЕ    ПРОГРАММЫ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0" y="1785926"/>
            <a:ext cx="2071702" cy="11430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Инструкция по ТБ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42910" y="3214686"/>
            <a:ext cx="2071702" cy="11430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Схемы стрижек, реакций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2910" y="4857760"/>
            <a:ext cx="2071702" cy="121444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Видеокассеты и диски с конкурсами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86116" y="2000240"/>
            <a:ext cx="2428892" cy="9286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Журнал учета работы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428992" y="3429000"/>
            <a:ext cx="2214578" cy="9286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Конспекты занятий, лекций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28992" y="4929198"/>
            <a:ext cx="2214578" cy="11430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Методика проведения индивидуальных занятий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215074" y="1816220"/>
            <a:ext cx="2214578" cy="111271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Методическая литература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215074" y="3214686"/>
            <a:ext cx="2214578" cy="11430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Экзаменационные билеты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286512" y="4857760"/>
            <a:ext cx="2143140" cy="121444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Журнал учета выданных Свидетельств</a:t>
            </a:r>
          </a:p>
        </p:txBody>
      </p:sp>
    </p:spTree>
  </p:cSld>
  <p:clrMapOvr>
    <a:masterClrMapping/>
  </p:clrMapOvr>
  <p:transition advClick="0" advTm="1182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rina.DOP\Рабочий стол\Женские стрижки\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0513"/>
            <a:ext cx="1714500" cy="1138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irina.DOP\Рабочий стол\Женские стрижки\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5750"/>
            <a:ext cx="1736725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irina.DOP\Рабочий стол\Женские стрижки\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1571625"/>
            <a:ext cx="1703388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Documents and Settings\irina.DOP\Рабочий стол\Женские стрижки\5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571625"/>
            <a:ext cx="1714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irina.DOP\Рабочий стол\Женские стрижки\6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857500"/>
            <a:ext cx="1714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Documents and Settings\irina.DOP\Рабочий стол\Женские стрижки\7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857500"/>
            <a:ext cx="1698625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:\Documents and Settings\irina.DOP\Рабочий стол\Женские стрижки\8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25" y="5429250"/>
            <a:ext cx="1690688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Documents and Settings\irina.DOP\Рабочий стол\Женские стрижки\9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4143375"/>
            <a:ext cx="1714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Picture 11" descr="C:\Documents and Settings\irina.DOP\Рабочий стол\Женские стрижки\10.t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25" y="4143375"/>
            <a:ext cx="1714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C:\Documents and Settings\irina.DOP\Рабочий стол\Женские стрижки\1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75" y="5429250"/>
            <a:ext cx="1714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Picture 13" descr="C:\Documents and Settings\irina.DOP\Рабочий стол\Женские стрижки\12.t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4143375"/>
            <a:ext cx="1762125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872564" cy="65722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Arial Black" pitchFamily="34" charset="0"/>
              </a:rPr>
              <a:t>ЖЕНСКИЙ ЗАЛ</a:t>
            </a:r>
          </a:p>
        </p:txBody>
      </p:sp>
      <p:pic>
        <p:nvPicPr>
          <p:cNvPr id="1028" name="Picture 4" descr="C:\Documents and Settings\irina.DOP\Рабочий стол\Женские стрижки\3.t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15125" y="1571625"/>
            <a:ext cx="1714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98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1"/>
            <a:ext cx="1872564" cy="6643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МУЖСКОЙ ЗАЛ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2050" name="Picture 2" descr="C:\Documents and Settings\irina.DOP\Рабочий стол\Мужские стрижки\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42875"/>
            <a:ext cx="2286000" cy="1579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irina.DOP\Рабочий стол\Мужские стрижки\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42875"/>
            <a:ext cx="2300287" cy="15716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2" name="Picture 4" descr="C:\Documents and Settings\irina.DOP\Рабочий стол\Мужские стрижки\3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857375"/>
            <a:ext cx="2286000" cy="153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irina.DOP\Рабочий стол\Мужские стрижки\4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785938"/>
            <a:ext cx="22860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Documents and Settings\irina.DOP\Рабочий стол\Мужские стрижки\5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3500438"/>
            <a:ext cx="2309812" cy="150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Documents and Settings\irina.DOP\Рабочий стол\Мужские стрижки\6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3500438"/>
            <a:ext cx="2286000" cy="150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Documents and Settings\irina.DOP\Рабочий стол\Мужские стрижки\7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143500"/>
            <a:ext cx="223837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2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4290"/>
            <a:ext cx="1197379" cy="6373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МЕТОДИЧЕСКИЕ СХЕМЫ</a:t>
            </a:r>
          </a:p>
        </p:txBody>
      </p:sp>
      <p:pic>
        <p:nvPicPr>
          <p:cNvPr id="3074" name="Picture 2" descr="C:\Documents and Settings\irina.DOP\Рабочий стол\Технологические схемы\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500"/>
            <a:ext cx="1243012" cy="121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irina.DOP\Рабочий стол\Технологические схемы\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14313"/>
            <a:ext cx="1714500" cy="118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irina.DOP\Рабочий стол\Технологические схемы\3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1527175"/>
            <a:ext cx="1857375" cy="118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irina.DOP\Рабочий стол\Технологические схемы\4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214313"/>
            <a:ext cx="1785937" cy="118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irina.DOP\Рабочий стол\Технологические схемы\5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1527175"/>
            <a:ext cx="1857375" cy="118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C:\Documents and Settings\irina.DOP\Рабочий стол\Технологические схемы\6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214313"/>
            <a:ext cx="1827212" cy="121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C:\Documents and Settings\irina.DOP\Рабочий стол\Технологические схемы\м-1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63" y="4214813"/>
            <a:ext cx="1857375" cy="118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 descr="C:\Documents and Settings\irina.DOP\Рабочий стол\Технологические схемы\м-2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8" y="4214813"/>
            <a:ext cx="1785937" cy="118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C:\Documents and Settings\irina.DOP\Рабочий стол\Технологические схемы\м-3.t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75" y="4214813"/>
            <a:ext cx="1928813" cy="123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3" name="Picture 11" descr="C:\Documents and Settings\irina.DOP\Рабочий стол\Технологические схемы\м-4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8" y="5500688"/>
            <a:ext cx="1785937" cy="123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46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500063"/>
            <a:ext cx="8258175" cy="58086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3200" b="1" i="1" dirty="0" smtClean="0">
              <a:solidFill>
                <a:srgbClr val="FFC0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«Педагогическая деятельность есть один из видов практического искусства, т.е. творчества. Творческий её характер обусловлен многими обстоятельствами: постоянным обновлением учебных программ, появлением новых педагогических идей, методик, совершенствованием форм обучения»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К. Д. Ушинский</a:t>
            </a:r>
          </a:p>
        </p:txBody>
      </p:sp>
    </p:spTree>
  </p:cSld>
  <p:clrMapOvr>
    <a:masterClrMapping/>
  </p:clrMapOvr>
  <p:transition advClick="0" advTm="219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58138" cy="12121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smtClean="0"/>
              <a:t>Технология разработки образовательной программы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92500" y="3068638"/>
            <a:ext cx="2016125" cy="9144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Титульный</a:t>
            </a:r>
            <a:r>
              <a:rPr lang="ru-RU" b="1" dirty="0">
                <a:latin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лист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072066" y="1500174"/>
            <a:ext cx="3357586" cy="1223962"/>
          </a:xfrm>
          <a:prstGeom prst="wedgeRoundRectCallout">
            <a:avLst>
              <a:gd name="adj1" fmla="val -65885"/>
              <a:gd name="adj2" fmla="val 7669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Вышестоящие органы образования, название ОУ, в котором разработана программа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759450" y="3000372"/>
            <a:ext cx="3098830" cy="1214446"/>
          </a:xfrm>
          <a:prstGeom prst="wedgeRoundRectCallout">
            <a:avLst>
              <a:gd name="adj1" fmla="val -57787"/>
              <a:gd name="adj2" fmla="val -2327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</a:rPr>
              <a:t>Ф.И.О. ответственного работника, утвердившего программу с указанием даты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24747" y="1555395"/>
            <a:ext cx="3247027" cy="1231119"/>
          </a:xfrm>
          <a:prstGeom prst="wedgeRoundRectCallout">
            <a:avLst>
              <a:gd name="adj1" fmla="val 49007"/>
              <a:gd name="adj2" fmla="val 7512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</a:rPr>
              <a:t>Дата и № протокола методического совета, рекомендовавшего программу к реализации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57158" y="3286125"/>
            <a:ext cx="2879725" cy="1143008"/>
          </a:xfrm>
          <a:prstGeom prst="wedgeRoundRectCallout">
            <a:avLst>
              <a:gd name="adj1" fmla="val 58868"/>
              <a:gd name="adj2" fmla="val -2108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Название программы (краткое, отражающее суть) 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57157" y="4857761"/>
            <a:ext cx="2846417" cy="928693"/>
          </a:xfrm>
          <a:prstGeom prst="wedgeRoundRectCallout">
            <a:avLst>
              <a:gd name="adj1" fmla="val 81372"/>
              <a:gd name="adj2" fmla="val -14226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Название города, год создания программы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357555" y="5084763"/>
            <a:ext cx="1714512" cy="1008062"/>
          </a:xfrm>
          <a:prstGeom prst="wedgeRoundRectCallout">
            <a:avLst>
              <a:gd name="adj1" fmla="val -2971"/>
              <a:gd name="adj2" fmla="val -15973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Автор программы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572133" y="5500703"/>
            <a:ext cx="1714512" cy="714380"/>
          </a:xfrm>
          <a:prstGeom prst="wedgeRoundRectCallout">
            <a:avLst>
              <a:gd name="adj1" fmla="val -103080"/>
              <a:gd name="adj2" fmla="val -26647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Срок реализации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6286512" y="4429132"/>
            <a:ext cx="2571768" cy="1015993"/>
          </a:xfrm>
          <a:prstGeom prst="wedgeRoundRectCallout">
            <a:avLst>
              <a:gd name="adj1" fmla="val -96905"/>
              <a:gd name="adj2" fmla="val -9373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</a:rPr>
              <a:t>Возраст детей, на который рассчитана программа</a:t>
            </a:r>
          </a:p>
        </p:txBody>
      </p:sp>
    </p:spTree>
  </p:cSld>
  <p:clrMapOvr>
    <a:masterClrMapping/>
  </p:clrMapOvr>
  <p:transition advClick="0" advTm="399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АКТУАЛЬНОСТЬ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ОБНОВЛЕНИЕ И РАСШИРЕНИЕ    СИСТЕМЫ  ДОПОЛНИТЕЛЬНОГО ОБРАЗОВАНИЯ;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 ПРОФОРИЕНТАЦИЯ СТАРШЕКЛАССНИКОВ;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АДАПТАЦИЯ  ДЕТЕЙ  В СЛОЖНОМ  СОВРЕМЕННОМ ОБЩЕСТВЕ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 advTm="157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ПРОГРАММЫ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429684" cy="385765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1.</a:t>
            </a:r>
            <a:r>
              <a:rPr lang="en-US" b="1" dirty="0" smtClean="0"/>
              <a:t> </a:t>
            </a:r>
            <a:r>
              <a:rPr lang="ru-RU" b="1" dirty="0" smtClean="0"/>
              <a:t>Отсутствие аналогов для школьников.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2.</a:t>
            </a:r>
            <a:r>
              <a:rPr lang="en-US" b="1" dirty="0" smtClean="0"/>
              <a:t> </a:t>
            </a:r>
            <a:r>
              <a:rPr lang="ru-RU" b="1" dirty="0" smtClean="0"/>
              <a:t>Морально устаревшая профессиональная литература для парикмахерских колледжей.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3.</a:t>
            </a:r>
            <a:r>
              <a:rPr lang="en-US" b="1" dirty="0" smtClean="0"/>
              <a:t> </a:t>
            </a:r>
            <a:r>
              <a:rPr lang="ru-RU" b="1" dirty="0" smtClean="0"/>
              <a:t>Научный подход к технологии окраски, химической завивки.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4.</a:t>
            </a:r>
            <a:r>
              <a:rPr lang="en-US" b="1" dirty="0" smtClean="0"/>
              <a:t> </a:t>
            </a:r>
            <a:r>
              <a:rPr lang="ru-RU" b="1" dirty="0" smtClean="0"/>
              <a:t>Оригинальный способ оценки знаний.</a:t>
            </a:r>
            <a:endParaRPr lang="ru-RU" b="1" dirty="0"/>
          </a:p>
        </p:txBody>
      </p:sp>
    </p:spTree>
  </p:cSld>
  <p:clrMapOvr>
    <a:masterClrMapping/>
  </p:clrMapOvr>
  <p:transition advClick="0" advTm="2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АВТОРСКАЯ  ПОЗИЦИЯ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17" y="2214554"/>
            <a:ext cx="8186766" cy="400052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Личностно-ориентированный подход к    обучению детей по программе, позволяющий развить творческий потенциал каждого ребенка, влиять на формирование его личности, помочь в профориентации  и адаптации в сложном современном обществе.</a:t>
            </a: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 advClick="0" advTm="223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ЦЕЛИ ПРОГРАММЫ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916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9600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ФОРМИРОВАНИЕ  ЛИЧНОСТИ ВОСПИТАННИКА КАК ПРОЦЕСС СТАНОВЛЕНИЯ МЫСЛИТЕЛЬНЫХ, ТВОРЧЕСКИХ,  ДЕЯТЕЛЬНОСТНЫХ СПОСОБНОСТЕЙ</a:t>
            </a:r>
            <a:endParaRPr lang="ru-RU" sz="24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42910" y="3643314"/>
            <a:ext cx="2643206" cy="1928826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Выявление и развитие способностей каждого ученика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средствами парикмахерского искусства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3143240" y="3214686"/>
            <a:ext cx="3071834" cy="128588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ПРОФОРИЕНТАЦИЯ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6000760" y="3714752"/>
            <a:ext cx="2571768" cy="185738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Адаптация в сложном современном мире</a:t>
            </a:r>
          </a:p>
        </p:txBody>
      </p:sp>
    </p:spTree>
  </p:cSld>
  <p:clrMapOvr>
    <a:masterClrMapping/>
  </p:clrMapOvr>
  <p:transition advClick="0" advTm="253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14313"/>
            <a:ext cx="8556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6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8429684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  <a:t>ИНТЕГРАЦИЯ  ОСНОВНОГО  И ДОПОЛНИТЕЛЬНОГО ОБРАЗОВАНИЯ В  СТУДИИ ПАРИКМАХЕРСКОГО ИСКУССТВА  «ШАРМ».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813" y="2071688"/>
          <a:ext cx="7286676" cy="482796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43338"/>
                <a:gridCol w="3643338"/>
              </a:tblGrid>
              <a:tr h="702444">
                <a:tc>
                  <a:txBody>
                    <a:bodyPr/>
                    <a:lstStyle/>
                    <a:p>
                      <a:pPr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МХК, МОСКВОВЕДЕНИЕ, ИСТОРИЯ, ЛИТЕРАТУРА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История  парикмахерского искусства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516">
                <a:tc>
                  <a:txBody>
                    <a:bodyPr/>
                    <a:lstStyle/>
                    <a:p>
                      <a:pPr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АНАТОМИЯ, БИОЛОГИЯ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0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Строение головы, волосяного покрова,  кожные заболевания.</a:t>
                      </a:r>
                    </a:p>
                    <a:p>
                      <a:pPr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3490">
                <a:tc>
                  <a:txBody>
                    <a:bodyPr/>
                    <a:lstStyle/>
                    <a:p>
                      <a:pPr marL="0" marR="0" lvl="0" indent="0" algn="l" defTabSz="900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ГЕОМЕТРИЯ, ИНФОРМАТИКА</a:t>
                      </a:r>
                    </a:p>
                    <a:p>
                      <a:pPr marL="0" marR="0" lvl="0" indent="0" algn="l" defTabSz="900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Коррекция лица прической, типы лиц, моделирование образа.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7512">
                <a:tc>
                  <a:txBody>
                    <a:bodyPr/>
                    <a:lstStyle/>
                    <a:p>
                      <a:pPr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ОБЖ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0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Санитария, гигиена, техника безопасности, кожные заболевания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3490">
                <a:tc>
                  <a:txBody>
                    <a:bodyPr/>
                    <a:lstStyle/>
                    <a:p>
                      <a:pPr lvl="0"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dirty="0" smtClean="0"/>
                        <a:t>ЧЕРЧЕНИЕ,</a:t>
                      </a:r>
                    </a:p>
                    <a:p>
                      <a:pPr lvl="0"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dirty="0" smtClean="0"/>
                        <a:t>ИЗОБРАЗИТЕЛЬНОЕ</a:t>
                      </a:r>
                    </a:p>
                    <a:p>
                      <a:pPr lvl="0"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dirty="0" smtClean="0"/>
                        <a:t>ИСКУССТВО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0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Эскизы стрижек, силуэт, создание образа, схема стрижки, коррекция лица </a:t>
                      </a:r>
                    </a:p>
                    <a:p>
                      <a:pPr algn="l" defTabSz="9000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516"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800" b="1" dirty="0" smtClean="0"/>
                        <a:t>ХИМИЯ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00000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 smtClean="0"/>
                        <a:t>Расчеты концентрации веществ,   приготовление </a:t>
                      </a:r>
                    </a:p>
                    <a:p>
                      <a:pPr lvl="0" algn="l" defTabSz="900000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 smtClean="0"/>
                        <a:t>составов,  химическая завивка,  окраска волос</a:t>
                      </a:r>
                    </a:p>
                    <a:p>
                      <a:pPr lvl="0" algn="l" defTabSz="900000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 smtClean="0"/>
                        <a:t>материаловедение.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62" name="Прямоугольник 8"/>
          <p:cNvSpPr>
            <a:spLocks noChangeArrowheads="1"/>
          </p:cNvSpPr>
          <p:nvPr/>
        </p:nvSpPr>
        <p:spPr bwMode="auto">
          <a:xfrm>
            <a:off x="4919663" y="2587625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                                                     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175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4071966" cy="4955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ru-RU" sz="2000" b="1" i="1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КВАЛИФИКАЦИОННЫЙ ЭКЗАМЕН.</a:t>
            </a:r>
            <a:r>
              <a:rPr lang="ru-RU" sz="20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228600" algn="l"/>
              </a:tabLst>
            </a:pPr>
            <a:endParaRPr lang="ru-RU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ru-RU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                                      </a:t>
            </a:r>
            <a:endParaRPr lang="ru-RU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санитария и гигиена;</a:t>
            </a:r>
            <a:endParaRPr lang="ru-RU" sz="200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материаловедение;</a:t>
            </a:r>
            <a:endParaRPr lang="ru-RU" sz="200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Теория парикмахерских дела (оценка за сдачу квалификационного экзамена по теории стрижек);</a:t>
            </a:r>
            <a:endParaRPr lang="ru-RU" sz="200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технология парикмахерских работ (средний балл между оценками за контрольные стрижки, конкурсы причесок, дефиле, участие в массовых мероприятиях школы и  т.п.)</a:t>
            </a:r>
            <a:endParaRPr lang="ru-RU" sz="20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Рисунок 2" descr="9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642938"/>
            <a:ext cx="4000500" cy="56372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75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994</TotalTime>
  <Words>508</Words>
  <Application>Microsoft Office PowerPoint</Application>
  <PresentationFormat>Экран (4:3)</PresentationFormat>
  <Paragraphs>106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Технология разработки образовательной программы</vt:lpstr>
      <vt:lpstr>АКТУАЛЬНОСТЬ ПРОГРАММЫ</vt:lpstr>
      <vt:lpstr>НОВИЗНА ПРОГРАММЫ</vt:lpstr>
      <vt:lpstr>АВТОРСКАЯ  ПОЗИЦИЯ</vt:lpstr>
      <vt:lpstr>ЦЕЛИ ПРОГРАММЫ</vt:lpstr>
      <vt:lpstr>Слайд 7</vt:lpstr>
      <vt:lpstr>Слайд 8</vt:lpstr>
      <vt:lpstr>Слайд 9</vt:lpstr>
      <vt:lpstr>МЕТОДИЧЕСКОЕ ОБЕСПЕЧЕНИЕ    ПРОГРАММЫ</vt:lpstr>
      <vt:lpstr>Слайд 11</vt:lpstr>
      <vt:lpstr>Слайд 12</vt:lpstr>
      <vt:lpstr>Слайд 13</vt:lpstr>
      <vt:lpstr>Слайд 14</vt:lpstr>
    </vt:vector>
  </TitlesOfParts>
  <Company>CO 491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worc</dc:creator>
  <cp:lastModifiedBy>Dop</cp:lastModifiedBy>
  <cp:revision>188</cp:revision>
  <dcterms:created xsi:type="dcterms:W3CDTF">2009-11-10T14:15:06Z</dcterms:created>
  <dcterms:modified xsi:type="dcterms:W3CDTF">2011-09-30T12:40:44Z</dcterms:modified>
</cp:coreProperties>
</file>