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47" r:id="rId2"/>
    <p:sldId id="296" r:id="rId3"/>
    <p:sldId id="337" r:id="rId4"/>
    <p:sldId id="338" r:id="rId5"/>
    <p:sldId id="293" r:id="rId6"/>
    <p:sldId id="297" r:id="rId7"/>
    <p:sldId id="300" r:id="rId8"/>
    <p:sldId id="283" r:id="rId9"/>
    <p:sldId id="302" r:id="rId10"/>
    <p:sldId id="288" r:id="rId11"/>
    <p:sldId id="352" r:id="rId12"/>
    <p:sldId id="307" r:id="rId13"/>
    <p:sldId id="335" r:id="rId14"/>
    <p:sldId id="328" r:id="rId15"/>
    <p:sldId id="326" r:id="rId16"/>
    <p:sldId id="344" r:id="rId17"/>
    <p:sldId id="342" r:id="rId18"/>
    <p:sldId id="343" r:id="rId19"/>
    <p:sldId id="329" r:id="rId20"/>
    <p:sldId id="330" r:id="rId21"/>
    <p:sldId id="331" r:id="rId22"/>
    <p:sldId id="349" r:id="rId23"/>
    <p:sldId id="350" r:id="rId24"/>
    <p:sldId id="355" r:id="rId25"/>
    <p:sldId id="314" r:id="rId26"/>
    <p:sldId id="31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FFCC"/>
    <a:srgbClr val="FF3300"/>
    <a:srgbClr val="FFFF00"/>
    <a:srgbClr val="3399FF"/>
    <a:srgbClr val="FF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28" autoAdjust="0"/>
    <p:restoredTop sz="94380" autoAdjust="0"/>
  </p:normalViewPr>
  <p:slideViewPr>
    <p:cSldViewPr>
      <p:cViewPr varScale="1">
        <p:scale>
          <a:sx n="83" d="100"/>
          <a:sy n="83" d="100"/>
        </p:scale>
        <p:origin x="-8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8B928-0288-4165-9BF3-027ECCF122CC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40F2-C01D-4889-BA27-24DEC650EE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01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140F2-C01D-4889-BA27-24DEC650EE8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hyperlink" Target="http://images04.olx.ru/ui/2/54/33/35205133_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aminogenblog.typepad.com/aminogen/images/2008/08/04/aminogen_study_published.jpg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hyperlink" Target="http://freemarket.kiev.ua/images_message/366/38310/330982/181188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057.radikal.ru/0910/f7/d940e6ccf977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hyperlink" Target="http://ru-patent.info/21/30-34/img/2130934-9t.gi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yfama.ru/img/fantasia3.jpg" TargetMode="External"/><Relationship Id="rId13" Type="http://schemas.openxmlformats.org/officeDocument/2006/relationships/image" Target="../media/image25.jpeg"/><Relationship Id="rId3" Type="http://schemas.openxmlformats.org/officeDocument/2006/relationships/image" Target="../media/image28.jpeg"/><Relationship Id="rId7" Type="http://schemas.openxmlformats.org/officeDocument/2006/relationships/image" Target="../media/image52.jpeg"/><Relationship Id="rId12" Type="http://schemas.openxmlformats.org/officeDocument/2006/relationships/image" Target="../media/image26.jpeg"/><Relationship Id="rId2" Type="http://schemas.openxmlformats.org/officeDocument/2006/relationships/hyperlink" Target="http://www.chemmed.ru/images/goods/0033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mstar.ru/files/tvr/3146-0-0-5027.jpg" TargetMode="External"/><Relationship Id="rId11" Type="http://schemas.openxmlformats.org/officeDocument/2006/relationships/hyperlink" Target="http://www.gippokrat.kz/Content/images/Products/Small/%D0%93%D0%B8%D0%B4%D1%80%D0%BE%D0%BF%D0%B5%D1%80%D0%B8%D1%82%201,5%D0%B3%20%D1%82%D0%B1%20%E2%84%966.jpg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53.jpeg"/><Relationship Id="rId4" Type="http://schemas.openxmlformats.org/officeDocument/2006/relationships/hyperlink" Target="http://images04.olx.ru/ui/2/54/33/35205133_1.jpg" TargetMode="External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tiss.org/find/images/35/35_13853.JPG" TargetMode="External"/><Relationship Id="rId3" Type="http://schemas.openxmlformats.org/officeDocument/2006/relationships/hyperlink" Target="http://soft-best.ws/uploads/posts/2009-05/1243724055_157d0a837d1e.jpg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cosmo.ru/upload/2009/cosmo/11/img_5008_w267_h400.jpg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54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hyperlink" Target="http://cms.4rp.ru/uploads/editor/bcvod.ru/01.jpg" TargetMode="External"/><Relationship Id="rId2" Type="http://schemas.openxmlformats.org/officeDocument/2006/relationships/hyperlink" Target="http://images.craveonline.com/article_imgs/Image/hair_dye_hom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tiff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spaklinika.ru/style/img/color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hyperlink" Target="http://zhurnal.lib.ru/img/b/boldyrewa_o_m/2skyka/tanj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03.olx.ru/ui/5/48/14/1269811262_84174414_1----.jpg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hyperlink" Target="http://s11.radikal.ru/i184/0910/aa/a7a594f2a7cb.jpg" TargetMode="Externa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public-liceum.ru/files/20081020142805.jpg" TargetMode="External"/><Relationship Id="rId7" Type="http://schemas.openxmlformats.org/officeDocument/2006/relationships/hyperlink" Target="http://project-cabinet.narod.ru/effect/arhimed/Nova2/51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hyperlink" Target="http://www.penza-press.ru/files/pomoyka2/himia.jpg" TargetMode="External"/><Relationship Id="rId10" Type="http://schemas.openxmlformats.org/officeDocument/2006/relationships/hyperlink" Target="http://thebullrunner.files.wordpress.com/2007/10/101207_stopwatch.jpg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hyperlink" Target="http://www.flamr.ru/admin/pictures/15074b.jpg" TargetMode="External"/><Relationship Id="rId12" Type="http://schemas.openxmlformats.org/officeDocument/2006/relationships/image" Target="../media/image29.jpeg"/><Relationship Id="rId2" Type="http://schemas.openxmlformats.org/officeDocument/2006/relationships/hyperlink" Target="http://www.byfama.ru/img/fantasia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://www.sok.by/upload/img/Brends/Revlon_Professional/revlon_blond.jpg" TargetMode="External"/><Relationship Id="rId5" Type="http://schemas.openxmlformats.org/officeDocument/2006/relationships/hyperlink" Target="http://www.gippokrat.kz/Content/images/Products/Small/%D0%93%D0%B8%D0%B4%D1%80%D0%BE%D0%BF%D0%B5%D1%80%D0%B8%D1%82%201,5%D0%B3%20%D1%82%D0%B1%20%E2%84%966.jpg" TargetMode="External"/><Relationship Id="rId15" Type="http://schemas.openxmlformats.org/officeDocument/2006/relationships/image" Target="../media/image31.gif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http://www.chemmed.ru/images/goods/00333.jpg" TargetMode="External"/><Relationship Id="rId14" Type="http://schemas.openxmlformats.org/officeDocument/2006/relationships/hyperlink" Target="http://gost.ruscable.ru/Data/44/4421/4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://dante.udallas.edu/markowski/biology_lesson_plans_files/image002.gi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ЦО 49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82" y="142852"/>
            <a:ext cx="1530517" cy="96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0" y="70108"/>
            <a:ext cx="914400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Times New Roman" pitchFamily="18" charset="0"/>
              </a:rPr>
              <a:t>ДЕПАРТАМЕНТ ОБРАЗОВАНИЯ ГОРОДА МОСКВЫ</a:t>
            </a:r>
            <a:endParaRPr lang="ru-RU" sz="12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ru-RU" sz="1200" b="1" dirty="0">
                <a:solidFill>
                  <a:schemeClr val="bg1"/>
                </a:solidFill>
                <a:cs typeface="Times New Roman" pitchFamily="18" charset="0"/>
              </a:rPr>
              <a:t>ГОСУДАРСТВЕННОЕ ОБРАЗОВАТЕЛЬНОЕ УЧРЕЖДЕНИЕ</a:t>
            </a:r>
            <a:endParaRPr lang="ru-RU" sz="12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ru-RU" sz="1200" b="1" dirty="0">
                <a:solidFill>
                  <a:schemeClr val="bg1"/>
                </a:solidFill>
                <a:cs typeface="Times New Roman" pitchFamily="18" charset="0"/>
              </a:rPr>
              <a:t>«ЦЕНТР ОБРАЗОВАНИЯ № 491 «МАРЬИНО»</a:t>
            </a:r>
            <a:endParaRPr lang="ru-RU" sz="1200" dirty="0">
              <a:solidFill>
                <a:schemeClr val="bg1"/>
              </a:solidFill>
            </a:endParaRPr>
          </a:p>
          <a:p>
            <a:pPr eaLnBrk="0" hangingPunct="0"/>
            <a:endParaRPr lang="ru-RU" sz="900" dirty="0">
              <a:solidFill>
                <a:schemeClr val="bg1"/>
              </a:solidFill>
              <a:latin typeface="a_AvanteTck"/>
              <a:cs typeface="Times New Roman" pitchFamily="18" charset="0"/>
            </a:endParaRPr>
          </a:p>
          <a:p>
            <a:pPr eaLnBrk="0" hangingPunct="0"/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109651, Москва, </a:t>
            </a:r>
            <a:r>
              <a:rPr lang="ru-RU" sz="800" dirty="0" err="1">
                <a:solidFill>
                  <a:schemeClr val="bg1"/>
                </a:solidFill>
                <a:latin typeface="a_AvanteTck"/>
                <a:cs typeface="Times New Roman" pitchFamily="18" charset="0"/>
              </a:rPr>
              <a:t>Новочеркасский</a:t>
            </a:r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 </a:t>
            </a:r>
            <a:r>
              <a:rPr lang="ru-RU" sz="800" dirty="0" err="1">
                <a:solidFill>
                  <a:schemeClr val="bg1"/>
                </a:solidFill>
                <a:latin typeface="a_AvanteTck"/>
                <a:cs typeface="Times New Roman" pitchFamily="18" charset="0"/>
              </a:rPr>
              <a:t>б-р</a:t>
            </a:r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, д.19</a:t>
            </a:r>
            <a:endParaRPr lang="ru-RU" sz="800" dirty="0">
              <a:solidFill>
                <a:schemeClr val="bg1"/>
              </a:solidFill>
            </a:endParaRPr>
          </a:p>
          <a:p>
            <a:pPr eaLnBrk="0" hangingPunct="0"/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Телефон: (495) 356-37-31</a:t>
            </a:r>
            <a:endParaRPr lang="ru-RU" sz="800" dirty="0">
              <a:solidFill>
                <a:schemeClr val="bg1"/>
              </a:solidFill>
            </a:endParaRPr>
          </a:p>
          <a:p>
            <a:pPr eaLnBrk="0" hangingPunct="0"/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Факс: (495) 356-37-31</a:t>
            </a:r>
            <a:endParaRPr lang="ru-RU" sz="800" dirty="0">
              <a:solidFill>
                <a:schemeClr val="bg1"/>
              </a:solidFill>
            </a:endParaRPr>
          </a:p>
          <a:p>
            <a:pPr eaLnBrk="0" hangingPunct="0"/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ОКПО 4848 6727, ОГРН 1037739394758</a:t>
            </a:r>
            <a:endParaRPr lang="ru-RU" sz="800" dirty="0">
              <a:solidFill>
                <a:schemeClr val="bg1"/>
              </a:solidFill>
            </a:endParaRPr>
          </a:p>
          <a:p>
            <a:pPr eaLnBrk="0" hangingPunct="0"/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ИНН</a:t>
            </a:r>
            <a:r>
              <a:rPr lang="en-US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/</a:t>
            </a:r>
            <a:r>
              <a:rPr lang="ru-RU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КПП</a:t>
            </a:r>
            <a:r>
              <a:rPr lang="en-US" sz="8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 7704191153/770401001    </a:t>
            </a:r>
            <a:r>
              <a:rPr lang="en-US" sz="10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                                                             </a:t>
            </a:r>
            <a:r>
              <a:rPr lang="ru-RU" sz="1000" dirty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                                           </a:t>
            </a:r>
            <a:r>
              <a:rPr lang="ru-RU" sz="1000" dirty="0" smtClean="0">
                <a:solidFill>
                  <a:schemeClr val="bg1"/>
                </a:solidFill>
                <a:latin typeface="a_AvanteTck"/>
                <a:cs typeface="Times New Roman" pitchFamily="18" charset="0"/>
              </a:rPr>
              <a:t>                                                      </a:t>
            </a:r>
            <a:r>
              <a:rPr lang="en-US" sz="900" dirty="0">
                <a:solidFill>
                  <a:schemeClr val="bg1"/>
                </a:solidFill>
                <a:cs typeface="Times New Roman" pitchFamily="18" charset="0"/>
              </a:rPr>
              <a:t>E-mail:  ec491edu@mail.ru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 rot="21310246">
            <a:off x="-71595" y="1525985"/>
            <a:ext cx="3000396" cy="5214974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i="1" dirty="0" smtClean="0"/>
          </a:p>
          <a:p>
            <a:pPr algn="ctr"/>
            <a:endParaRPr lang="ru-RU" sz="2400" b="1" i="1" dirty="0" smtClean="0"/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НИР</a:t>
            </a:r>
          </a:p>
          <a:p>
            <a:pPr algn="ctr"/>
            <a:endParaRPr lang="ru-RU" sz="1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«Исследование изменения свойств и структуры волос в процессе их окраски»</a:t>
            </a:r>
          </a:p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8" descr="PICT0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785926"/>
            <a:ext cx="3286148" cy="2524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E:\Общие\А.Я\DSCF0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071546"/>
            <a:ext cx="2928926" cy="2357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04867" y="4857760"/>
            <a:ext cx="23100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i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студия</a:t>
            </a:r>
          </a:p>
          <a:p>
            <a:pPr algn="ctr"/>
            <a:r>
              <a:rPr lang="ru-RU" sz="1600" b="1" i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Парикмахерского</a:t>
            </a:r>
          </a:p>
          <a:p>
            <a:pPr algn="ctr"/>
            <a:r>
              <a:rPr lang="ru-RU" sz="1600" b="1" i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Искусства</a:t>
            </a:r>
          </a:p>
          <a:p>
            <a:pPr algn="ctr"/>
            <a:r>
              <a:rPr lang="ru-RU" sz="1600" b="1" i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«ШАРМ»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12" y="4071942"/>
            <a:ext cx="2276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Руководитель студии «Шарм»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педагог дополнительного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образования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Лявданская А.Я.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Картинка 18 из 30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3411">
            <a:off x="7644120" y="5055405"/>
            <a:ext cx="1104250" cy="1406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Картинка 17 из 15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91815">
            <a:off x="5732508" y="5332046"/>
            <a:ext cx="1467649" cy="1165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Овал 10"/>
          <p:cNvSpPr/>
          <p:nvPr/>
        </p:nvSpPr>
        <p:spPr>
          <a:xfrm rot="21242602">
            <a:off x="4373563" y="3915172"/>
            <a:ext cx="1127989" cy="3646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</a:t>
            </a:r>
            <a:r>
              <a:rPr lang="en-US" sz="1200" b="1" dirty="0" smtClean="0"/>
              <a:t>2</a:t>
            </a:r>
            <a:r>
              <a:rPr lang="en-US" b="1" dirty="0" smtClean="0"/>
              <a:t>O</a:t>
            </a:r>
            <a:r>
              <a:rPr lang="en-US" sz="1200" b="1" dirty="0" smtClean="0"/>
              <a:t>2</a:t>
            </a:r>
            <a:endParaRPr lang="ru-RU" sz="1200" b="1" dirty="0"/>
          </a:p>
        </p:txBody>
      </p:sp>
      <p:sp>
        <p:nvSpPr>
          <p:cNvPr id="12" name="Овал 11"/>
          <p:cNvSpPr/>
          <p:nvPr/>
        </p:nvSpPr>
        <p:spPr>
          <a:xfrm rot="1551984">
            <a:off x="2871089" y="4156506"/>
            <a:ext cx="1115806" cy="31858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pH</a:t>
            </a:r>
            <a:endParaRPr lang="ru-RU" sz="1600" b="1" dirty="0"/>
          </a:p>
        </p:txBody>
      </p:sp>
    </p:spTree>
  </p:cSld>
  <p:clrMapOvr>
    <a:masterClrMapping/>
  </p:clrMapOvr>
  <p:transition spd="slow" advClick="0" advTm="2509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9001156" cy="785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Химический состав волоса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57818" y="6357958"/>
            <a:ext cx="3000396" cy="2714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Сера – 4 %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57818" y="3857628"/>
            <a:ext cx="3000396" cy="120015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Кислород – 23 %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57818" y="5143512"/>
            <a:ext cx="3000396" cy="700086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Азот – 17 %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57818" y="1214422"/>
            <a:ext cx="3000396" cy="264320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762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Углерод –50 %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57818" y="5929330"/>
            <a:ext cx="3000396" cy="34289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Водород – 6 %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://beautyparlor.ru/images/protofibrill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571876"/>
            <a:ext cx="4214842" cy="2857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88" name="Picture 4" descr="Картинка 3 из 431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14" y="1071546"/>
            <a:ext cx="2643206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современных химических красителей волос 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Каталитическое окислительное отбеливание волос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Картинка 1 из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2065010" cy="2432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Картинка 48 из 15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614954"/>
            <a:ext cx="4214810" cy="1243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http://www.physchem.chimfak.rsu.ru/Source/History/Persones/photos/Thenar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142984"/>
            <a:ext cx="214314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6072198" y="3857628"/>
            <a:ext cx="3071802" cy="571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Луи Жак </a:t>
            </a:r>
            <a:r>
              <a:rPr lang="ru-R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Тенар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первооткрыватель перекиси водорода в 1818 году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285860"/>
            <a:ext cx="3428992" cy="714380"/>
          </a:xfrm>
          <a:prstGeom prst="rect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Естественные</a:t>
            </a:r>
            <a:endParaRPr lang="ru-RU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14686"/>
            <a:ext cx="4143372" cy="1143008"/>
          </a:xfrm>
          <a:prstGeom prst="rect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Химические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(окислительные)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214554"/>
            <a:ext cx="3714744" cy="714380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Физические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500570"/>
            <a:ext cx="4429124" cy="2357430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Обесцвечивающие, осветляющи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(отбеливающие,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блондирующие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2066" y="4714884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Fе</a:t>
            </a:r>
            <a:r>
              <a:rPr lang="ru-RU" b="1" baseline="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2+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+ Н</a:t>
            </a:r>
            <a:r>
              <a:rPr lang="ru-RU" b="1" baseline="-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lang="ru-RU" b="1" baseline="-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→ Fе</a:t>
            </a:r>
            <a:r>
              <a:rPr lang="ru-RU" b="1" baseline="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3+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+ ОН</a:t>
            </a:r>
            <a:r>
              <a:rPr lang="ru-RU" b="1" baseline="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1-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+ ОН</a:t>
            </a:r>
            <a:r>
              <a:rPr lang="ru-RU" b="1" baseline="300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aseline="300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Каталитическое окислительное отбеливание        (5)</a:t>
            </a:r>
            <a:endParaRPr lang="ru-RU" dirty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15 из 1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1107291" cy="1476410"/>
          </a:xfrm>
          <a:prstGeom prst="rect">
            <a:avLst/>
          </a:prstGeom>
          <a:noFill/>
        </p:spPr>
      </p:pic>
      <p:pic>
        <p:nvPicPr>
          <p:cNvPr id="4100" name="Picture 4" descr="Картинка 17 из 15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785794"/>
            <a:ext cx="3267075" cy="2214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3786190"/>
            <a:ext cx="1571604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Перекись водорода медицинская 3 %</a:t>
            </a:r>
            <a:endParaRPr lang="ru-RU" sz="1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3000372"/>
            <a:ext cx="2928958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Перекись водорода техническая</a:t>
            </a:r>
            <a:endParaRPr lang="ru-RU" sz="1400" b="1" dirty="0"/>
          </a:p>
        </p:txBody>
      </p:sp>
      <p:pic>
        <p:nvPicPr>
          <p:cNvPr id="4106" name="Picture 10" descr="Картинка 32 из 15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642918"/>
            <a:ext cx="1640574" cy="163241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285992"/>
            <a:ext cx="1643074" cy="285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Пергидроль (30%)</a:t>
            </a:r>
            <a:endParaRPr lang="ru-RU" sz="1200" b="1" dirty="0"/>
          </a:p>
        </p:txBody>
      </p:sp>
      <p:pic>
        <p:nvPicPr>
          <p:cNvPr id="4108" name="Picture 12" descr="Картинка 43 из 15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3500438"/>
            <a:ext cx="5500726" cy="278608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868" y="5357826"/>
            <a:ext cx="642942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12%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5143512"/>
            <a:ext cx="642942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15%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5000636"/>
            <a:ext cx="642942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18%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4714884"/>
            <a:ext cx="642942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30%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500826" y="5357826"/>
            <a:ext cx="42862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3%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72330" y="5357826"/>
            <a:ext cx="42862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6%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72396" y="5357826"/>
            <a:ext cx="42862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9%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72462" y="5357826"/>
            <a:ext cx="571504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1,5%</a:t>
            </a:r>
            <a:endParaRPr lang="ru-RU" sz="1400" dirty="0"/>
          </a:p>
        </p:txBody>
      </p:sp>
      <p:pic>
        <p:nvPicPr>
          <p:cNvPr id="19" name="Picture 2" descr="http://www.elec.ru/files/078/1238144171/picture/mnogo-sinih-kanist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642918"/>
            <a:ext cx="2928958" cy="219671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00298" y="2928934"/>
            <a:ext cx="2714644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Перекись водорода в промышленной упаковке</a:t>
            </a:r>
            <a:endParaRPr lang="ru-RU" sz="1400" b="1" dirty="0"/>
          </a:p>
        </p:txBody>
      </p:sp>
      <p:pic>
        <p:nvPicPr>
          <p:cNvPr id="7170" name="Picture 2" descr="Картинка 18 из 24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429132"/>
            <a:ext cx="1785918" cy="200024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6357934"/>
            <a:ext cx="3071802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Гидроперит</a:t>
            </a:r>
            <a:r>
              <a:rPr lang="ru-RU" sz="1400" b="1" dirty="0" smtClean="0"/>
              <a:t>  в таблетках  (перекись водорода + мочевина)</a:t>
            </a:r>
            <a:endParaRPr lang="ru-RU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86182" y="6357958"/>
            <a:ext cx="5072098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Перекись водорода </a:t>
            </a:r>
            <a:r>
              <a:rPr lang="ru-RU" sz="1400" b="1" dirty="0" err="1" smtClean="0"/>
              <a:t>кремообразная</a:t>
            </a:r>
            <a:r>
              <a:rPr lang="ru-RU" sz="1400" b="1" dirty="0" smtClean="0"/>
              <a:t> для парикмахерских сало</a:t>
            </a:r>
            <a:r>
              <a:rPr lang="ru-RU" sz="1400" dirty="0" smtClean="0"/>
              <a:t>нов</a:t>
            </a:r>
            <a:endParaRPr lang="ru-RU" sz="1400" dirty="0"/>
          </a:p>
        </p:txBody>
      </p:sp>
      <p:pic>
        <p:nvPicPr>
          <p:cNvPr id="7172" name="Picture 4" descr="http://lek-med.ru/catalog/images/catalog/00001537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57290" y="4357694"/>
            <a:ext cx="1685922" cy="20002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3" name="Прямоугольник 22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Перекись водорода в парикмахерском салоне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2000.net.ua/ai/6/61/61892/27-color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766" y="4357694"/>
            <a:ext cx="259223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3108" y="3286124"/>
            <a:ext cx="6858016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Для осветления, обесцвечивания, окраски, </a:t>
            </a:r>
            <a:r>
              <a:rPr lang="ru-RU" sz="1200" b="1" dirty="0" err="1" smtClean="0"/>
              <a:t>мелирования</a:t>
            </a:r>
            <a:r>
              <a:rPr lang="ru-RU" sz="1200" b="1" dirty="0" smtClean="0"/>
              <a:t> волос используют перекись водорода различной концентрации: 3, 6, 9, 12, 15, 18 %</a:t>
            </a:r>
            <a:endParaRPr lang="ru-RU" sz="1200" b="1" dirty="0"/>
          </a:p>
        </p:txBody>
      </p:sp>
      <p:pic>
        <p:nvPicPr>
          <p:cNvPr id="6148" name="Picture 4" descr="Картинка 21 из 8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86600"/>
            <a:ext cx="1928794" cy="248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5786454"/>
            <a:ext cx="2143108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</a:rPr>
              <a:t>Героини множества анекдотов -заложницы перекиси водорода 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</a:p>
        </p:txBody>
      </p:sp>
      <p:pic>
        <p:nvPicPr>
          <p:cNvPr id="12" name="Picture 3" descr="E:\Общие\А.Я. - 1\DSCF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0"/>
            <a:ext cx="4238623" cy="3178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Картинка 6 из 1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0"/>
            <a:ext cx="1589478" cy="238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Картинка 2 из 3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1580" y="357166"/>
            <a:ext cx="2102420" cy="190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43108" y="4286256"/>
            <a:ext cx="4357718" cy="1714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R-S-H  + H</a:t>
            </a:r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O</a:t>
            </a:r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  = R-S</a:t>
            </a:r>
            <a:r>
              <a:rPr lang="ru-RU" sz="1600" b="1" dirty="0" smtClean="0">
                <a:solidFill>
                  <a:schemeClr val="bg1"/>
                </a:solidFill>
              </a:rPr>
              <a:t>=</a:t>
            </a:r>
            <a:r>
              <a:rPr lang="en-US" sz="1600" b="1" dirty="0" smtClean="0">
                <a:solidFill>
                  <a:schemeClr val="bg1"/>
                </a:solidFill>
              </a:rPr>
              <a:t>S-R</a:t>
            </a:r>
            <a:r>
              <a:rPr lang="ru-RU" sz="1600" b="1" dirty="0" smtClean="0">
                <a:solidFill>
                  <a:schemeClr val="bg1"/>
                </a:solidFill>
              </a:rPr>
              <a:t> + </a:t>
            </a:r>
            <a:r>
              <a:rPr lang="ru-RU" sz="1600" b="1" smtClean="0">
                <a:solidFill>
                  <a:schemeClr val="bg1"/>
                </a:solidFill>
              </a:rPr>
              <a:t>2Н</a:t>
            </a:r>
            <a:r>
              <a:rPr lang="ru-RU" sz="1000" b="1" smtClean="0">
                <a:solidFill>
                  <a:schemeClr val="bg1"/>
                </a:solidFill>
              </a:rPr>
              <a:t>2</a:t>
            </a:r>
            <a:r>
              <a:rPr lang="ru-RU" sz="1600" b="1" smtClean="0">
                <a:solidFill>
                  <a:schemeClr val="bg1"/>
                </a:solidFill>
              </a:rPr>
              <a:t>О     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(реакция фиксации локона  1,5-2 % перекисью водорода)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Картинка 4 из 3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500174"/>
            <a:ext cx="2187261" cy="163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E:\Общие\А.Я. - 1\DSCF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659" y="3571876"/>
            <a:ext cx="4024341" cy="301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Staff\Ася Яковлевна\фото А.Я. папка\Технологические схемы\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357298"/>
            <a:ext cx="2928958" cy="207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057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Расчеты концентрации перекиси водорода  для  окраски различных типов волос 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Documents and Settings\user\Рабочий стол\x_23778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36"/>
            <a:ext cx="3282561" cy="437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Картинка 55 из 30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714884"/>
            <a:ext cx="1285852" cy="17614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ида\Desktop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3" y="0"/>
            <a:ext cx="911457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643702" y="621508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01024" y="6357958"/>
            <a:ext cx="928694" cy="21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Рисунок 1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43834" y="6429396"/>
            <a:ext cx="928694" cy="21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Рисунок 2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ида\Desktop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0" y="0"/>
            <a:ext cx="908918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43834" y="6500834"/>
            <a:ext cx="928694" cy="142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Рисунок 3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 времени </a:t>
            </a:r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мелирования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волос краской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Revlon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типа волос и концентрации перекиси водорода (таблица 1)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3" y="914400"/>
          <a:ext cx="8858314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9"/>
                <a:gridCol w="2250603"/>
                <a:gridCol w="2178553"/>
                <a:gridCol w="2214579"/>
              </a:tblGrid>
              <a:tr h="15036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Тип волос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Время окраски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6 % перекисью водорода и краской для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мелирования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    мин.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Время окраски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9 % перекисью водорода и краской для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мелирования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   мин.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Время окраски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12 % перекисью водорода и краской для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мелирования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    мин.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41517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Волосы здоровые, гладкие, блестящие, толстые ( 85-100 мкм)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38-46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20-30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16-24</a:t>
                      </a:r>
                      <a:endParaRPr lang="ru-RU" sz="2800" b="1" dirty="0"/>
                    </a:p>
                  </a:txBody>
                  <a:tcPr/>
                </a:tc>
              </a:tr>
              <a:tr h="1452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Волосы здоровые,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гладкие, блестящие, средние ( 70-85мкм)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26-38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18-28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12-20</a:t>
                      </a:r>
                      <a:endParaRPr lang="ru-RU" sz="2800" b="1" dirty="0"/>
                    </a:p>
                  </a:txBody>
                  <a:tcPr/>
                </a:tc>
              </a:tr>
              <a:tr h="1415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Волосы здоровые, гладкие, блестящие, тонкие ( 50- 70 мкм)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20-32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10-18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smtClean="0"/>
                        <a:t>5-16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42900"/>
            <a:ext cx="9144000" cy="857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НИР принимали участие ученики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студии «Шарм»  ЦО № 491 «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Марьино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Общие\А.Я\DSCF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142984"/>
            <a:ext cx="2738456" cy="2053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E:\Общие\А.Я\DSCF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2833676" cy="212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E:\Общие\А.Я\DSCF0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8"/>
            <a:ext cx="2835400" cy="2126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Documents and Settings\Лидочка\Рабочий стол\фото А.Я. папка\фото, рисунки\ФОТО дефилеЛВ3\IMGP0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1942"/>
            <a:ext cx="2793226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E:\Общие\А.Я. - 1\DSCF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28" y="1214422"/>
            <a:ext cx="3143272" cy="23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E:\Общие\А.Я. - 1\DSCF0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04" y="4554124"/>
            <a:ext cx="3000396" cy="230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НИР, Ася\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858148" y="6357958"/>
            <a:ext cx="1143008" cy="21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Рисунок 4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НИР, Ася\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929586" y="6357958"/>
            <a:ext cx="1071570" cy="21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Рисунок 5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Предельно допустимые концентрации перекиси водорода для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мелирования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здоровых и поврежденных волос (таблица 2)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175636"/>
          <a:ext cx="8715435" cy="5682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4071966"/>
                <a:gridCol w="2643205"/>
              </a:tblGrid>
              <a:tr h="734791">
                <a:tc>
                  <a:txBody>
                    <a:bodyPr/>
                    <a:lstStyle/>
                    <a:p>
                      <a:r>
                        <a:rPr lang="ru-RU" i="0" dirty="0" smtClean="0">
                          <a:solidFill>
                            <a:schemeClr val="bg1"/>
                          </a:solidFill>
                        </a:rPr>
                        <a:t>Тип волос в зависимости от их толщины</a:t>
                      </a:r>
                      <a:endParaRPr lang="ru-RU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Характеристика волос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Предельно допустимые концентрации перекиси водорода, %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 Волосы толстые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Здоровые, блестящие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8-18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2 Волосы толстые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Поврежденные, окрашенные или осветленные, тусклые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6-12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3 Волосы средние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Здоровые, блестящие</a:t>
                      </a:r>
                    </a:p>
                    <a:p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8-15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4 Волосы средние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Поврежденные, окрашенные или осветленные, тусклые</a:t>
                      </a:r>
                    </a:p>
                    <a:p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8-10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 Волосы тонкие 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Здоровые, блестящие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6-12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3479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6 Волосы тонкие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Поврежденные, окрашенные или осветленные, тусклые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6-8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420963"/>
          <a:ext cx="8786874" cy="643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482"/>
                <a:gridCol w="992071"/>
                <a:gridCol w="992071"/>
                <a:gridCol w="1286575"/>
                <a:gridCol w="4736675"/>
              </a:tblGrid>
              <a:tr h="5049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№ образца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ТОЛЩИНА ДО ОКРАСКИ. МКМ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ТОЛЩИНА ПОСЛЕ ОКРАСКИ, МКМ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Увеличение</a:t>
                      </a:r>
                    </a:p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толщины в %, приблизительно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Изменение внешнего вида и физических свойств волос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(визуальный контроль, рассмотрение под микроскопом, измерение толщины проводилось микрометром) 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986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87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Для всех типов волос наблюдаются изменения внешнего вида  после окрашивания: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87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89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–внешне выглядят  сухими, тусклыми, безжизненными;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89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наблюдается иллюзия увеличения густоты волос за счет увеличения  их толщины ; 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97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на ощупь становятся более сухие, менее эластичные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98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на ощупь увеличивается жесткость волос;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54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75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77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уменьшается прочность волос;</a:t>
                      </a:r>
                    </a:p>
                    <a:p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78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80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 под микроскопом наблюдается увеличение пористости;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89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80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82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-  под микроскопом видно изменение  первоначальной структуры луковицы , стержня, коркового слоя, 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5305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83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85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при измерении толщины волоса </a:t>
                      </a:r>
                      <a:r>
                        <a:rPr lang="ru-RU" sz="900" b="1" u="sng" dirty="0" smtClean="0">
                          <a:solidFill>
                            <a:schemeClr val="bg1"/>
                          </a:solidFill>
                        </a:rPr>
                        <a:t>в нескольких точках каждого образца 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наблюдается увеличение ее от 2 до 5%,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85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87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- т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онкие волосы в процессе окраски утолщаются  больше других типов волос: до 5 %.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50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57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56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59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68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70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189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72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74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357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толщины, внешнего вида, физических свойств волос после окраски  (таблица 3)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6215082"/>
            <a:ext cx="3857652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Обозначения: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красным цветом – толстые</a:t>
            </a:r>
            <a:r>
              <a:rPr lang="ru-RU" sz="1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200" dirty="0" smtClean="0">
                <a:solidFill>
                  <a:srgbClr val="3333FF"/>
                </a:solidFill>
              </a:rPr>
              <a:t> синим – средние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rgbClr val="00B050"/>
                </a:solidFill>
              </a:rPr>
              <a:t>зеленым – тонкие волосы</a:t>
            </a:r>
            <a:endParaRPr lang="ru-RU" sz="1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красящей смеси для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мелирования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концентрации перекиси водорода (таблица 4)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4" y="1357298"/>
          <a:ext cx="8501121" cy="5391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857"/>
                <a:gridCol w="4612057"/>
                <a:gridCol w="2643207"/>
              </a:tblGrid>
              <a:tr h="148800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Концентрация перекиси водорода, полученной разбавлением пергидроля водой (расчет по правилу креста)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             Основная реакция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  Описание реакции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126613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6 % Н</a:t>
                      </a:r>
                      <a:r>
                        <a:rPr lang="ru-RU" sz="1200" b="1" dirty="0" smtClean="0"/>
                        <a:t>2</a:t>
                      </a:r>
                      <a:r>
                        <a:rPr lang="ru-RU" b="1" dirty="0" smtClean="0"/>
                        <a:t>О</a:t>
                      </a:r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+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       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–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Q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ккал   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(6)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Реакция эндотермическая,  </a:t>
                      </a:r>
                      <a:r>
                        <a:rPr lang="ru-RU" sz="1000" b="1" u="sng" dirty="0" err="1" smtClean="0">
                          <a:solidFill>
                            <a:schemeClr val="bg1"/>
                          </a:solidFill>
                        </a:rPr>
                        <a:t>рН</a:t>
                      </a:r>
                      <a:r>
                        <a:rPr lang="ru-RU" sz="1000" b="1" u="sng" dirty="0" smtClean="0">
                          <a:solidFill>
                            <a:schemeClr val="bg1"/>
                          </a:solidFill>
                        </a:rPr>
                        <a:t> = 4,59, среда кислая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      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66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9% Н</a:t>
                      </a:r>
                      <a:r>
                        <a:rPr lang="ru-RU" sz="1200" b="1" dirty="0" smtClean="0"/>
                        <a:t>2</a:t>
                      </a:r>
                      <a:r>
                        <a:rPr lang="ru-RU" b="1" dirty="0" smtClean="0"/>
                        <a:t>О</a:t>
                      </a:r>
                      <a:r>
                        <a:rPr lang="ru-RU" sz="1200" b="1" dirty="0" smtClean="0"/>
                        <a:t>2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  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+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     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–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Q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ккал     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(8)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    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/>
                        <a:t>Реакция эндотермическая,  </a:t>
                      </a:r>
                      <a:r>
                        <a:rPr lang="ru-RU" sz="1000" b="1" u="sng" dirty="0" err="1" smtClean="0"/>
                        <a:t>рН</a:t>
                      </a:r>
                      <a:r>
                        <a:rPr lang="ru-RU" sz="1000" b="1" u="sng" dirty="0" smtClean="0"/>
                        <a:t> = 5,80, среда кислая</a:t>
                      </a:r>
                      <a:r>
                        <a:rPr lang="ru-RU" sz="1000" b="1" dirty="0" smtClean="0"/>
                        <a:t>      </a:t>
                      </a: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66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12% Н</a:t>
                      </a:r>
                      <a:r>
                        <a:rPr lang="ru-RU" sz="1200" b="1" dirty="0" smtClean="0"/>
                        <a:t>2</a:t>
                      </a:r>
                      <a:r>
                        <a:rPr lang="ru-RU" b="1" dirty="0" smtClean="0"/>
                        <a:t>О</a:t>
                      </a:r>
                      <a:r>
                        <a:rPr lang="ru-RU" sz="1200" b="1" dirty="0" smtClean="0"/>
                        <a:t>2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+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     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   Н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 –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Q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ккал   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(10)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/>
                        <a:t>Реакция  эндотермическая, </a:t>
                      </a:r>
                      <a:r>
                        <a:rPr lang="ru-RU" sz="1000" b="1" u="sng" dirty="0" err="1" smtClean="0"/>
                        <a:t>рН</a:t>
                      </a:r>
                      <a:r>
                        <a:rPr lang="ru-RU" sz="1000" b="1" u="sng" dirty="0" smtClean="0"/>
                        <a:t> = 6,34, среда кислая</a:t>
                      </a:r>
                      <a:r>
                        <a:rPr lang="ru-RU" sz="1000" b="1" dirty="0" smtClean="0"/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/>
                        <a:t>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4714884"/>
            <a:ext cx="45720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+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Revlon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= 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+  2 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+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Q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ккал  </a:t>
            </a:r>
            <a:r>
              <a:rPr lang="ru-RU" sz="1200" b="1" dirty="0" smtClean="0">
                <a:ln w="50800"/>
                <a:solidFill>
                  <a:srgbClr val="FF0000"/>
                </a:solidFill>
              </a:rPr>
              <a:t>(9)</a:t>
            </a:r>
            <a:endParaRPr lang="ru-RU" b="1" dirty="0">
              <a:ln w="50800"/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6000768"/>
            <a:ext cx="45720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+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Revlon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= 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+ 2 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 +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Q </a:t>
            </a:r>
            <a:r>
              <a:rPr lang="ru-RU" sz="1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ккал </a:t>
            </a:r>
            <a:r>
              <a:rPr lang="ru-RU" sz="1400" b="1" dirty="0" smtClean="0">
                <a:ln w="50800"/>
                <a:solidFill>
                  <a:srgbClr val="FF0000"/>
                </a:solidFill>
              </a:rPr>
              <a:t>(11)</a:t>
            </a:r>
            <a:endParaRPr lang="ru-RU" b="1" dirty="0">
              <a:ln w="50800"/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4786322"/>
            <a:ext cx="25717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Реакция окислительно-восстановительная, экзотермическая,  </a:t>
            </a:r>
            <a:r>
              <a:rPr lang="ru-RU" sz="1000" b="1" u="sng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рН=</a:t>
            </a:r>
            <a:r>
              <a:rPr lang="ru-RU" sz="10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9,3, среда щелочная</a:t>
            </a:r>
            <a:endParaRPr lang="ru-RU" sz="1000" b="1" u="sng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0166" y="3357562"/>
            <a:ext cx="450059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+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Revlon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= О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+  2 Н</a:t>
            </a:r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2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 +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Q </a:t>
            </a:r>
            <a:r>
              <a:rPr lang="ru-RU" sz="140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ккал </a:t>
            </a:r>
            <a:r>
              <a:rPr lang="ru-RU" sz="1400" b="1" dirty="0" smtClean="0">
                <a:ln w="50800"/>
                <a:solidFill>
                  <a:srgbClr val="FF0000"/>
                </a:solidFill>
              </a:rPr>
              <a:t>(7)</a:t>
            </a:r>
            <a:endParaRPr lang="ru-RU" sz="2000" b="1" dirty="0">
              <a:ln w="50800"/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72198" y="3500438"/>
            <a:ext cx="27146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Реакция окислительно-восстановительная. </a:t>
            </a:r>
            <a:r>
              <a:rPr lang="ru-RU" sz="10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экзотермическая,</a:t>
            </a:r>
            <a:r>
              <a:rPr lang="ru-RU" sz="1000" b="1" u="sng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среда</a:t>
            </a:r>
            <a:r>
              <a:rPr lang="ru-RU" sz="10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щелочная  </a:t>
            </a:r>
            <a:r>
              <a:rPr lang="ru-RU" sz="1000" b="1" u="sng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рН</a:t>
            </a:r>
            <a:r>
              <a:rPr lang="ru-RU" sz="10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= 8,75</a:t>
            </a:r>
            <a:endParaRPr lang="ru-RU" sz="1000" b="1" u="sng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74" y="6072206"/>
            <a:ext cx="237461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Реакция окислительно-восстановительная, экзотермическая, </a:t>
            </a:r>
            <a:r>
              <a:rPr lang="ru-RU" sz="1000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среда щелочная, </a:t>
            </a:r>
            <a:r>
              <a:rPr lang="ru-RU" sz="1000" b="1" u="sng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рН</a:t>
            </a:r>
            <a:r>
              <a:rPr lang="ru-RU" sz="1000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= 9,6</a:t>
            </a:r>
            <a:endParaRPr lang="ru-RU" sz="1000" b="1" u="sng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8" name="Стрелка вверх 17"/>
          <p:cNvSpPr/>
          <p:nvPr/>
        </p:nvSpPr>
        <p:spPr>
          <a:xfrm flipH="1">
            <a:off x="3857620" y="3357562"/>
            <a:ext cx="45719" cy="28575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3786182" y="4714884"/>
            <a:ext cx="45719" cy="285752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 flipH="1">
            <a:off x="3786182" y="6000768"/>
            <a:ext cx="45719" cy="285752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928926" y="3000372"/>
            <a:ext cx="285752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3000364" y="4286256"/>
            <a:ext cx="214314" cy="714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2928926" y="5500702"/>
            <a:ext cx="214314" cy="714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4000496" y="3000372"/>
            <a:ext cx="45719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H="1" flipV="1">
            <a:off x="4000496" y="4286256"/>
            <a:ext cx="45719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 flipH="1" flipV="1">
            <a:off x="3929058" y="5500702"/>
            <a:ext cx="45719" cy="4571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 </a:t>
            </a: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endParaRPr lang="ru-RU" sz="8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0" y="1000108"/>
            <a:ext cx="4286248" cy="785818"/>
          </a:xfrm>
          <a:prstGeom prst="wedgeRectCallout">
            <a:avLst>
              <a:gd name="adj1" fmla="val -21976"/>
              <a:gd name="adj2" fmla="val 77357"/>
            </a:avLst>
          </a:prstGeom>
          <a:solidFill>
            <a:srgbClr val="99FF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Выбор способа окраски волос зависит от их структуры, состояния кожи головы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0" y="4071942"/>
            <a:ext cx="4143372" cy="571504"/>
          </a:xfrm>
          <a:prstGeom prst="wedgeRectCallout">
            <a:avLst>
              <a:gd name="adj1" fmla="val -21075"/>
              <a:gd name="adj2" fmla="val 76038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Все химические красители оказывают сильное воздействие на волосы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0" y="2000240"/>
            <a:ext cx="4214810" cy="857256"/>
          </a:xfrm>
          <a:prstGeom prst="wedgeRectCallout">
            <a:avLst>
              <a:gd name="adj1" fmla="val -20833"/>
              <a:gd name="adj2" fmla="val 73794"/>
            </a:avLst>
          </a:prstGeom>
          <a:solidFill>
            <a:srgbClr val="FF66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Выбор препаратов для окраски волос и их концентрация зависят  от типа  и цвета волос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429124" y="1785926"/>
            <a:ext cx="4714876" cy="642942"/>
          </a:xfrm>
          <a:prstGeom prst="wedgeRectCallout">
            <a:avLst>
              <a:gd name="adj1" fmla="val -20262"/>
              <a:gd name="adj2" fmla="val 77357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Чем лучше состояние волос,  тем дольше процесс окраски волос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0" y="3071810"/>
            <a:ext cx="4214810" cy="785818"/>
          </a:xfrm>
          <a:prstGeom prst="wedgeRectCallout">
            <a:avLst>
              <a:gd name="adj1" fmla="val -21960"/>
              <a:gd name="adj2" fmla="val 72163"/>
            </a:avLst>
          </a:prstGeom>
          <a:solidFill>
            <a:srgbClr val="3399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Концентрация используемой перекиси водорода в красителе зависит от толщины и состояния волос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429124" y="1000108"/>
            <a:ext cx="4714876" cy="571504"/>
          </a:xfrm>
          <a:prstGeom prst="wedgeRectCallout">
            <a:avLst>
              <a:gd name="adj1" fmla="val -20833"/>
              <a:gd name="adj2" fmla="val 731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Чем темнее и толще волосы, тем больше концентрация перекиси водорода в краске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0" y="4786322"/>
            <a:ext cx="4143372" cy="1643074"/>
          </a:xfrm>
          <a:prstGeom prst="wedgeRectCallout">
            <a:avLst>
              <a:gd name="adj1" fmla="val -20833"/>
              <a:gd name="adj2" fmla="val 7379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В щелочных растворах процесс разложения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пероксида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водорода ускоряется и сопровождается нежелательным выделением кислорода, что приводит к сильному повреждению волоса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429124" y="2571744"/>
            <a:ext cx="4714876" cy="2357454"/>
          </a:xfrm>
          <a:prstGeom prst="wedgeRectCallout">
            <a:avLst>
              <a:gd name="adj1" fmla="val -19744"/>
              <a:gd name="adj2" fmla="val 63027"/>
            </a:avLst>
          </a:prstGeom>
          <a:solidFill>
            <a:srgbClr val="99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В результате окраски волосы теряют блеск, эластичность, прочность, становятся более пористыми, изменяется структура луковицы, коркового слоя, стержня.  Луковица может полностью разрушиться. Самый большой риск разрушения - в возрасте от 13 до 17 лет. В процессе окраски создается иллюзия увеличения густоты волос за счет временного увеличения толщины волос, особенно тонких.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4429124" y="5286388"/>
            <a:ext cx="4714876" cy="1285884"/>
          </a:xfrm>
          <a:prstGeom prst="wedge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Большой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 здоровью и состоянию волос оказывает их окраска  химическими красителями, содержащими перекись водорода, особенно в возрасте от 13 до 17 лет.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46.radikal.ru/i112/0807/ab/5abefb5ab1c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428736"/>
            <a:ext cx="3714776" cy="52149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Вертикальный свиток 8"/>
          <p:cNvSpPr/>
          <p:nvPr/>
        </p:nvSpPr>
        <p:spPr>
          <a:xfrm>
            <a:off x="0" y="1357298"/>
            <a:ext cx="3286148" cy="5214974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«Прекрасно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то</a:t>
            </a:r>
            <a:r>
              <a:rPr lang="ru-RU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естественно»</a:t>
            </a:r>
          </a:p>
          <a:p>
            <a:pPr algn="ct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(Вольтер)</a:t>
            </a:r>
            <a:r>
              <a:rPr lang="ru-RU" sz="2800" b="1" i="1" dirty="0" smtClean="0"/>
              <a:t>  </a:t>
            </a:r>
            <a:endParaRPr lang="ru-RU" sz="2800" b="1" i="1" dirty="0"/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6143636" y="1285860"/>
            <a:ext cx="3357586" cy="521495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сущности, нет ни прекрасного стиля, ни прекрасного цвета, единственная красота – это правда, которая становится зримой…» (Роден)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0"/>
            <a:ext cx="75059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178592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r>
              <a:rPr lang="ru-RU" sz="2400" i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выбранной  темы объясняется массовым использованием химических препаратов для окраски волос, содержащих перекись водорода и наносящих  непоправимый  вред  здоровью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928802"/>
            <a:ext cx="9144000" cy="2571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/>
          </a:p>
          <a:p>
            <a:pPr algn="ctr"/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Новизна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выбранной темы   объясняется  отсутствием  аналогичных научных исследований в области парикмахерского искусства:  все знают, что красить волосы химическими препаратами  вредно, но никто не задавался целью это исследовать и научно доказать.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643446"/>
            <a:ext cx="9144000" cy="22145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работы: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исследование,  изучение  и научное обоснование изменения свойств и структуры   волос в результате  воздействия на них химических красителей, содержащих перекись водорода;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пропаганда здорового образа жизни.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5790831"/>
            <a:ext cx="8143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sng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Объектом исследования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являются   волосы;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предметом исследования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химические процессы, происходящие во время их окраски, изучение влияния химических красителей на структуру и свойства волос.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0433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Определение объекта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 предмета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исследования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Картинка 6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889">
            <a:off x="116276" y="3313543"/>
            <a:ext cx="2183746" cy="25304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1" name="Picture 7" descr="Картинка 1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2123">
            <a:off x="7048764" y="3238568"/>
            <a:ext cx="2161828" cy="2651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3" name="Picture 9" descr="Картинка 17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39174">
            <a:off x="275511" y="335297"/>
            <a:ext cx="1978519" cy="24714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5" name="Picture 11" descr="Картинка 20 из 6400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27068">
            <a:off x="7023891" y="232690"/>
            <a:ext cx="2008152" cy="24526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7" name="Picture 13" descr="http://beautycosmetic.biz/images/casting%20creme%20glos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1785926"/>
            <a:ext cx="4929222" cy="372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Используемые приборы, оборудование, инструменты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laatu.ru/p/6/Microme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2643174" cy="1628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6" descr="Картинка 8 из 1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929066"/>
            <a:ext cx="4000528" cy="29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 rot="21440314">
            <a:off x="221573" y="3186178"/>
            <a:ext cx="1857388" cy="357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Микрометр</a:t>
            </a:r>
            <a:endParaRPr lang="ru-RU" b="1" dirty="0"/>
          </a:p>
        </p:txBody>
      </p:sp>
      <p:pic>
        <p:nvPicPr>
          <p:cNvPr id="8" name="Picture 2" descr="Картинка 6 из 4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857232"/>
            <a:ext cx="3077968" cy="22002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/>
          <p:cNvSpPr/>
          <p:nvPr/>
        </p:nvSpPr>
        <p:spPr>
          <a:xfrm rot="21403890">
            <a:off x="5848338" y="3236579"/>
            <a:ext cx="3286116" cy="4286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Мерная химическая посуда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Picture 8" descr="Картинка 11 из 16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43772">
            <a:off x="6694720" y="4505866"/>
            <a:ext cx="2219929" cy="15188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4" descr="http://im4-tub.yandex.net/i?id=47954262-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63585">
            <a:off x="309003" y="4431806"/>
            <a:ext cx="1980585" cy="1373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20716321">
            <a:off x="649890" y="6080219"/>
            <a:ext cx="1785950" cy="2857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Микроскоп</a:t>
            </a:r>
            <a:endParaRPr lang="ru-RU" b="1" dirty="0"/>
          </a:p>
        </p:txBody>
      </p:sp>
      <p:pic>
        <p:nvPicPr>
          <p:cNvPr id="3074" name="Picture 2" descr="Картинка 2 из 3495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488" y="1142984"/>
            <a:ext cx="2689578" cy="20134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57554" y="3214686"/>
            <a:ext cx="1857388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Секундомер</a:t>
            </a:r>
            <a:endParaRPr lang="ru-RU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Используемые материалы и приспособления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2" descr="Картинка 43 из 1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3667151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://lek-med.ru/catalog/images/catalog/000015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00108"/>
            <a:ext cx="1661448" cy="1971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Picture 2" descr="Картинка 18 из 24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1571612"/>
            <a:ext cx="1561436" cy="174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6" name="Picture 6" descr="Картинка 9 из 349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4813854"/>
            <a:ext cx="2228119" cy="2044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Картинка 15 из 156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2285992"/>
            <a:ext cx="1214446" cy="1619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8" name="Picture 8" descr="Картинка 5 из 17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3786190"/>
            <a:ext cx="2088492" cy="226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://2000.net.ua/ai/6/61/61892/27-color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3825136"/>
            <a:ext cx="2214546" cy="1889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8" name="Picture 2" descr="ГОСТ 177-88.  Водорода перекись.  Технические условия.  Страница 5. 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4" y="3071810"/>
            <a:ext cx="2071670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71934" y="1142984"/>
            <a:ext cx="1071570" cy="1071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ГОСТ 177-88. Водорода перекись. Технические условия.  </a:t>
            </a:r>
            <a:r>
              <a:rPr lang="ru-RU" sz="1000" b="1" dirty="0" smtClean="0"/>
              <a:t/>
            </a:r>
            <a:br>
              <a:rPr lang="ru-RU" sz="1000" b="1" dirty="0" smtClean="0"/>
            </a:br>
            <a:endParaRPr lang="ru-RU" sz="1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Физические свойства волос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Рамка 9"/>
          <p:cNvSpPr/>
          <p:nvPr/>
        </p:nvSpPr>
        <p:spPr>
          <a:xfrm rot="20970938">
            <a:off x="5775162" y="1100742"/>
            <a:ext cx="2760317" cy="914400"/>
          </a:xfrm>
          <a:prstGeom prst="fram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густота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428596" y="3357562"/>
            <a:ext cx="2698917" cy="973327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- форма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 rot="929475">
            <a:off x="5065735" y="5541091"/>
            <a:ext cx="3138395" cy="91440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- прочность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 rot="21118243">
            <a:off x="189548" y="4454806"/>
            <a:ext cx="3500462" cy="914400"/>
          </a:xfrm>
          <a:prstGeom prst="fra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пористость 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Рамка 13"/>
          <p:cNvSpPr/>
          <p:nvPr/>
        </p:nvSpPr>
        <p:spPr>
          <a:xfrm rot="341623">
            <a:off x="322703" y="2309303"/>
            <a:ext cx="3395683" cy="914400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упругость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Рамка 14"/>
          <p:cNvSpPr/>
          <p:nvPr/>
        </p:nvSpPr>
        <p:spPr>
          <a:xfrm rot="329002">
            <a:off x="365687" y="1158518"/>
            <a:ext cx="4765479" cy="914400"/>
          </a:xfrm>
          <a:prstGeom prst="frame">
            <a:avLst/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гигроскопичность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Картинка 9 из 71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643182"/>
            <a:ext cx="2357454" cy="2500330"/>
          </a:xfrm>
          <a:prstGeom prst="rect">
            <a:avLst/>
          </a:prstGeom>
          <a:noFill/>
        </p:spPr>
      </p:pic>
      <p:sp>
        <p:nvSpPr>
          <p:cNvPr id="18" name="Рамка 17"/>
          <p:cNvSpPr/>
          <p:nvPr/>
        </p:nvSpPr>
        <p:spPr>
          <a:xfrm rot="21163331">
            <a:off x="5690505" y="2169277"/>
            <a:ext cx="2726867" cy="91440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- длина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9" name="Рамка 18"/>
          <p:cNvSpPr/>
          <p:nvPr/>
        </p:nvSpPr>
        <p:spPr>
          <a:xfrm rot="340030">
            <a:off x="5922516" y="4369799"/>
            <a:ext cx="3184118" cy="914400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жесткость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Рамка 16"/>
          <p:cNvSpPr/>
          <p:nvPr/>
        </p:nvSpPr>
        <p:spPr>
          <a:xfrm rot="20641066">
            <a:off x="1041153" y="5446329"/>
            <a:ext cx="3881310" cy="914400"/>
          </a:xfrm>
          <a:prstGeom prst="fram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эластичность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Рамка 19"/>
          <p:cNvSpPr/>
          <p:nvPr/>
        </p:nvSpPr>
        <p:spPr>
          <a:xfrm rot="21370070">
            <a:off x="6147006" y="3170028"/>
            <a:ext cx="2969757" cy="9144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толщина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7-tub.yandex.net/i?id=150677629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000108"/>
            <a:ext cx="2488879" cy="209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волоса под микроскопом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" descr="D:\Staff\Ася Яковлевна\фото А.Я. папка\Технологические схемы\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2943453" cy="416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://krasota.v-r-n.ru/files/2010/02/d181d182d180d0bed0b5d0bdd0b8d0b5-d0b2d0bed0bbd0bed181d0b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036527" cy="3086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5572140"/>
            <a:ext cx="2643206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стержня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1643050"/>
            <a:ext cx="2143140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Волосяная луковица под микроскопом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6215082"/>
            <a:ext cx="2571768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волоса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Staff\Ася Яковлевна\фото А.Я. папка\Технологические схемы\м-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2285983" cy="1616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3" descr="D:\Staff\Ася Яковлевна\фото А.Я. папка\Технологические схемы\м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071678"/>
            <a:ext cx="2387038" cy="1688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D:\Staff\Ася Яковлевна\фото А.Я. папка\Технологические схемы\м-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000504"/>
            <a:ext cx="2357454" cy="1667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7" name="Picture 5" descr="D:\Staff\Ася Яковлевна\фото А.Я. папка\Технологические схемы\м-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143512"/>
            <a:ext cx="2286016" cy="1616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волос к воздействию химических препаратов (краски, состава для химической завивки)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929190" y="1285860"/>
            <a:ext cx="4214810" cy="1214446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МАССАЖА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072066" y="4643446"/>
            <a:ext cx="4071934" cy="804672"/>
          </a:xfrm>
          <a:prstGeom prst="flowChartPunched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Восстановление деятельности сальных желез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5072066" y="2500306"/>
            <a:ext cx="4071934" cy="804672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Разрыхление чешуйчатого слоя волос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5072066" y="3929066"/>
            <a:ext cx="4071934" cy="804672"/>
          </a:xfrm>
          <a:prstGeom prst="flowChartPunchedTap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3.Улучшение кровообращения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5072066" y="3214686"/>
            <a:ext cx="4071934" cy="80467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Снятие усталости, головной боли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5072066" y="5357826"/>
            <a:ext cx="4071934" cy="804672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Уничтожение следов перхоти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5072066" y="6053328"/>
            <a:ext cx="4071934" cy="804672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6.Усиление роста волос, увеличение их объема 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Как правильно делать массаж голов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81472">
            <a:off x="92400" y="3223896"/>
            <a:ext cx="1905000" cy="140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5473</TotalTime>
  <Words>1386</Words>
  <Application>Microsoft Office PowerPoint</Application>
  <PresentationFormat>Экран (4:3)</PresentationFormat>
  <Paragraphs>287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Ася</dc:creator>
  <cp:lastModifiedBy>Dop</cp:lastModifiedBy>
  <cp:revision>692</cp:revision>
  <dcterms:modified xsi:type="dcterms:W3CDTF">2011-09-26T09:01:36Z</dcterms:modified>
</cp:coreProperties>
</file>