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6413" cy="9750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FF"/>
    <a:srgbClr val="33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90" d="100"/>
          <a:sy n="90" d="100"/>
        </p:scale>
        <p:origin x="-59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Влияние</a:t>
            </a:r>
            <a:r>
              <a:rPr lang="ru-RU" baseline="0" dirty="0"/>
              <a:t> элективного курса </a:t>
            </a:r>
            <a:endParaRPr lang="ru-RU" baseline="0" dirty="0" smtClean="0"/>
          </a:p>
          <a:p>
            <a:pPr>
              <a:defRPr/>
            </a:pPr>
            <a:r>
              <a:rPr lang="ru-RU" baseline="0" dirty="0" smtClean="0"/>
              <a:t>"</a:t>
            </a:r>
            <a:r>
              <a:rPr lang="ru-RU" baseline="0" dirty="0"/>
              <a:t>О политике" на подростков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лидер</c:v>
                </c:pt>
                <c:pt idx="1">
                  <c:v>общение</c:v>
                </c:pt>
                <c:pt idx="2">
                  <c:v>самореализация</c:v>
                </c:pt>
                <c:pt idx="3">
                  <c:v>знания</c:v>
                </c:pt>
                <c:pt idx="4">
                  <c:v>социализация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728564718883904"/>
          <c:y val="0.3804104032450496"/>
          <c:w val="0.24745119491642514"/>
          <c:h val="0.54796707229778141"/>
        </c:manualLayout>
      </c:layout>
      <c:overlay val="0"/>
      <c:spPr>
        <a:ln w="28575"/>
      </c:spPr>
    </c:legend>
    <c:plotVisOnly val="1"/>
    <c:dispBlanksAs val="gap"/>
    <c:showDLblsOverMax val="0"/>
  </c:chart>
  <c:spPr>
    <a:ln w="76200" cmpd="tri"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личностный рост</c:v>
                </c:pt>
                <c:pt idx="1">
                  <c:v>повышение качества знаний</c:v>
                </c:pt>
                <c:pt idx="2">
                  <c:v>ответственность</c:v>
                </c:pt>
                <c:pt idx="3">
                  <c:v>патриотизм</c:v>
                </c:pt>
                <c:pt idx="4">
                  <c:v>навыки общения</c:v>
                </c:pt>
                <c:pt idx="5">
                  <c:v>толерантность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личностный рост</c:v>
                </c:pt>
                <c:pt idx="1">
                  <c:v>повышение качества знаний</c:v>
                </c:pt>
                <c:pt idx="2">
                  <c:v>ответственность</c:v>
                </c:pt>
                <c:pt idx="3">
                  <c:v>патриотизм</c:v>
                </c:pt>
                <c:pt idx="4">
                  <c:v>навыки общения</c:v>
                </c:pt>
                <c:pt idx="5">
                  <c:v>толерантность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личностный рост</c:v>
                </c:pt>
                <c:pt idx="1">
                  <c:v>повышение качества знаний</c:v>
                </c:pt>
                <c:pt idx="2">
                  <c:v>ответственность</c:v>
                </c:pt>
                <c:pt idx="3">
                  <c:v>патриотизм</c:v>
                </c:pt>
                <c:pt idx="4">
                  <c:v>навыки общения</c:v>
                </c:pt>
                <c:pt idx="5">
                  <c:v>толерантность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личностный рост</c:v>
                </c:pt>
                <c:pt idx="1">
                  <c:v>повышение качества знаний</c:v>
                </c:pt>
                <c:pt idx="2">
                  <c:v>ответственность</c:v>
                </c:pt>
                <c:pt idx="3">
                  <c:v>патриотизм</c:v>
                </c:pt>
                <c:pt idx="4">
                  <c:v>навыки общения</c:v>
                </c:pt>
                <c:pt idx="5">
                  <c:v>толерантность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>
                  <c:v>89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личностный рост</c:v>
                </c:pt>
                <c:pt idx="1">
                  <c:v>повышение качества знаний</c:v>
                </c:pt>
                <c:pt idx="2">
                  <c:v>ответственность</c:v>
                </c:pt>
                <c:pt idx="3">
                  <c:v>патриотизм</c:v>
                </c:pt>
                <c:pt idx="4">
                  <c:v>навыки общения</c:v>
                </c:pt>
                <c:pt idx="5">
                  <c:v>толерантность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4">
                  <c:v>65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личностный рост</c:v>
                </c:pt>
                <c:pt idx="1">
                  <c:v>повышение качества знаний</c:v>
                </c:pt>
                <c:pt idx="2">
                  <c:v>ответственность</c:v>
                </c:pt>
                <c:pt idx="3">
                  <c:v>патриотизм</c:v>
                </c:pt>
                <c:pt idx="4">
                  <c:v>навыки общения</c:v>
                </c:pt>
                <c:pt idx="5">
                  <c:v>толерантность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44800"/>
        <c:axId val="25246336"/>
        <c:axId val="0"/>
      </c:bar3DChart>
      <c:catAx>
        <c:axId val="2524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246336"/>
        <c:crosses val="autoZero"/>
        <c:auto val="1"/>
        <c:lblAlgn val="ctr"/>
        <c:lblOffset val="100"/>
        <c:noMultiLvlLbl val="0"/>
      </c:catAx>
      <c:valAx>
        <c:axId val="2524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44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F1881-787D-44F9-9C3D-52371AEB530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99ECC-005E-4AF0-922A-C0A2D4259703}">
      <dgm:prSet phldrT="[Текст]"/>
      <dgm:spPr/>
      <dgm:t>
        <a:bodyPr/>
        <a:lstStyle/>
        <a:p>
          <a:r>
            <a:rPr lang="ru-RU" dirty="0">
              <a:solidFill>
                <a:srgbClr val="FFC000"/>
              </a:solidFill>
            </a:rPr>
            <a:t>элективный курс </a:t>
          </a:r>
          <a:r>
            <a:rPr lang="ru-RU" dirty="0" smtClean="0">
              <a:solidFill>
                <a:srgbClr val="FFC000"/>
              </a:solidFill>
            </a:rPr>
            <a:t>«О политике»</a:t>
          </a:r>
          <a:endParaRPr lang="ru-RU" dirty="0">
            <a:solidFill>
              <a:srgbClr val="FFC000"/>
            </a:solidFill>
          </a:endParaRPr>
        </a:p>
      </dgm:t>
    </dgm:pt>
    <dgm:pt modelId="{6B60C948-A319-4FDC-BBAC-CC7F8324C28E}" type="parTrans" cxnId="{3D29DE73-4002-4B44-B35E-AB7301748C72}">
      <dgm:prSet/>
      <dgm:spPr/>
      <dgm:t>
        <a:bodyPr/>
        <a:lstStyle/>
        <a:p>
          <a:endParaRPr lang="ru-RU"/>
        </a:p>
      </dgm:t>
    </dgm:pt>
    <dgm:pt modelId="{D765516A-7655-4B08-81E1-7472D0F2EB91}" type="sibTrans" cxnId="{3D29DE73-4002-4B44-B35E-AB7301748C72}">
      <dgm:prSet/>
      <dgm:spPr/>
      <dgm:t>
        <a:bodyPr/>
        <a:lstStyle/>
        <a:p>
          <a:endParaRPr lang="ru-RU"/>
        </a:p>
      </dgm:t>
    </dgm:pt>
    <dgm:pt modelId="{1CE63BFA-23FC-42B5-A144-7B12494E9DA3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Детская библиотека им. Никулина</a:t>
          </a:r>
        </a:p>
      </dgm:t>
    </dgm:pt>
    <dgm:pt modelId="{964F5A98-80D4-4605-93A9-ABDC4F060E3F}" type="parTrans" cxnId="{42ED287B-DA9E-4352-BB74-6E6FE51ABCF4}">
      <dgm:prSet/>
      <dgm:spPr/>
      <dgm:t>
        <a:bodyPr/>
        <a:lstStyle/>
        <a:p>
          <a:endParaRPr lang="ru-RU"/>
        </a:p>
      </dgm:t>
    </dgm:pt>
    <dgm:pt modelId="{197F8A68-5413-41B1-B1FA-15A66EA78683}" type="sibTrans" cxnId="{42ED287B-DA9E-4352-BB74-6E6FE51ABCF4}">
      <dgm:prSet/>
      <dgm:spPr/>
      <dgm:t>
        <a:bodyPr/>
        <a:lstStyle/>
        <a:p>
          <a:endParaRPr lang="ru-RU"/>
        </a:p>
      </dgm:t>
    </dgm:pt>
    <dgm:pt modelId="{1F490526-DA4E-41A3-8FCC-6C71FD0AA60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Управление </a:t>
          </a:r>
          <a:r>
            <a:rPr lang="ru-RU" dirty="0">
              <a:solidFill>
                <a:srgbClr val="FF0000"/>
              </a:solidFill>
            </a:rPr>
            <a:t>по делам молодёжи</a:t>
          </a:r>
        </a:p>
      </dgm:t>
    </dgm:pt>
    <dgm:pt modelId="{77090C14-1297-41ED-9FF3-CBF65BB10960}" type="parTrans" cxnId="{1808AC6C-BA6F-48EE-BFEB-8492FF44E916}">
      <dgm:prSet/>
      <dgm:spPr/>
      <dgm:t>
        <a:bodyPr/>
        <a:lstStyle/>
        <a:p>
          <a:endParaRPr lang="ru-RU"/>
        </a:p>
      </dgm:t>
    </dgm:pt>
    <dgm:pt modelId="{BD9FD9E6-94C8-4D6E-917B-DCAA469B685C}" type="sibTrans" cxnId="{1808AC6C-BA6F-48EE-BFEB-8492FF44E916}">
      <dgm:prSet/>
      <dgm:spPr/>
      <dgm:t>
        <a:bodyPr/>
        <a:lstStyle/>
        <a:p>
          <a:endParaRPr lang="ru-RU"/>
        </a:p>
      </dgm:t>
    </dgm:pt>
    <dgm:pt modelId="{C6246B71-FF5D-4C1F-ACB7-27798B24BA17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Центр </a:t>
          </a:r>
          <a:r>
            <a:rPr lang="ru-RU" dirty="0">
              <a:solidFill>
                <a:srgbClr val="FF0000"/>
              </a:solidFill>
            </a:rPr>
            <a:t>"Гражданская стратегия"</a:t>
          </a:r>
        </a:p>
      </dgm:t>
    </dgm:pt>
    <dgm:pt modelId="{037D8591-2840-49DD-969C-1237CD4DE572}" type="parTrans" cxnId="{FEB38041-7BE6-4947-896F-9694F05A817C}">
      <dgm:prSet/>
      <dgm:spPr/>
      <dgm:t>
        <a:bodyPr/>
        <a:lstStyle/>
        <a:p>
          <a:endParaRPr lang="ru-RU"/>
        </a:p>
      </dgm:t>
    </dgm:pt>
    <dgm:pt modelId="{3607DA5E-C964-43B3-A874-9368E6F06891}" type="sibTrans" cxnId="{FEB38041-7BE6-4947-896F-9694F05A817C}">
      <dgm:prSet/>
      <dgm:spPr/>
      <dgm:t>
        <a:bodyPr/>
        <a:lstStyle/>
        <a:p>
          <a:endParaRPr lang="ru-RU"/>
        </a:p>
      </dgm:t>
    </dgm:pt>
    <dgm:pt modelId="{5D58541A-A898-4F8A-B728-03D8EEBFAC6F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ГДО"Ровесник"</a:t>
          </a:r>
        </a:p>
      </dgm:t>
    </dgm:pt>
    <dgm:pt modelId="{5E5D4541-4E72-4873-8AF4-4BF55CEB5021}" type="parTrans" cxnId="{F82712B9-87C1-46A7-9715-51FFF66F0386}">
      <dgm:prSet/>
      <dgm:spPr/>
      <dgm:t>
        <a:bodyPr/>
        <a:lstStyle/>
        <a:p>
          <a:endParaRPr lang="ru-RU"/>
        </a:p>
      </dgm:t>
    </dgm:pt>
    <dgm:pt modelId="{D2BCAA0F-0550-438B-B6CC-1168A3D8630C}" type="sibTrans" cxnId="{F82712B9-87C1-46A7-9715-51FFF66F0386}">
      <dgm:prSet/>
      <dgm:spPr/>
      <dgm:t>
        <a:bodyPr/>
        <a:lstStyle/>
        <a:p>
          <a:endParaRPr lang="ru-RU"/>
        </a:p>
      </dgm:t>
    </dgm:pt>
    <dgm:pt modelId="{FDE6AC7E-5E2B-447B-AE30-9260A857D916}" type="pres">
      <dgm:prSet presAssocID="{D28F1881-787D-44F9-9C3D-52371AEB53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546BB-A2CF-45FA-B7C9-6D29BF7DE39D}" type="pres">
      <dgm:prSet presAssocID="{EDD99ECC-005E-4AF0-922A-C0A2D4259703}" presName="centerShape" presStyleLbl="node0" presStyleIdx="0" presStyleCnt="1"/>
      <dgm:spPr/>
      <dgm:t>
        <a:bodyPr/>
        <a:lstStyle/>
        <a:p>
          <a:endParaRPr lang="ru-RU"/>
        </a:p>
      </dgm:t>
    </dgm:pt>
    <dgm:pt modelId="{026719F6-DA9A-4451-8D19-76273BF56231}" type="pres">
      <dgm:prSet presAssocID="{964F5A98-80D4-4605-93A9-ABDC4F060E3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BA70BBB-086C-4BFC-920D-347AC1DD0863}" type="pres">
      <dgm:prSet presAssocID="{964F5A98-80D4-4605-93A9-ABDC4F060E3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FC96976-4CFA-4391-8F1A-6F691F509ABE}" type="pres">
      <dgm:prSet presAssocID="{1CE63BFA-23FC-42B5-A144-7B12494E9D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EAAAB-51D9-457E-AFA7-BCE0F2087FF7}" type="pres">
      <dgm:prSet presAssocID="{77090C14-1297-41ED-9FF3-CBF65BB1096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889977C-9DE6-4C47-AC41-1F8DA3AF6655}" type="pres">
      <dgm:prSet presAssocID="{77090C14-1297-41ED-9FF3-CBF65BB1096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F8A88A7-383C-443B-85B2-7A544D8C9DB8}" type="pres">
      <dgm:prSet presAssocID="{1F490526-DA4E-41A3-8FCC-6C71FD0AA6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48C7B-3071-4546-9403-815C3BA849D6}" type="pres">
      <dgm:prSet presAssocID="{037D8591-2840-49DD-969C-1237CD4DE57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36041FC-89A5-43EF-A2C8-97B8940FBBA6}" type="pres">
      <dgm:prSet presAssocID="{037D8591-2840-49DD-969C-1237CD4DE57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52A378D-7DCF-42E1-AE1E-0F4DE5058434}" type="pres">
      <dgm:prSet presAssocID="{C6246B71-FF5D-4C1F-ACB7-27798B24BA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52DDC-B023-4B77-8634-33A43F075174}" type="pres">
      <dgm:prSet presAssocID="{5E5D4541-4E72-4873-8AF4-4BF55CEB502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2683DE5B-4D20-4299-B70A-2997D91D4E62}" type="pres">
      <dgm:prSet presAssocID="{5E5D4541-4E72-4873-8AF4-4BF55CEB502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A1DF816-3E68-4661-9476-1B841CD5DB5E}" type="pres">
      <dgm:prSet presAssocID="{5D58541A-A898-4F8A-B728-03D8EEBFAC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E21A6-A6DE-4B26-B1C2-0A0FBFC99777}" type="presOf" srcId="{964F5A98-80D4-4605-93A9-ABDC4F060E3F}" destId="{DBA70BBB-086C-4BFC-920D-347AC1DD0863}" srcOrd="1" destOrd="0" presId="urn:microsoft.com/office/officeart/2005/8/layout/radial5"/>
    <dgm:cxn modelId="{532E19EB-18C2-4CB7-816C-41FB39BB2937}" type="presOf" srcId="{037D8591-2840-49DD-969C-1237CD4DE572}" destId="{C36041FC-89A5-43EF-A2C8-97B8940FBBA6}" srcOrd="1" destOrd="0" presId="urn:microsoft.com/office/officeart/2005/8/layout/radial5"/>
    <dgm:cxn modelId="{62AE3119-F039-455D-8811-C2033E3A8A3E}" type="presOf" srcId="{1F490526-DA4E-41A3-8FCC-6C71FD0AA60E}" destId="{8F8A88A7-383C-443B-85B2-7A544D8C9DB8}" srcOrd="0" destOrd="0" presId="urn:microsoft.com/office/officeart/2005/8/layout/radial5"/>
    <dgm:cxn modelId="{3390698D-61F9-4E3B-AF45-CAADD850EFED}" type="presOf" srcId="{1CE63BFA-23FC-42B5-A144-7B12494E9DA3}" destId="{2FC96976-4CFA-4391-8F1A-6F691F509ABE}" srcOrd="0" destOrd="0" presId="urn:microsoft.com/office/officeart/2005/8/layout/radial5"/>
    <dgm:cxn modelId="{63B129E1-11D0-410B-BE60-3C0B9E0B542C}" type="presOf" srcId="{EDD99ECC-005E-4AF0-922A-C0A2D4259703}" destId="{F5C546BB-A2CF-45FA-B7C9-6D29BF7DE39D}" srcOrd="0" destOrd="0" presId="urn:microsoft.com/office/officeart/2005/8/layout/radial5"/>
    <dgm:cxn modelId="{6A43771A-36C9-43C1-A758-A0B1DCE66389}" type="presOf" srcId="{77090C14-1297-41ED-9FF3-CBF65BB10960}" destId="{19EEAAAB-51D9-457E-AFA7-BCE0F2087FF7}" srcOrd="0" destOrd="0" presId="urn:microsoft.com/office/officeart/2005/8/layout/radial5"/>
    <dgm:cxn modelId="{42ED287B-DA9E-4352-BB74-6E6FE51ABCF4}" srcId="{EDD99ECC-005E-4AF0-922A-C0A2D4259703}" destId="{1CE63BFA-23FC-42B5-A144-7B12494E9DA3}" srcOrd="0" destOrd="0" parTransId="{964F5A98-80D4-4605-93A9-ABDC4F060E3F}" sibTransId="{197F8A68-5413-41B1-B1FA-15A66EA78683}"/>
    <dgm:cxn modelId="{1808AC6C-BA6F-48EE-BFEB-8492FF44E916}" srcId="{EDD99ECC-005E-4AF0-922A-C0A2D4259703}" destId="{1F490526-DA4E-41A3-8FCC-6C71FD0AA60E}" srcOrd="1" destOrd="0" parTransId="{77090C14-1297-41ED-9FF3-CBF65BB10960}" sibTransId="{BD9FD9E6-94C8-4D6E-917B-DCAA469B685C}"/>
    <dgm:cxn modelId="{3D29DE73-4002-4B44-B35E-AB7301748C72}" srcId="{D28F1881-787D-44F9-9C3D-52371AEB530F}" destId="{EDD99ECC-005E-4AF0-922A-C0A2D4259703}" srcOrd="0" destOrd="0" parTransId="{6B60C948-A319-4FDC-BBAC-CC7F8324C28E}" sibTransId="{D765516A-7655-4B08-81E1-7472D0F2EB91}"/>
    <dgm:cxn modelId="{7FCCA6DF-8901-41EC-8E99-D55C3AB810E3}" type="presOf" srcId="{5E5D4541-4E72-4873-8AF4-4BF55CEB5021}" destId="{2683DE5B-4D20-4299-B70A-2997D91D4E62}" srcOrd="1" destOrd="0" presId="urn:microsoft.com/office/officeart/2005/8/layout/radial5"/>
    <dgm:cxn modelId="{DBE4DF75-6FF5-493A-93AA-58D8D5AFC657}" type="presOf" srcId="{5E5D4541-4E72-4873-8AF4-4BF55CEB5021}" destId="{5A252DDC-B023-4B77-8634-33A43F075174}" srcOrd="0" destOrd="0" presId="urn:microsoft.com/office/officeart/2005/8/layout/radial5"/>
    <dgm:cxn modelId="{8F26C834-C17F-4A9C-B095-CDBAE06E5310}" type="presOf" srcId="{C6246B71-FF5D-4C1F-ACB7-27798B24BA17}" destId="{E52A378D-7DCF-42E1-AE1E-0F4DE5058434}" srcOrd="0" destOrd="0" presId="urn:microsoft.com/office/officeart/2005/8/layout/radial5"/>
    <dgm:cxn modelId="{6E7640E7-FB37-4396-9BE6-01070FA344E2}" type="presOf" srcId="{5D58541A-A898-4F8A-B728-03D8EEBFAC6F}" destId="{1A1DF816-3E68-4661-9476-1B841CD5DB5E}" srcOrd="0" destOrd="0" presId="urn:microsoft.com/office/officeart/2005/8/layout/radial5"/>
    <dgm:cxn modelId="{D1508F57-99C7-49C9-AAA3-F861110A72A2}" type="presOf" srcId="{037D8591-2840-49DD-969C-1237CD4DE572}" destId="{2CD48C7B-3071-4546-9403-815C3BA849D6}" srcOrd="0" destOrd="0" presId="urn:microsoft.com/office/officeart/2005/8/layout/radial5"/>
    <dgm:cxn modelId="{F2944D78-7095-426C-AECE-7ACAAE2AE43D}" type="presOf" srcId="{D28F1881-787D-44F9-9C3D-52371AEB530F}" destId="{FDE6AC7E-5E2B-447B-AE30-9260A857D916}" srcOrd="0" destOrd="0" presId="urn:microsoft.com/office/officeart/2005/8/layout/radial5"/>
    <dgm:cxn modelId="{B106D891-383B-4843-910A-29F8E6D5B8A1}" type="presOf" srcId="{964F5A98-80D4-4605-93A9-ABDC4F060E3F}" destId="{026719F6-DA9A-4451-8D19-76273BF56231}" srcOrd="0" destOrd="0" presId="urn:microsoft.com/office/officeart/2005/8/layout/radial5"/>
    <dgm:cxn modelId="{F82712B9-87C1-46A7-9715-51FFF66F0386}" srcId="{EDD99ECC-005E-4AF0-922A-C0A2D4259703}" destId="{5D58541A-A898-4F8A-B728-03D8EEBFAC6F}" srcOrd="3" destOrd="0" parTransId="{5E5D4541-4E72-4873-8AF4-4BF55CEB5021}" sibTransId="{D2BCAA0F-0550-438B-B6CC-1168A3D8630C}"/>
    <dgm:cxn modelId="{FEB38041-7BE6-4947-896F-9694F05A817C}" srcId="{EDD99ECC-005E-4AF0-922A-C0A2D4259703}" destId="{C6246B71-FF5D-4C1F-ACB7-27798B24BA17}" srcOrd="2" destOrd="0" parTransId="{037D8591-2840-49DD-969C-1237CD4DE572}" sibTransId="{3607DA5E-C964-43B3-A874-9368E6F06891}"/>
    <dgm:cxn modelId="{A960AF46-1BB2-4EB6-9E6E-82628BEC1263}" type="presOf" srcId="{77090C14-1297-41ED-9FF3-CBF65BB10960}" destId="{1889977C-9DE6-4C47-AC41-1F8DA3AF6655}" srcOrd="1" destOrd="0" presId="urn:microsoft.com/office/officeart/2005/8/layout/radial5"/>
    <dgm:cxn modelId="{5FC3F6D1-D519-4E42-A2B1-0760E1C91681}" type="presParOf" srcId="{FDE6AC7E-5E2B-447B-AE30-9260A857D916}" destId="{F5C546BB-A2CF-45FA-B7C9-6D29BF7DE39D}" srcOrd="0" destOrd="0" presId="urn:microsoft.com/office/officeart/2005/8/layout/radial5"/>
    <dgm:cxn modelId="{7FB7339F-FA7D-4933-BF7E-82D459CDDC0D}" type="presParOf" srcId="{FDE6AC7E-5E2B-447B-AE30-9260A857D916}" destId="{026719F6-DA9A-4451-8D19-76273BF56231}" srcOrd="1" destOrd="0" presId="urn:microsoft.com/office/officeart/2005/8/layout/radial5"/>
    <dgm:cxn modelId="{DBD7FE3C-E6BC-4E11-A5DD-C750A908EBCC}" type="presParOf" srcId="{026719F6-DA9A-4451-8D19-76273BF56231}" destId="{DBA70BBB-086C-4BFC-920D-347AC1DD0863}" srcOrd="0" destOrd="0" presId="urn:microsoft.com/office/officeart/2005/8/layout/radial5"/>
    <dgm:cxn modelId="{4E88D323-A477-4774-A15E-5B26C663DA2A}" type="presParOf" srcId="{FDE6AC7E-5E2B-447B-AE30-9260A857D916}" destId="{2FC96976-4CFA-4391-8F1A-6F691F509ABE}" srcOrd="2" destOrd="0" presId="urn:microsoft.com/office/officeart/2005/8/layout/radial5"/>
    <dgm:cxn modelId="{ED83D05B-7D73-4A17-BF2C-F8E7F893AEC2}" type="presParOf" srcId="{FDE6AC7E-5E2B-447B-AE30-9260A857D916}" destId="{19EEAAAB-51D9-457E-AFA7-BCE0F2087FF7}" srcOrd="3" destOrd="0" presId="urn:microsoft.com/office/officeart/2005/8/layout/radial5"/>
    <dgm:cxn modelId="{216F1A49-03D7-4941-ADA4-3E305DC26D10}" type="presParOf" srcId="{19EEAAAB-51D9-457E-AFA7-BCE0F2087FF7}" destId="{1889977C-9DE6-4C47-AC41-1F8DA3AF6655}" srcOrd="0" destOrd="0" presId="urn:microsoft.com/office/officeart/2005/8/layout/radial5"/>
    <dgm:cxn modelId="{4888B580-5043-44BB-B3FD-46B2F320805D}" type="presParOf" srcId="{FDE6AC7E-5E2B-447B-AE30-9260A857D916}" destId="{8F8A88A7-383C-443B-85B2-7A544D8C9DB8}" srcOrd="4" destOrd="0" presId="urn:microsoft.com/office/officeart/2005/8/layout/radial5"/>
    <dgm:cxn modelId="{96E7D7B6-A7B2-40E5-9E82-B1B099D69619}" type="presParOf" srcId="{FDE6AC7E-5E2B-447B-AE30-9260A857D916}" destId="{2CD48C7B-3071-4546-9403-815C3BA849D6}" srcOrd="5" destOrd="0" presId="urn:microsoft.com/office/officeart/2005/8/layout/radial5"/>
    <dgm:cxn modelId="{901CEB2B-B244-4721-A1EE-0DC6AFD056C6}" type="presParOf" srcId="{2CD48C7B-3071-4546-9403-815C3BA849D6}" destId="{C36041FC-89A5-43EF-A2C8-97B8940FBBA6}" srcOrd="0" destOrd="0" presId="urn:microsoft.com/office/officeart/2005/8/layout/radial5"/>
    <dgm:cxn modelId="{EBA8944C-BC01-43AA-8145-247952267B6E}" type="presParOf" srcId="{FDE6AC7E-5E2B-447B-AE30-9260A857D916}" destId="{E52A378D-7DCF-42E1-AE1E-0F4DE5058434}" srcOrd="6" destOrd="0" presId="urn:microsoft.com/office/officeart/2005/8/layout/radial5"/>
    <dgm:cxn modelId="{E2BC4FFC-6DE2-49FF-BD8A-15AD042FB555}" type="presParOf" srcId="{FDE6AC7E-5E2B-447B-AE30-9260A857D916}" destId="{5A252DDC-B023-4B77-8634-33A43F075174}" srcOrd="7" destOrd="0" presId="urn:microsoft.com/office/officeart/2005/8/layout/radial5"/>
    <dgm:cxn modelId="{62F2F520-0ECB-4D66-8FE9-D9BBC2BC804B}" type="presParOf" srcId="{5A252DDC-B023-4B77-8634-33A43F075174}" destId="{2683DE5B-4D20-4299-B70A-2997D91D4E62}" srcOrd="0" destOrd="0" presId="urn:microsoft.com/office/officeart/2005/8/layout/radial5"/>
    <dgm:cxn modelId="{8E3337E2-EF67-48D4-8561-7261EA03075B}" type="presParOf" srcId="{FDE6AC7E-5E2B-447B-AE30-9260A857D916}" destId="{1A1DF816-3E68-4661-9476-1B841CD5DB5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2FD9A-5D5C-44CF-9E1C-5E5B0D19BA06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8A4C9E-AB3F-464E-B401-1DAE78A5E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5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картиинки\IEMGHZCAU2QIGOCAQYJQV0CA42WZSYCAHJWFNWCA82Y3KMCAJHQ7HICA260YF3CAOOMMZDCAL7SG32CAAY3ZXBCAGJW7I2CAFLU0AGCA7TCFH2CA53NK0VCAQAR3LHCATARRJDCANKK8PBCARLUHR6CASFNYQ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956581" cy="2214555"/>
          </a:xfrm>
          <a:prstGeom prst="rect">
            <a:avLst/>
          </a:prstGeom>
          <a:noFill/>
        </p:spPr>
      </p:pic>
      <p:pic>
        <p:nvPicPr>
          <p:cNvPr id="1027" name="Picture 3" descr="D:\мама\картиинки\g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6076950" cy="1285875"/>
          </a:xfrm>
          <a:prstGeom prst="rect">
            <a:avLst/>
          </a:prstGeom>
          <a:noFill/>
        </p:spPr>
      </p:pic>
      <p:pic>
        <p:nvPicPr>
          <p:cNvPr id="1028" name="Picture 4" descr="D:\мама\картиинк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04"/>
            <a:ext cx="3000401" cy="223910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2857496"/>
            <a:ext cx="8229600" cy="1868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«Задача поиска новых форм социальной активности молодежи является одной из самых актуальных. Нашему государству нужны молодые, ответственные политики. Необходимо создать условия для самореализации молодежи на основе творческой, инновационной деятельности».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Медведев Д.А.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831819"/>
            <a:ext cx="721523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Диспут 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Современные партийные системы»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ама\фото\S301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03" y="2911050"/>
            <a:ext cx="2309861" cy="1732396"/>
          </a:xfrm>
          <a:prstGeom prst="rect">
            <a:avLst/>
          </a:prstGeom>
          <a:noFill/>
        </p:spPr>
      </p:pic>
      <p:pic>
        <p:nvPicPr>
          <p:cNvPr id="3076" name="Picture 4" descr="D:\мама\фото\S3010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357694"/>
            <a:ext cx="2206619" cy="1654964"/>
          </a:xfrm>
          <a:prstGeom prst="rect">
            <a:avLst/>
          </a:prstGeom>
          <a:noFill/>
        </p:spPr>
      </p:pic>
      <p:pic>
        <p:nvPicPr>
          <p:cNvPr id="3077" name="Picture 5" descr="D:\мама\фото\S3010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500306"/>
            <a:ext cx="2114541" cy="1585906"/>
          </a:xfrm>
          <a:prstGeom prst="rect">
            <a:avLst/>
          </a:prstGeom>
          <a:noFill/>
        </p:spPr>
      </p:pic>
      <p:pic>
        <p:nvPicPr>
          <p:cNvPr id="3078" name="Picture 6" descr="D:\мама\фото\S3010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928802"/>
            <a:ext cx="1860497" cy="1395373"/>
          </a:xfrm>
          <a:prstGeom prst="rect">
            <a:avLst/>
          </a:prstGeom>
          <a:noFill/>
        </p:spPr>
      </p:pic>
      <p:pic>
        <p:nvPicPr>
          <p:cNvPr id="3079" name="Picture 7" descr="C:\Documents and Settings\User\Мои документы\Мои рисунки\5BNMV1CA2IKARZCA0NY75VCA38QSIBCATOVMXOCAW0TIECCA7PE1AKCABEMSPPCAYDW03HCAQ674DBCA0IV97YCAMBJRZBCAAA6021CAIC1Q3GCAHKFQXUCAEBJQ3ECA6A5G0NCA3K47ZUCAK5NO6BCAI5FMZ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780" y="5046671"/>
            <a:ext cx="3575220" cy="1811329"/>
          </a:xfrm>
          <a:prstGeom prst="rect">
            <a:avLst/>
          </a:prstGeom>
          <a:noFill/>
        </p:spPr>
      </p:pic>
      <p:pic>
        <p:nvPicPr>
          <p:cNvPr id="3080" name="Picture 8" descr="C:\Documents and Settings\User\Мои документы\Мои рисунки\JCVHNXCAJUDMSZCA2F39G5CA0X21X2CAZQ1Z88CA0AU842CA5KWZ4RCAQFFCF8CAQQ3CR3CA2HOYI8CA5BEX47CA2F3OZSCA37CCEMCAIEWWUKCA4WLKVBCA7HFW40CAK5UUXZCA6CB3F4CAQKN82TCAIXSD6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9198" y="-1"/>
            <a:ext cx="1744801" cy="2214555"/>
          </a:xfrm>
          <a:prstGeom prst="rect">
            <a:avLst/>
          </a:prstGeom>
          <a:noFill/>
        </p:spPr>
      </p:pic>
      <p:pic>
        <p:nvPicPr>
          <p:cNvPr id="3081" name="Picture 9" descr="C:\Documents and Settings\User\Мои документы\Мои рисунки\U7TMXBCAYR096LCAY7CJHZCACW1HJQCAZA1F8FCA0BH8HYCASXLS75CAFG8QN2CAI2BT4FCA1O0SI7CASIV9S6CADP0TGLCA15FW04CA17TIBECAEGBVSACAXL78XMCAB37MH6CABYDN36CAY2VII3CAP8OEP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-1"/>
            <a:ext cx="1885137" cy="13572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28662" y="571480"/>
            <a:ext cx="721523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Деловая игра « Заседание правительства»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D:\мама\картиинки\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48834">
            <a:off x="280921" y="2566913"/>
            <a:ext cx="1397000" cy="1397000"/>
          </a:xfrm>
          <a:prstGeom prst="rect">
            <a:avLst/>
          </a:prstGeom>
          <a:noFill/>
        </p:spPr>
      </p:pic>
      <p:pic>
        <p:nvPicPr>
          <p:cNvPr id="46083" name="Picture 3" descr="D:\мама\картиинки\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9147">
            <a:off x="7569056" y="2499101"/>
            <a:ext cx="1374472" cy="1140187"/>
          </a:xfrm>
          <a:prstGeom prst="rect">
            <a:avLst/>
          </a:prstGeom>
          <a:noFill/>
        </p:spPr>
      </p:pic>
      <p:pic>
        <p:nvPicPr>
          <p:cNvPr id="4101" name="Picture 5" descr="D:\мама\фото\S3010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1" y="2339569"/>
            <a:ext cx="2786083" cy="2089562"/>
          </a:xfrm>
          <a:prstGeom prst="rect">
            <a:avLst/>
          </a:prstGeom>
          <a:noFill/>
        </p:spPr>
      </p:pic>
      <p:pic>
        <p:nvPicPr>
          <p:cNvPr id="4098" name="Picture 2" descr="D:\мама\фото\S3010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048021" cy="2286016"/>
          </a:xfrm>
          <a:prstGeom prst="rect">
            <a:avLst/>
          </a:prstGeom>
          <a:noFill/>
        </p:spPr>
      </p:pic>
      <p:pic>
        <p:nvPicPr>
          <p:cNvPr id="4100" name="Picture 4" descr="D:\мама\фото\S30103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0356" y="3786190"/>
            <a:ext cx="3429024" cy="2571768"/>
          </a:xfrm>
          <a:prstGeom prst="rect">
            <a:avLst/>
          </a:prstGeom>
          <a:noFill/>
        </p:spPr>
      </p:pic>
      <p:pic>
        <p:nvPicPr>
          <p:cNvPr id="4102" name="Picture 6" descr="C:\Documents and Settings\User\Мои документы\Мои рисунки\g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071546"/>
            <a:ext cx="7215238" cy="12858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мама\урок Т\S301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238491" cy="2428868"/>
          </a:xfrm>
          <a:prstGeom prst="rect">
            <a:avLst/>
          </a:prstGeom>
          <a:noFill/>
        </p:spPr>
      </p:pic>
      <p:pic>
        <p:nvPicPr>
          <p:cNvPr id="33795" name="Picture 3" descr="D:\мама\урок Т\S301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3238490" cy="2428868"/>
          </a:xfrm>
          <a:prstGeom prst="rect">
            <a:avLst/>
          </a:prstGeom>
          <a:noFill/>
        </p:spPr>
      </p:pic>
      <p:pic>
        <p:nvPicPr>
          <p:cNvPr id="33796" name="Picture 4" descr="D:\мама\урок Т\S3010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00504"/>
            <a:ext cx="3619526" cy="271464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58272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Мероприятие с использованием активных методов «Взаимное уважение– путь к сотрудничеству».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9154" name="Picture 2" descr="D:\мама\картиинки\PD1K4WCA9VAA9NCA5UURMMCASSFQLZCAF9VINSCAFAVFCYCAFAJDR7CAMEX926CA1C2J2XCADRAJ91CAUOFL1PCARZ28K9CAUWAWVHCA4NPY2ACASMJ9RRCA0N2T5GCAITFU5ACATAA7HZCAOWADGQCAR4I1A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101382"/>
            <a:ext cx="1075482" cy="137882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мама\картиинки\PD1K4WCA9VAA9NCA5UURMMCASSFQLZCAF9VINSCAFAVFCYCAFAJDR7CAMEX926CA1C2J2XCADRAJ91CAUOFL1PCARZ28K9CAUWAWVHCA4NPY2ACASMJ9RRCA0N2T5GCAITFU5ACATAA7HZCAOWADGQCAR4I1A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500570"/>
            <a:ext cx="1504110" cy="1928346"/>
          </a:xfrm>
          <a:prstGeom prst="rect">
            <a:avLst/>
          </a:prstGeom>
          <a:noFill/>
        </p:spPr>
      </p:pic>
      <p:pic>
        <p:nvPicPr>
          <p:cNvPr id="6" name="Picture 3" descr="D:\мама\картиинки\8OX0SHCAVELL7YCAYSXA23CANAG6BACAVDXUHZCA7RQYZBCA3DQY38CAHUR2FCCAU7WTW7CA756PHCCAF391BRCATU0AI8CAHZZB94CAAM3A8GCA4I64Y3CA8PEEMECAO5LTXVCA4NTNPICAONWJGTCA73T8RZ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57166"/>
            <a:ext cx="1857356" cy="1529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14290"/>
            <a:ext cx="692948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Сотрудничество с автономно  некоммерческой  организацией  центра  </a:t>
            </a:r>
            <a:r>
              <a:rPr lang="ru-RU" b="1" dirty="0"/>
              <a:t>общественного  развития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«Гражданская стратегия»   </a:t>
            </a:r>
            <a:r>
              <a:rPr lang="ru-RU" b="1" dirty="0"/>
              <a:t>под руководством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депутата народного собрания КЧР 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Жедяева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Олега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Евгеньевича.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D:\мама\фото\S301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39"/>
            <a:ext cx="2714644" cy="2035983"/>
          </a:xfrm>
          <a:prstGeom prst="rect">
            <a:avLst/>
          </a:prstGeom>
          <a:noFill/>
        </p:spPr>
      </p:pic>
      <p:pic>
        <p:nvPicPr>
          <p:cNvPr id="5123" name="Picture 3" descr="D:\мама\фото\S301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31" y="2000240"/>
            <a:ext cx="2762269" cy="2071702"/>
          </a:xfrm>
          <a:prstGeom prst="rect">
            <a:avLst/>
          </a:prstGeom>
          <a:noFill/>
        </p:spPr>
      </p:pic>
      <p:pic>
        <p:nvPicPr>
          <p:cNvPr id="5124" name="Picture 4" descr="D:\мама\фото\S3010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2928958" cy="2196718"/>
          </a:xfrm>
          <a:prstGeom prst="rect">
            <a:avLst/>
          </a:prstGeom>
          <a:noFill/>
        </p:spPr>
      </p:pic>
      <p:pic>
        <p:nvPicPr>
          <p:cNvPr id="5125" name="Picture 5" descr="C:\Documents and Settings\User\Мои документы\Мои рисунки\flag_kch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7" y="2000240"/>
            <a:ext cx="2715825" cy="1643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4786322"/>
            <a:ext cx="4572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Депутат народного собрания КЧР 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Жедяев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Олег Евгеньевич.</a:t>
            </a: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71472" y="642918"/>
            <a:ext cx="6643701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Тренинг – игра « Политическая культура человека», проведенная совместно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правлением по делам молодежи под руководством Бондаренко Н. А.  в 2008 году.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а\фото\Новая папка\S301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2786082" cy="2089562"/>
          </a:xfrm>
          <a:prstGeom prst="rect">
            <a:avLst/>
          </a:prstGeom>
          <a:noFill/>
        </p:spPr>
      </p:pic>
      <p:pic>
        <p:nvPicPr>
          <p:cNvPr id="1027" name="Picture 3" descr="D:\мама\фото\Новая папка\S3010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643446"/>
            <a:ext cx="2647886" cy="1985915"/>
          </a:xfrm>
          <a:prstGeom prst="rect">
            <a:avLst/>
          </a:prstGeom>
          <a:noFill/>
        </p:spPr>
      </p:pic>
      <p:pic>
        <p:nvPicPr>
          <p:cNvPr id="1028" name="Picture 4" descr="D:\мама\фото\Новая папка\S3010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2500330" cy="1875248"/>
          </a:xfrm>
          <a:prstGeom prst="rect">
            <a:avLst/>
          </a:prstGeom>
          <a:noFill/>
        </p:spPr>
      </p:pic>
      <p:pic>
        <p:nvPicPr>
          <p:cNvPr id="1029" name="Picture 5" descr="D:\мама\фото\Новая папка\S3010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14488"/>
            <a:ext cx="2808773" cy="21065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357187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 политических знаний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 политических действий.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4572000" cy="147732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Карачаево-Черкесской республиканской детской библиотекой имени </a:t>
            </a:r>
            <a:r>
              <a:rPr lang="ru-RU" dirty="0" smtClean="0"/>
              <a:t>С.П.Никулина прошел урок </a:t>
            </a:r>
            <a:r>
              <a:rPr lang="ru-RU" dirty="0"/>
              <a:t>по теме « Гражданское общество и его окружение . Деятельность Д.С. Лихачева, А. Д. Сахарова»</a:t>
            </a:r>
          </a:p>
        </p:txBody>
      </p:sp>
      <p:pic>
        <p:nvPicPr>
          <p:cNvPr id="53251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00504"/>
            <a:ext cx="3643489" cy="2571768"/>
          </a:xfrm>
          <a:prstGeom prst="rect">
            <a:avLst/>
          </a:prstGeom>
          <a:noFill/>
        </p:spPr>
      </p:pic>
      <p:pic>
        <p:nvPicPr>
          <p:cNvPr id="6146" name="Picture 2" descr="C:\Documents and Settings\User\Мои документы\Мои рисунки\lv_t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28"/>
            <a:ext cx="2381250" cy="1933576"/>
          </a:xfrm>
          <a:prstGeom prst="rect">
            <a:avLst/>
          </a:prstGeom>
          <a:noFill/>
        </p:spPr>
      </p:pic>
      <p:pic>
        <p:nvPicPr>
          <p:cNvPr id="6147" name="Picture 3" descr="C:\Documents and Settings\User\Мои документы\Мои рисунки\114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571744"/>
            <a:ext cx="1500198" cy="2000264"/>
          </a:xfrm>
          <a:prstGeom prst="rect">
            <a:avLst/>
          </a:prstGeom>
          <a:noFill/>
        </p:spPr>
      </p:pic>
      <p:pic>
        <p:nvPicPr>
          <p:cNvPr id="53250" name="Picture 2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25209"/>
            <a:ext cx="3776485" cy="27611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2214554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Д.С. Лихачев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42836" y="4559866"/>
            <a:ext cx="148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Д. Сахаров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Мои рисунки\4TEOOQCAKWBS7FCANEH98RCAM163L1CAOD2QYHCAM1QDOZCAK7WX0YCAGC8F1TCALY3ZLNCAW45AZSCACIACNUCA4PE1YECAV7CJ0MCA3EIVEGCA3N9FOACAMEGLDICAKBAYSJCA3PHR7JCANXLRXJCA5J2U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9" descr="C:\Documents and Settings\User\Мои документы\Мои рисунки\U7TMXBCAYR096LCAY7CJHZCACW1HJQCAZA1F8FCA0BH8HYCASXLS75CAFG8QN2CAI2BT4FCA1O0SI7CASIV9S6CADP0TGLCA15FW04CA17TIBECAEGBVSACAXL78XMCAB37MH6CABYDN36CAY2VII3CAP8OE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2"/>
            <a:ext cx="2678892" cy="19288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7972484" cy="19288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Встреча с зам. руководителя регионального исполкома партии «Единая Россия» Поляковым Иваном Васьльевичом </a:t>
            </a:r>
            <a:endParaRPr lang="ru-RU" sz="3200" dirty="0"/>
          </a:p>
        </p:txBody>
      </p:sp>
      <p:pic>
        <p:nvPicPr>
          <p:cNvPr id="7171" name="Picture 3" descr="D:\мама\фото\S301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82488"/>
            <a:ext cx="2786082" cy="2089562"/>
          </a:xfrm>
          <a:prstGeom prst="rect">
            <a:avLst/>
          </a:prstGeom>
          <a:noFill/>
        </p:spPr>
      </p:pic>
      <p:pic>
        <p:nvPicPr>
          <p:cNvPr id="7172" name="Picture 4" descr="D:\мама\фото\S301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928934"/>
            <a:ext cx="2714612" cy="2035959"/>
          </a:xfrm>
          <a:prstGeom prst="rect">
            <a:avLst/>
          </a:prstGeom>
          <a:noFill/>
        </p:spPr>
      </p:pic>
      <p:pic>
        <p:nvPicPr>
          <p:cNvPr id="7173" name="Picture 5" descr="D:\мама\фото\S3010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2608210" cy="1956158"/>
          </a:xfrm>
          <a:prstGeom prst="rect">
            <a:avLst/>
          </a:prstGeom>
          <a:noFill/>
        </p:spPr>
      </p:pic>
      <p:pic>
        <p:nvPicPr>
          <p:cNvPr id="7174" name="Picture 6" descr="D:\мама\фото\S30104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267325"/>
            <a:ext cx="2120900" cy="1590675"/>
          </a:xfrm>
          <a:prstGeom prst="rect">
            <a:avLst/>
          </a:prstGeom>
          <a:noFill/>
        </p:spPr>
      </p:pic>
      <p:pic>
        <p:nvPicPr>
          <p:cNvPr id="7175" name="Picture 7" descr="D:\мама\фото\S30104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304248"/>
            <a:ext cx="2071669" cy="15537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Сотрудничество с ГДО «Ровесник».</a:t>
            </a:r>
            <a:br>
              <a:rPr lang="ru-RU" dirty="0" smtClean="0"/>
            </a:br>
            <a:r>
              <a:rPr lang="ru-RU" dirty="0" smtClean="0"/>
              <a:t>Руководитель Эркенова Марина Казимовна. </a:t>
            </a:r>
            <a:endParaRPr lang="ru-RU" dirty="0"/>
          </a:p>
        </p:txBody>
      </p:sp>
      <p:pic>
        <p:nvPicPr>
          <p:cNvPr id="8194" name="Picture 2" descr="33"/>
          <p:cNvPicPr>
            <a:picLocks noChangeAspect="1" noChangeArrowheads="1"/>
          </p:cNvPicPr>
          <p:nvPr/>
        </p:nvPicPr>
        <p:blipFill>
          <a:blip r:embed="rId2"/>
          <a:srcRect t="28737" r="29929" b="22440"/>
          <a:stretch>
            <a:fillRect/>
          </a:stretch>
        </p:blipFill>
        <p:spPr bwMode="auto">
          <a:xfrm>
            <a:off x="714348" y="1500174"/>
            <a:ext cx="2344060" cy="209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мама\фото\S301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1571612"/>
            <a:ext cx="2571768" cy="1928826"/>
          </a:xfrm>
          <a:prstGeom prst="rect">
            <a:avLst/>
          </a:prstGeom>
          <a:noFill/>
        </p:spPr>
      </p:pic>
      <p:pic>
        <p:nvPicPr>
          <p:cNvPr id="8196" name="Picture 4" descr="D:\мама\фото\S3010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714884"/>
            <a:ext cx="2428892" cy="1821669"/>
          </a:xfrm>
          <a:prstGeom prst="rect">
            <a:avLst/>
          </a:prstGeom>
          <a:noFill/>
        </p:spPr>
      </p:pic>
      <p:pic>
        <p:nvPicPr>
          <p:cNvPr id="8197" name="Picture 5" descr="D:\мама\фото\S3010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643446"/>
            <a:ext cx="2709271" cy="2031953"/>
          </a:xfrm>
          <a:prstGeom prst="rect">
            <a:avLst/>
          </a:prstGeom>
          <a:noFill/>
        </p:spPr>
      </p:pic>
      <p:pic>
        <p:nvPicPr>
          <p:cNvPr id="8198" name="Picture 6" descr="S7302378"/>
          <p:cNvPicPr>
            <a:picLocks noChangeAspect="1" noChangeArrowheads="1"/>
          </p:cNvPicPr>
          <p:nvPr/>
        </p:nvPicPr>
        <p:blipFill>
          <a:blip r:embed="rId6" cstate="print"/>
          <a:srcRect t="14383"/>
          <a:stretch>
            <a:fillRect/>
          </a:stretch>
        </p:blipFill>
        <p:spPr bwMode="auto">
          <a:xfrm>
            <a:off x="3571868" y="2747518"/>
            <a:ext cx="2286016" cy="26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Детский форум «Дети Кавказа за мир на Кавказе»</a:t>
            </a:r>
            <a:endParaRPr lang="ru-RU" dirty="0"/>
          </a:p>
        </p:txBody>
      </p:sp>
      <p:pic>
        <p:nvPicPr>
          <p:cNvPr id="9218" name="Picture 2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6289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Дети Кавказа\DSC_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444" y="3643314"/>
            <a:ext cx="3437953" cy="2286016"/>
          </a:xfrm>
          <a:prstGeom prst="rect">
            <a:avLst/>
          </a:prstGeom>
          <a:noFill/>
        </p:spPr>
      </p:pic>
      <p:pic>
        <p:nvPicPr>
          <p:cNvPr id="1027" name="Picture 3" descr="G:\Дети Кавказа\DSC_0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398493"/>
            <a:ext cx="3698868" cy="2459507"/>
          </a:xfrm>
          <a:prstGeom prst="rect">
            <a:avLst/>
          </a:prstGeom>
          <a:noFill/>
        </p:spPr>
      </p:pic>
      <p:pic>
        <p:nvPicPr>
          <p:cNvPr id="1028" name="Picture 4" descr="G:\Дети Кавказа\DSC_0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500174"/>
            <a:ext cx="3511559" cy="233495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Элективный курс «О политике»</a:t>
            </a:r>
            <a:endParaRPr lang="ru-RU" i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мама\картиинки\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2571768" cy="2133398"/>
          </a:xfrm>
          <a:prstGeom prst="rect">
            <a:avLst/>
          </a:prstGeom>
          <a:noFill/>
        </p:spPr>
      </p:pic>
      <p:pic>
        <p:nvPicPr>
          <p:cNvPr id="2051" name="Picture 3" descr="D:\мама\картиинки\8OX0SHCAVELL7YCAYSXA23CANAG6BACAVDXUHZCA7RQYZBCA3DQY38CAHUR2FCCAU7WTW7CA756PHCCAF391BRCATU0AI8CAHZZB94CAAM3A8GCA4I64Y3CA8PEEMECAO5LTXVCA4NTNPICAONWJGTCA73T8R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71612"/>
            <a:ext cx="2643206" cy="2176757"/>
          </a:xfrm>
          <a:prstGeom prst="rect">
            <a:avLst/>
          </a:prstGeom>
          <a:noFill/>
        </p:spPr>
      </p:pic>
      <p:pic>
        <p:nvPicPr>
          <p:cNvPr id="2052" name="Picture 4" descr="D:\мама\картиинки\preview_7939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09863">
            <a:off x="6058338" y="4775739"/>
            <a:ext cx="932050" cy="1494494"/>
          </a:xfrm>
          <a:prstGeom prst="rect">
            <a:avLst/>
          </a:prstGeom>
          <a:noFill/>
        </p:spPr>
      </p:pic>
      <p:pic>
        <p:nvPicPr>
          <p:cNvPr id="2053" name="Picture 5" descr="D:\мама\картиинки\preview_8419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4225">
            <a:off x="2934102" y="4978064"/>
            <a:ext cx="982844" cy="1440375"/>
          </a:xfrm>
          <a:prstGeom prst="rect">
            <a:avLst/>
          </a:prstGeom>
          <a:noFill/>
        </p:spPr>
      </p:pic>
      <p:pic>
        <p:nvPicPr>
          <p:cNvPr id="2054" name="Picture 6" descr="D:\мама\картиинки\preview_8465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9784">
            <a:off x="2110534" y="3927076"/>
            <a:ext cx="941788" cy="1428920"/>
          </a:xfrm>
          <a:prstGeom prst="rect">
            <a:avLst/>
          </a:prstGeom>
          <a:noFill/>
        </p:spPr>
      </p:pic>
      <p:pic>
        <p:nvPicPr>
          <p:cNvPr id="2055" name="Picture 7" descr="D:\мама\картиинки\preview_94095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149485">
            <a:off x="6922835" y="3805862"/>
            <a:ext cx="950731" cy="1426097"/>
          </a:xfrm>
          <a:prstGeom prst="rect">
            <a:avLst/>
          </a:prstGeom>
          <a:noFill/>
        </p:spPr>
      </p:pic>
      <p:pic>
        <p:nvPicPr>
          <p:cNvPr id="2056" name="Picture 8" descr="D:\мама\картиинки\preview_94166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286388"/>
            <a:ext cx="920741" cy="14287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1978" y="3000372"/>
            <a:ext cx="4472022" cy="135732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Личностные качества подростка, развивающиеся благодаря прохождению элективного курса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2357430"/>
          <a:ext cx="4524375" cy="288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657732" y="4229104"/>
          <a:ext cx="4486268" cy="262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" y="285728"/>
            <a:ext cx="9143999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Данные опроса о результативности курса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Мои документы\Мои рисунки\XSB8GXCAC5FGG3CA10YU3WCA1OLVP9CAPV4DJMCAVDOWXDCA8SIU3FCA58OT2NCA77CMRMCA6HERA6CAR7M0FLCAT7ICKUCA9E56Y8CA2U0HXKCACKVXP2CA5PFB4LCA0OEUJ7CAWGUQP4CAG873SXCAL0IA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142984"/>
            <a:ext cx="2025674" cy="204869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Мои документы\Мои рисунки\RGLEYSCAQACNUFCAN4CD99CARE9OVHCAKZZUS5CA7H9HUQCAMYX4QYCA4U7RIJCAYX216NCAGRSERYCAV91OPDCATEX3YFCAWP4EXKCA7Y5PL1CAIREXEPCAH8J263CAL1TK3MCACHU9TSCAYREHRJCARAFS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450"/>
          </a:xfrm>
          <a:prstGeom prst="rect">
            <a:avLst/>
          </a:prstGeom>
          <a:noFill/>
        </p:spPr>
      </p:pic>
      <p:pic>
        <p:nvPicPr>
          <p:cNvPr id="11266" name="Picture 2" descr="C:\Documents and Settings\User\Мои документы\Мои рисунки\artlib_gallery-5946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85728"/>
            <a:ext cx="3357562" cy="3357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572132" cy="2571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800" dirty="0" smtClean="0"/>
              <a:t>Политический гений, великий государственный  человек умеет прислушиваться к молчаливому правосознанию своего народа – и считаться с ним.</a:t>
            </a:r>
            <a:br>
              <a:rPr lang="ru-RU" sz="2800" dirty="0" smtClean="0"/>
            </a:br>
            <a:r>
              <a:rPr lang="ru-RU" sz="2800" dirty="0" smtClean="0"/>
              <a:t>И.Ильин, философ.</a:t>
            </a:r>
            <a:endParaRPr lang="ru-RU" sz="28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картиинки\ш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лен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72" y="500042"/>
            <a:ext cx="2625816" cy="3920336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00364" y="2786058"/>
            <a:ext cx="592932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элективного курса: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Ляшова Елена Владимировна, учитель истории и обществознания высшей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категории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№11»</a:t>
            </a:r>
            <a:r>
              <a:rPr kumimoji="0" lang="ru-RU" sz="24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Черкесска Карачаево-Черкесской республики,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депутат Народного Собрания КЧР.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42918"/>
            <a:ext cx="5143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и перспективность элективного курса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85926"/>
            <a:ext cx="4357718" cy="371477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Новые глобальные изменения в общественной жизни, непрерывный характер этих изменений выдвинули на первый план формирование у современных школьников таких качеств, как умение понимать общественные процессы, адаптироваться в меняющихся жизненных условиях, критически мыслить, формулировать выводы и принимать самостоятельные рационально обоснованные решения, принимать ответственность на себя, умение общаться с людьми и др.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429256" y="642918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  элективного курса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826303"/>
            <a:ext cx="4357718" cy="203132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Содержанием </a:t>
            </a:r>
            <a:r>
              <a:rPr lang="ru-RU" dirty="0"/>
              <a:t>являются не понятия и представления социальных наук, а единство знаний и практических действий школьников, направленных на понимание и решение проблем, реально существующих в окружающем учеников социуме. Курс является </a:t>
            </a:r>
            <a:r>
              <a:rPr lang="ru-RU" dirty="0" smtClean="0"/>
              <a:t>межпредметным.</a:t>
            </a:r>
            <a:endParaRPr lang="ru-RU" dirty="0"/>
          </a:p>
        </p:txBody>
      </p:sp>
      <p:pic>
        <p:nvPicPr>
          <p:cNvPr id="16388" name="Picture 4" descr="D:\мама\картиинки\м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256"/>
            <a:ext cx="2500330" cy="209118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 animBg="1"/>
      <p:bldP spid="1638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3108" y="285728"/>
            <a:ext cx="471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Ожидаемые результаты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857232"/>
            <a:ext cx="55721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ходе изучения курса учащиеся смогут: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узнать </a:t>
            </a:r>
            <a:r>
              <a:rPr lang="ru-RU" dirty="0"/>
              <a:t>основные подходы к понятию «общественная политика», механизм взаимодействия государства и общества, в том числе – в собственном регионе; </a:t>
            </a:r>
            <a:br>
              <a:rPr lang="ru-RU" dirty="0"/>
            </a:b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исследовать </a:t>
            </a:r>
            <a:r>
              <a:rPr lang="ru-RU" dirty="0"/>
              <a:t>многообразие общественных отношений, применять знания для решения социальных проблем;</a:t>
            </a:r>
            <a:br>
              <a:rPr lang="ru-RU" dirty="0"/>
            </a:b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получить </a:t>
            </a:r>
            <a:r>
              <a:rPr lang="ru-RU" dirty="0"/>
              <a:t>навык конструктивного взаимодействия с органами государственной власти</a:t>
            </a:r>
            <a:r>
              <a:rPr lang="ru-RU" dirty="0" smtClean="0"/>
              <a:t>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- продолжить формирование навыков исследования, связанных с поиском данных, их отбором, анализом, обобщением, представлением результатов; 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задуматься </a:t>
            </a:r>
            <a:r>
              <a:rPr lang="ru-RU" dirty="0"/>
              <a:t>о личной ответственности каждого гражданина за свою страну, за свою судьбу. 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C:\Documents and Settings\User\Мои документы\Мои рисунки\Google Talk\Hand.bmp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330" y="78579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428604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</a:t>
            </a:r>
            <a:r>
              <a:rPr lang="ru-RU" sz="2800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 и воспитание сознательных граждан демократического государства через активную </a:t>
            </a:r>
            <a:r>
              <a:rPr lang="ru-RU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деятельность.</a:t>
            </a:r>
            <a:endParaRPr lang="ru-RU" sz="2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857496"/>
            <a:ext cx="77867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курса: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FFFF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-Усвоения учениками прочных позитивных знаний  об управлении государством, о власти,  о сущности политики.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Приобретения качеств политической культуры, способность соизмерять свои желания с интересами общества, развитие профессиональных интересов.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Становление будущей политической элиты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мама\картиинки\IX284ZCA3UE38RCAEMXQGTCA03G2DWCAZNELFWCAD1GAB2CA3PLCZ6CAQCU5WUCAQ5QXGPCAKHSHW3CADQUHEYCAR3Q67LCA7T6CBYCA95WNRDCA750CD8CANTMWHYCA3PP0X6CAF7G9H2CAI3OPOBCALUCOJ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210788"/>
            <a:ext cx="1668471" cy="1432922"/>
          </a:xfrm>
          <a:prstGeom prst="rect">
            <a:avLst/>
          </a:prstGeom>
          <a:noFill/>
        </p:spPr>
      </p:pic>
      <p:pic>
        <p:nvPicPr>
          <p:cNvPr id="30723" name="Picture 3" descr="D:\мама\картиинки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286116" cy="237975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357166"/>
            <a:ext cx="4286248" cy="276998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ьзование активных, интерактивных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 обучения;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-работа в малых группах;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-работа с документами,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-деловые игры;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-дискуссий;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и защита проектов.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286124"/>
            <a:ext cx="5500726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контроля: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Текущий контроль( беседы с учащимися по изученным темам)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Тематический контроль( тесты, решение задач)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Зачетный практикум.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429124" y="500042"/>
            <a:ext cx="4572032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продукт: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сочинение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Написание речей для деловых игр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а\фото\S301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14554"/>
            <a:ext cx="2714644" cy="2035983"/>
          </a:xfrm>
          <a:prstGeom prst="rect">
            <a:avLst/>
          </a:prstGeom>
          <a:noFill/>
        </p:spPr>
      </p:pic>
      <p:pic>
        <p:nvPicPr>
          <p:cNvPr id="1027" name="Picture 3" descr="D:\мама\фото\S301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357694"/>
            <a:ext cx="2571768" cy="1928826"/>
          </a:xfrm>
          <a:prstGeom prst="rect">
            <a:avLst/>
          </a:prstGeom>
          <a:noFill/>
        </p:spPr>
      </p:pic>
      <p:pic>
        <p:nvPicPr>
          <p:cNvPr id="7" name="Picture 3" descr="D:\мама\картиинки\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8933">
            <a:off x="1414886" y="5433266"/>
            <a:ext cx="1374472" cy="11401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  <p:bldP spid="44034" grpId="0" animBg="1"/>
      <p:bldP spid="440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428604"/>
            <a:ext cx="8001056" cy="5232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 по теме « Природа и сущность политики»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D:\мама\картиинки\12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657600" cy="4846637"/>
          </a:xfrm>
          <a:prstGeom prst="rect">
            <a:avLst/>
          </a:prstGeom>
          <a:noFill/>
        </p:spPr>
      </p:pic>
      <p:pic>
        <p:nvPicPr>
          <p:cNvPr id="45059" name="Picture 3" descr="D:\мама\картиинки\123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3627437" cy="4846638"/>
          </a:xfrm>
          <a:prstGeom prst="rect">
            <a:avLst/>
          </a:prstGeom>
          <a:noFill/>
        </p:spPr>
      </p:pic>
      <p:pic>
        <p:nvPicPr>
          <p:cNvPr id="7" name="Picture 3" descr="D:\мама\картиинки\8OX0SHCAVELL7YCAYSXA23CANAG6BACAVDXUHZCA7RQYZBCA3DQY38CAHUR2FCCAU7WTW7CA756PHCCAF391BRCATU0AI8CAHZZB94CAAM3A8GCA4I64Y3CA8PEEMECAO5LTXVCA4NTNPICAONWJGTCA73T8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857232"/>
            <a:ext cx="1127671" cy="9286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85728"/>
            <a:ext cx="52864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Диспут по </a:t>
            </a:r>
            <a:r>
              <a:rPr lang="ru-RU" sz="2800" b="1" dirty="0"/>
              <a:t>теме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«Устройство </a:t>
            </a:r>
            <a:r>
              <a:rPr lang="ru-RU" sz="2800" b="1" dirty="0"/>
              <a:t>государственной власти- решающий фактор развития государства</a:t>
            </a:r>
            <a:r>
              <a:rPr lang="ru-RU" sz="2800" b="1" dirty="0" smtClean="0"/>
              <a:t>».</a:t>
            </a:r>
            <a:endParaRPr lang="ru-RU" sz="2800" dirty="0"/>
          </a:p>
        </p:txBody>
      </p:sp>
      <p:pic>
        <p:nvPicPr>
          <p:cNvPr id="2050" name="Picture 2" descr="D:\мама\фото\S3010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2762269" cy="2071702"/>
          </a:xfrm>
          <a:prstGeom prst="rect">
            <a:avLst/>
          </a:prstGeom>
          <a:noFill/>
        </p:spPr>
      </p:pic>
      <p:pic>
        <p:nvPicPr>
          <p:cNvPr id="5" name="Picture 2" descr="D:\мама\фото\S3010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71744"/>
            <a:ext cx="2857520" cy="2143140"/>
          </a:xfrm>
          <a:prstGeom prst="rect">
            <a:avLst/>
          </a:prstGeom>
          <a:noFill/>
        </p:spPr>
      </p:pic>
      <p:pic>
        <p:nvPicPr>
          <p:cNvPr id="2051" name="Picture 3" descr="D:\мама\фото\S301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00570"/>
            <a:ext cx="2857520" cy="2143141"/>
          </a:xfrm>
          <a:prstGeom prst="rect">
            <a:avLst/>
          </a:prstGeom>
          <a:noFill/>
        </p:spPr>
      </p:pic>
      <p:pic>
        <p:nvPicPr>
          <p:cNvPr id="7" name="Picture 3" descr="D:\мама\картиинки\8OX0SHCAVELL7YCAYSXA23CANAG6BACAVDXUHZCA7RQYZBCA3DQY38CAHUR2FCCAU7WTW7CA756PHCCAF391BRCATU0AI8CAHZZB94CAAM3A8GCA4I64Y3CA8PEEMECAO5LTXVCA4NTNPICAONWJGTCA73T8R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5" y="857232"/>
            <a:ext cx="1857356" cy="152958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557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Апекс</vt:lpstr>
      <vt:lpstr>Изящная</vt:lpstr>
      <vt:lpstr>Открытая</vt:lpstr>
      <vt:lpstr>Презентация PowerPoint</vt:lpstr>
      <vt:lpstr>Элективный курс «О политике»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Мероприятие с использованием активных методов «Взаимное уважение– путь к сотрудничеству».</vt:lpstr>
      <vt:lpstr>Презентация PowerPoint</vt:lpstr>
      <vt:lpstr>Презентация PowerPoint</vt:lpstr>
      <vt:lpstr>Презентация PowerPoint</vt:lpstr>
      <vt:lpstr>Презентация PowerPoint</vt:lpstr>
      <vt:lpstr>Встреча с зам. руководителя регионального исполкома партии «Единая Россия» Поляковым Иваном Васьльевичом </vt:lpstr>
      <vt:lpstr>Сотрудничество с ГДО «Ровесник». Руководитель Эркенова Марина Казимовна. </vt:lpstr>
      <vt:lpstr>Детский форум «Дети Кавказа за мир на Кавказе»</vt:lpstr>
      <vt:lpstr>Личностные качества подростка, развивающиеся благодаря прохождению элективного курса</vt:lpstr>
      <vt:lpstr>Политический гений, великий государственный  человек умеет прислушиваться к молчаливому правосознанию своего народа – и считаться с ним. И.Ильин, философ.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Елена</cp:lastModifiedBy>
  <cp:revision>83</cp:revision>
  <dcterms:created xsi:type="dcterms:W3CDTF">2009-03-29T09:43:13Z</dcterms:created>
  <dcterms:modified xsi:type="dcterms:W3CDTF">2011-09-18T05:47:32Z</dcterms:modified>
</cp:coreProperties>
</file>