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7B853-7ADA-4FF6-B9C6-2FE7E3ADBC92}" type="datetimeFigureOut">
              <a:rPr lang="ru-RU" smtClean="0"/>
              <a:t>10.08.2011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269E6-91F1-4402-9933-3E8B0CD0AA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9B2D-9732-4B62-A7DF-54D7B7740352}" type="datetime1">
              <a:rPr lang="ru-RU" smtClean="0"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5BBC-2822-4E96-A9CC-BB761365C047}" type="datetime1">
              <a:rPr lang="ru-RU" smtClean="0"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871A-0855-46C3-963A-2A55B3C09358}" type="datetime1">
              <a:rPr lang="ru-RU" smtClean="0"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A332-85E9-4146-BD87-324CDBDA4594}" type="datetime1">
              <a:rPr lang="ru-RU" smtClean="0"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8A8E-E5B4-474C-B921-B88EAA430035}" type="datetime1">
              <a:rPr lang="ru-RU" smtClean="0"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22E9-C86E-406C-9D69-9B12BB0F1C19}" type="datetime1">
              <a:rPr lang="ru-RU" smtClean="0"/>
              <a:t>10.08.2011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977F-8EC2-48F8-B0D1-D134EB18B99A}" type="datetime1">
              <a:rPr lang="ru-RU" smtClean="0"/>
              <a:t>10.08.2011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398B-A2EE-47D7-AD57-A5170ED2DC82}" type="datetime1">
              <a:rPr lang="ru-RU" smtClean="0"/>
              <a:t>10.08.2011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019E-D25E-41A5-BEFE-49AB348AFBD9}" type="datetime1">
              <a:rPr lang="ru-RU" smtClean="0"/>
              <a:t>10.08.2011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13A1-69FF-4A76-999B-527E6BCB0C95}" type="datetime1">
              <a:rPr lang="ru-RU" smtClean="0"/>
              <a:t>10.08.2011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BFB5-7C87-44A6-B0C2-AD96EA425CC1}" type="datetime1">
              <a:rPr lang="ru-RU" smtClean="0"/>
              <a:t>10.08.2011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C5A4-FE16-465A-B2D3-EE70E6F494EC}" type="datetime1">
              <a:rPr lang="ru-RU" smtClean="0"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785926"/>
            <a:ext cx="718748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Оксид алюминия</a:t>
            </a:r>
            <a:endParaRPr lang="ru-RU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Оксид алюминия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Белое твердое вещество, нерастворимо в воде, температура плавления 2050 °С.</a:t>
            </a:r>
          </a:p>
          <a:p>
            <a:r>
              <a:rPr lang="ru-RU" dirty="0" smtClean="0"/>
              <a:t>Проявляет </a:t>
            </a:r>
            <a:r>
              <a:rPr lang="ru-RU" dirty="0" err="1" smtClean="0"/>
              <a:t>амфотерные</a:t>
            </a:r>
            <a:r>
              <a:rPr lang="ru-RU" dirty="0" smtClean="0"/>
              <a:t> свойства</a:t>
            </a:r>
          </a:p>
          <a:p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Al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O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3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 + 6HCl = 2AlCl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3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 + 3H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O</a:t>
            </a:r>
          </a:p>
          <a:p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Al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O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3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 + 2NaOH = 2NaAlO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 + H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O</a:t>
            </a:r>
          </a:p>
          <a:p>
            <a:r>
              <a:rPr lang="ru-RU" dirty="0" smtClean="0"/>
              <a:t>Используется в виде адсорбента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Гидроксид</a:t>
            </a:r>
            <a:r>
              <a:rPr lang="ru-RU" dirty="0" smtClean="0"/>
              <a:t> алюминия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Белое твердое вещество, </a:t>
            </a:r>
            <a:r>
              <a:rPr lang="ru-RU" dirty="0" smtClean="0"/>
              <a:t>нерастворимо в </a:t>
            </a:r>
            <a:r>
              <a:rPr lang="ru-RU" dirty="0" smtClean="0"/>
              <a:t>воде.</a:t>
            </a:r>
          </a:p>
          <a:p>
            <a:r>
              <a:rPr lang="ru-RU" dirty="0" smtClean="0"/>
              <a:t> Обладает </a:t>
            </a:r>
            <a:r>
              <a:rPr lang="ru-RU" dirty="0" err="1" smtClean="0"/>
              <a:t>амфотерными</a:t>
            </a:r>
            <a:r>
              <a:rPr lang="ru-RU" dirty="0" smtClean="0"/>
              <a:t> свойствами</a:t>
            </a:r>
          </a:p>
          <a:p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2Al(OH)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3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 + 6HCl = 2AlCl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3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 + 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6H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O</a:t>
            </a:r>
            <a:endParaRPr lang="ru-RU" dirty="0" smtClean="0">
              <a:solidFill>
                <a:srgbClr val="2F2F91"/>
              </a:solidFill>
              <a:latin typeface="Baskerville Old Face" pitchFamily="18" charset="0"/>
            </a:endParaRPr>
          </a:p>
          <a:p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Al(OH)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3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 + </a:t>
            </a:r>
            <a:r>
              <a:rPr lang="en-US" dirty="0" err="1" smtClean="0">
                <a:solidFill>
                  <a:srgbClr val="2F2F91"/>
                </a:solidFill>
                <a:latin typeface="Baskerville Old Face" pitchFamily="18" charset="0"/>
              </a:rPr>
              <a:t>NaOH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 = 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Na[Al(OH)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4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 ]</a:t>
            </a:r>
          </a:p>
          <a:p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2Al(OH)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3 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= Al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O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3 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+ 3H</a:t>
            </a:r>
            <a:r>
              <a:rPr lang="en-US" baseline="-25000" dirty="0" smtClean="0">
                <a:solidFill>
                  <a:srgbClr val="2F2F91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2F2F91"/>
                </a:solidFill>
                <a:latin typeface="Baskerville Old Face" pitchFamily="18" charset="0"/>
              </a:rPr>
              <a:t>O</a:t>
            </a:r>
          </a:p>
          <a:p>
            <a:r>
              <a:rPr lang="ru-RU" dirty="0" smtClean="0">
                <a:latin typeface="Baskerville Old Face" pitchFamily="18" charset="0"/>
              </a:rPr>
              <a:t>Применение:</a:t>
            </a:r>
            <a:r>
              <a:rPr lang="ru-RU" dirty="0" smtClean="0">
                <a:solidFill>
                  <a:srgbClr val="2F2F91"/>
                </a:solidFill>
                <a:latin typeface="Baskerville Old Face" pitchFamily="18" charset="0"/>
              </a:rPr>
              <a:t> </a:t>
            </a:r>
            <a:r>
              <a:rPr lang="ru-RU" dirty="0" smtClean="0"/>
              <a:t>используется </a:t>
            </a:r>
            <a:r>
              <a:rPr lang="ru-RU" dirty="0" smtClean="0"/>
              <a:t>при очистке </a:t>
            </a:r>
            <a:r>
              <a:rPr lang="ru-RU" dirty="0" smtClean="0"/>
              <a:t>воды, изготовление лекарств, понижающих кислотность желудочного сока, вакцин</a:t>
            </a:r>
            <a:endParaRPr lang="ru-RU" dirty="0" smtClean="0">
              <a:solidFill>
                <a:srgbClr val="2F2F91"/>
              </a:solidFill>
              <a:latin typeface="Baskerville Old Face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pic>
        <p:nvPicPr>
          <p:cNvPr id="1026" name="Picture 2" descr="C:\Documents and Settings\salnikova\Мои документы\Мои рисунки\алюминий\Hydroxid_hlinitý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5000636"/>
            <a:ext cx="4572032" cy="1259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Аргументируйте свой ответ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Рудь Надежда Александровна</a:t>
            </a:r>
            <a:endParaRPr lang="ru-RU"/>
          </a:p>
        </p:txBody>
      </p:sp>
      <p:pic>
        <p:nvPicPr>
          <p:cNvPr id="2050" name="Picture 2" descr="C:\Documents and Settings\salnikova\Мои документы\Мои рисунки\алюминий\8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8"/>
            <a:ext cx="6026769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106</Words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Оксид алюминия</vt:lpstr>
      <vt:lpstr>Гидроксид алюминия</vt:lpstr>
      <vt:lpstr>Аргументируйте свой ответ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Salnikova</cp:lastModifiedBy>
  <cp:revision>10</cp:revision>
  <dcterms:modified xsi:type="dcterms:W3CDTF">2011-08-10T11:45:48Z</dcterms:modified>
</cp:coreProperties>
</file>