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265" r:id="rId2"/>
    <p:sldId id="256" r:id="rId3"/>
    <p:sldId id="262" r:id="rId4"/>
    <p:sldId id="258" r:id="rId5"/>
    <p:sldId id="263" r:id="rId6"/>
    <p:sldId id="259" r:id="rId7"/>
    <p:sldId id="260" r:id="rId8"/>
    <p:sldId id="261" r:id="rId9"/>
    <p:sldId id="266" r:id="rId10"/>
    <p:sldId id="267" r:id="rId11"/>
    <p:sldId id="268" r:id="rId12"/>
    <p:sldId id="271" r:id="rId13"/>
    <p:sldId id="269" r:id="rId14"/>
    <p:sldId id="270" r:id="rId15"/>
    <p:sldId id="26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742637"/>
    <a:srgbClr val="460000"/>
    <a:srgbClr val="FFCC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71" autoAdjust="0"/>
  </p:normalViewPr>
  <p:slideViewPr>
    <p:cSldViewPr>
      <p:cViewPr varScale="1">
        <p:scale>
          <a:sx n="67" d="100"/>
          <a:sy n="67" d="100"/>
        </p:scale>
        <p:origin x="-1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3399FF"/>
                  </a:gs>
                  <a:gs pos="16000">
                    <a:srgbClr val="00CCCC"/>
                  </a:gs>
                  <a:gs pos="47000">
                    <a:srgbClr val="9999FF"/>
                  </a:gs>
                  <a:gs pos="60001">
                    <a:srgbClr val="2E6792"/>
                  </a:gs>
                  <a:gs pos="71001">
                    <a:srgbClr val="3333CC"/>
                  </a:gs>
                  <a:gs pos="81000">
                    <a:srgbClr val="1170FF"/>
                  </a:gs>
                  <a:gs pos="100000">
                    <a:srgbClr val="006699"/>
                  </a:gs>
                </a:gsLst>
                <a:lin ang="5400000" scaled="0"/>
                <a:tileRect r="-100000" b="-100000"/>
              </a:gradFill>
            </c:spPr>
          </c:dPt>
          <c:dPt>
            <c:idx val="2"/>
            <c:spPr>
              <a:gradFill>
                <a:gsLst>
                  <a:gs pos="0">
                    <a:srgbClr val="3399FF"/>
                  </a:gs>
                  <a:gs pos="16000">
                    <a:srgbClr val="00CCCC"/>
                  </a:gs>
                  <a:gs pos="47000">
                    <a:srgbClr val="9999FF"/>
                  </a:gs>
                  <a:gs pos="60001">
                    <a:srgbClr val="2E6792"/>
                  </a:gs>
                  <a:gs pos="71001">
                    <a:srgbClr val="3333CC"/>
                  </a:gs>
                  <a:gs pos="81000">
                    <a:srgbClr val="1170FF"/>
                  </a:gs>
                  <a:gs pos="100000">
                    <a:srgbClr val="006699"/>
                  </a:gs>
                </a:gsLst>
                <a:lin ang="5400000" scaled="0"/>
              </a:gradFill>
            </c:spPr>
          </c:dPt>
          <c:cat>
            <c:strRef>
              <c:f>Лист1!$A$2:$A$5</c:f>
              <c:strCache>
                <c:ptCount val="3"/>
                <c:pt idx="0">
                  <c:v>1701 год</c:v>
                </c:pt>
                <c:pt idx="2">
                  <c:v>1791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14</c:v>
                </c:pt>
                <c:pt idx="2">
                  <c:v>14.5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1701 год</c:v>
                </c:pt>
                <c:pt idx="2">
                  <c:v>1791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1701 год</c:v>
                </c:pt>
                <c:pt idx="2">
                  <c:v>1791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shape val="box"/>
        <c:axId val="122705024"/>
        <c:axId val="97608448"/>
        <c:axId val="0"/>
      </c:bar3DChart>
      <c:catAx>
        <c:axId val="122705024"/>
        <c:scaling>
          <c:orientation val="minMax"/>
        </c:scaling>
        <c:axPos val="b"/>
        <c:tickLblPos val="nextTo"/>
        <c:crossAx val="97608448"/>
        <c:crosses val="autoZero"/>
        <c:auto val="1"/>
        <c:lblAlgn val="ctr"/>
        <c:lblOffset val="100"/>
      </c:catAx>
      <c:valAx>
        <c:axId val="97608448"/>
        <c:scaling>
          <c:orientation val="minMax"/>
        </c:scaling>
        <c:axPos val="l"/>
        <c:majorGridlines/>
        <c:numFmt formatCode="General" sourceLinked="1"/>
        <c:tickLblPos val="nextTo"/>
        <c:crossAx val="12270502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1719 год</c:v>
                </c:pt>
                <c:pt idx="2">
                  <c:v>1795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15.5</c:v>
                </c:pt>
                <c:pt idx="2">
                  <c:v>37.200000000000003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1719 год</c:v>
                </c:pt>
                <c:pt idx="2">
                  <c:v>1795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1719 год</c:v>
                </c:pt>
                <c:pt idx="2">
                  <c:v>1795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shape val="box"/>
        <c:axId val="97670656"/>
        <c:axId val="97672192"/>
        <c:axId val="0"/>
      </c:bar3DChart>
      <c:catAx>
        <c:axId val="97670656"/>
        <c:scaling>
          <c:orientation val="minMax"/>
        </c:scaling>
        <c:axPos val="b"/>
        <c:tickLblPos val="nextTo"/>
        <c:crossAx val="97672192"/>
        <c:crosses val="autoZero"/>
        <c:auto val="1"/>
        <c:lblAlgn val="ctr"/>
        <c:lblOffset val="100"/>
      </c:catAx>
      <c:valAx>
        <c:axId val="97672192"/>
        <c:scaling>
          <c:orientation val="minMax"/>
        </c:scaling>
        <c:axPos val="l"/>
        <c:majorGridlines/>
        <c:numFmt formatCode="General" sourceLinked="1"/>
        <c:tickLblPos val="nextTo"/>
        <c:crossAx val="9767065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0BFC73-CACC-4385-8A13-3F4EF61DDF0B}" type="datetimeFigureOut">
              <a:rPr lang="ru-RU" smtClean="0"/>
              <a:pPr/>
              <a:t>16.02.2011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6AFE23-E4F8-4602-801E-8E58CCD1A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6AFE23-E4F8-4602-801E-8E58CCD1AFD6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821D3-7DE1-4BDE-8F17-5BB3527BAC43}" type="datetimeFigureOut">
              <a:rPr lang="ru-RU" smtClean="0"/>
              <a:pPr/>
              <a:t>16.02.2011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CE6E-885B-4086-ADF4-646AC01A02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821D3-7DE1-4BDE-8F17-5BB3527BAC43}" type="datetimeFigureOut">
              <a:rPr lang="ru-RU" smtClean="0"/>
              <a:pPr/>
              <a:t>16.02.2011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CE6E-885B-4086-ADF4-646AC01A02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821D3-7DE1-4BDE-8F17-5BB3527BAC43}" type="datetimeFigureOut">
              <a:rPr lang="ru-RU" smtClean="0"/>
              <a:pPr/>
              <a:t>16.02.2011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CE6E-885B-4086-ADF4-646AC01A02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821D3-7DE1-4BDE-8F17-5BB3527BAC43}" type="datetimeFigureOut">
              <a:rPr lang="ru-RU" smtClean="0"/>
              <a:pPr/>
              <a:t>16.02.2011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CE6E-885B-4086-ADF4-646AC01A02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821D3-7DE1-4BDE-8F17-5BB3527BAC43}" type="datetimeFigureOut">
              <a:rPr lang="ru-RU" smtClean="0"/>
              <a:pPr/>
              <a:t>16.02.2011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CE6E-885B-4086-ADF4-646AC01A02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821D3-7DE1-4BDE-8F17-5BB3527BAC43}" type="datetimeFigureOut">
              <a:rPr lang="ru-RU" smtClean="0"/>
              <a:pPr/>
              <a:t>16.02.2011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CE6E-885B-4086-ADF4-646AC01A02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821D3-7DE1-4BDE-8F17-5BB3527BAC43}" type="datetimeFigureOut">
              <a:rPr lang="ru-RU" smtClean="0"/>
              <a:pPr/>
              <a:t>16.02.2011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CE6E-885B-4086-ADF4-646AC01A02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821D3-7DE1-4BDE-8F17-5BB3527BAC43}" type="datetimeFigureOut">
              <a:rPr lang="ru-RU" smtClean="0"/>
              <a:pPr/>
              <a:t>16.02.2011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2DCE6E-885B-4086-ADF4-646AC01A02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821D3-7DE1-4BDE-8F17-5BB3527BAC43}" type="datetimeFigureOut">
              <a:rPr lang="ru-RU" smtClean="0"/>
              <a:pPr/>
              <a:t>16.02.2011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CE6E-885B-4086-ADF4-646AC01A02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821D3-7DE1-4BDE-8F17-5BB3527BAC43}" type="datetimeFigureOut">
              <a:rPr lang="ru-RU" smtClean="0"/>
              <a:pPr/>
              <a:t>16.02.2011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172DCE6E-885B-4086-ADF4-646AC01A02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EE821D3-7DE1-4BDE-8F17-5BB3527BAC43}" type="datetimeFigureOut">
              <a:rPr lang="ru-RU" smtClean="0"/>
              <a:pPr/>
              <a:t>16.02.2011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CE6E-885B-4086-ADF4-646AC01A02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EE821D3-7DE1-4BDE-8F17-5BB3527BAC43}" type="datetimeFigureOut">
              <a:rPr lang="ru-RU" smtClean="0"/>
              <a:pPr/>
              <a:t>16.02.2011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72DCE6E-885B-4086-ADF4-646AC01A02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&#1055;&#1088;&#1077;&#1079;&#1077;&#1085;&#1090;&#1072;&#1094;&#1080;&#1103;8.ppt" TargetMode="External"/><Relationship Id="rId13" Type="http://schemas.openxmlformats.org/officeDocument/2006/relationships/hyperlink" Target="&#1055;&#1088;&#1077;&#1079;&#1077;&#1085;&#1090;&#1072;&#1094;&#1080;&#1103;12.ppt" TargetMode="External"/><Relationship Id="rId3" Type="http://schemas.openxmlformats.org/officeDocument/2006/relationships/hyperlink" Target="&#1055;&#1088;&#1077;&#1079;&#1077;&#1085;&#1090;&#1072;&#1094;&#1080;&#1103;4.ppt" TargetMode="External"/><Relationship Id="rId7" Type="http://schemas.openxmlformats.org/officeDocument/2006/relationships/hyperlink" Target="&#1055;&#1088;&#1077;&#1079;&#1077;&#1085;&#1090;&#1072;&#1094;&#1080;&#1103;5.ppt" TargetMode="External"/><Relationship Id="rId12" Type="http://schemas.openxmlformats.org/officeDocument/2006/relationships/hyperlink" Target="&#1055;&#1088;&#1077;&#1079;&#1077;&#1085;&#1090;&#1072;&#1094;&#1080;&#1103;9.ppt" TargetMode="External"/><Relationship Id="rId2" Type="http://schemas.openxmlformats.org/officeDocument/2006/relationships/hyperlink" Target="&#1055;&#1088;&#1077;&#1079;&#1077;&#1085;&#1090;&#1072;&#1094;&#1080;&#1103;1.pp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&#1055;&#1088;&#1077;&#1079;&#1077;&#1085;&#1090;&#1072;&#1094;&#1080;&#1103;2.ppt" TargetMode="External"/><Relationship Id="rId11" Type="http://schemas.openxmlformats.org/officeDocument/2006/relationships/hyperlink" Target="&#1055;&#1088;&#1077;&#1079;&#1077;&#1085;&#1090;&#1072;&#1094;&#1080;&#1103;6.ppt" TargetMode="External"/><Relationship Id="rId5" Type="http://schemas.openxmlformats.org/officeDocument/2006/relationships/hyperlink" Target="&#1055;&#1088;&#1077;&#1079;&#1077;&#1085;&#1090;&#1072;&#1094;&#1080;&#1103;10.ppt" TargetMode="External"/><Relationship Id="rId10" Type="http://schemas.openxmlformats.org/officeDocument/2006/relationships/hyperlink" Target="&#1055;&#1088;&#1077;&#1079;&#1077;&#1085;&#1090;&#1072;&#1094;&#1080;&#1103;3.ppt" TargetMode="External"/><Relationship Id="rId4" Type="http://schemas.openxmlformats.org/officeDocument/2006/relationships/hyperlink" Target="&#1055;&#1088;&#1077;&#1079;&#1077;&#1085;&#1090;&#1072;&#1094;&#1080;&#1103;7.ppt" TargetMode="External"/><Relationship Id="rId9" Type="http://schemas.openxmlformats.org/officeDocument/2006/relationships/hyperlink" Target="&#1055;&#1088;&#1077;&#1079;&#1077;&#1085;&#1090;&#1072;&#1094;&#1080;&#1103;11.ppt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&#1055;&#1088;&#1077;&#1079;&#1077;&#1085;&#1090;&#1072;&#1094;&#1080;&#1103;15.ppt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&#1055;&#1088;&#1077;&#1079;&#1077;&#1085;&#1090;&#1072;&#1094;&#1080;&#1103;16.ppt" TargetMode="External"/><Relationship Id="rId2" Type="http://schemas.openxmlformats.org/officeDocument/2006/relationships/hyperlink" Target="&#1055;&#1088;&#1077;&#1079;&#1077;&#1085;&#1090;&#1072;&#1094;&#1080;&#1103;15.ppt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&#1055;&#1088;&#1077;&#1079;&#1077;&#1085;&#1090;&#1072;&#1094;&#1080;&#1103;13.ppt" TargetMode="Externa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&#1055;&#1088;&#1077;&#1079;&#1077;&#1085;&#1090;&#1072;&#1094;&#1080;&#1103;14.pp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582594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«Своя игра»</a:t>
            </a:r>
            <a:endParaRPr lang="ru-RU" sz="32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500034" y="1643050"/>
          <a:ext cx="8258176" cy="43253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4544"/>
                <a:gridCol w="2064544"/>
                <a:gridCol w="2064544"/>
                <a:gridCol w="2064544"/>
              </a:tblGrid>
              <a:tr h="1142990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Пётр </a:t>
                      </a:r>
                      <a:r>
                        <a:rPr lang="en-US" b="0" dirty="0" smtClean="0"/>
                        <a:t>I </a:t>
                      </a:r>
                      <a:r>
                        <a:rPr lang="ru-RU" b="0" dirty="0" smtClean="0"/>
                        <a:t>и</a:t>
                      </a:r>
                      <a:r>
                        <a:rPr lang="ru-RU" b="0" baseline="0" dirty="0" smtClean="0"/>
                        <a:t> его время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Эпоха Дворцовых переворотов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Золотой век Екатерины</a:t>
                      </a:r>
                      <a:r>
                        <a:rPr lang="ru-RU" b="0" baseline="0" dirty="0" smtClean="0"/>
                        <a:t> </a:t>
                      </a:r>
                      <a:r>
                        <a:rPr lang="en-US" b="0" baseline="0" dirty="0" smtClean="0"/>
                        <a:t>II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Внешняя политика</a:t>
                      </a:r>
                      <a:r>
                        <a:rPr lang="ru-RU" b="0" baseline="0" dirty="0" smtClean="0"/>
                        <a:t> России во второй половине  </a:t>
                      </a:r>
                      <a:r>
                        <a:rPr lang="en-US" b="0" baseline="0" dirty="0" smtClean="0"/>
                        <a:t>XVIII</a:t>
                      </a:r>
                      <a:r>
                        <a:rPr lang="ru-RU" b="0" baseline="0" dirty="0" smtClean="0"/>
                        <a:t> века</a:t>
                      </a:r>
                      <a:endParaRPr lang="ru-RU" b="0" dirty="0"/>
                    </a:p>
                  </a:txBody>
                  <a:tcPr/>
                </a:tc>
              </a:tr>
              <a:tr h="954115"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>
                          <a:hlinkClick r:id="rId2" action="ppaction://hlinkpres?slideindex=1&amp;slidetitle="/>
                        </a:rPr>
                        <a:t>«</a:t>
                      </a:r>
                      <a:r>
                        <a:rPr lang="en-US" dirty="0" smtClean="0">
                          <a:hlinkClick r:id="rId2" action="ppaction://hlinkpres?slideindex=1&amp;slidetitle="/>
                        </a:rPr>
                        <a:t>5</a:t>
                      </a:r>
                      <a:r>
                        <a:rPr lang="ru-RU" dirty="0" smtClean="0">
                          <a:hlinkClick r:id="rId2" action="ppaction://hlinkpres?slideindex=1&amp;slidetitle="/>
                        </a:rPr>
                        <a:t>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>
                          <a:hlinkClick r:id="rId3" action="ppaction://hlinkpres?slideindex=1&amp;slidetitle="/>
                        </a:rPr>
                        <a:t>«</a:t>
                      </a:r>
                      <a:r>
                        <a:rPr lang="en-US" dirty="0" smtClean="0">
                          <a:hlinkClick r:id="rId3" action="ppaction://hlinkpres?slideindex=1&amp;slidetitle="/>
                        </a:rPr>
                        <a:t>5</a:t>
                      </a:r>
                      <a:r>
                        <a:rPr lang="ru-RU" dirty="0" smtClean="0">
                          <a:hlinkClick r:id="rId3" action="ppaction://hlinkpres?slideindex=1&amp;slidetitle="/>
                        </a:rPr>
                        <a:t>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>
                          <a:hlinkClick r:id="rId4" action="ppaction://hlinkpres?slideindex=1&amp;slidetitle="/>
                        </a:rPr>
                        <a:t>«</a:t>
                      </a:r>
                      <a:r>
                        <a:rPr lang="en-US" dirty="0" smtClean="0">
                          <a:hlinkClick r:id="rId4" action="ppaction://hlinkpres?slideindex=1&amp;slidetitle="/>
                        </a:rPr>
                        <a:t>5</a:t>
                      </a:r>
                      <a:r>
                        <a:rPr lang="ru-RU" dirty="0" smtClean="0">
                          <a:hlinkClick r:id="rId4" action="ppaction://hlinkpres?slideindex=1&amp;slidetitle="/>
                        </a:rPr>
                        <a:t>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>
                          <a:hlinkClick r:id="rId5" action="ppaction://hlinkpres?slideindex=1&amp;slidetitle="/>
                        </a:rPr>
                        <a:t>«</a:t>
                      </a:r>
                      <a:r>
                        <a:rPr lang="en-US" dirty="0" smtClean="0">
                          <a:hlinkClick r:id="rId5" action="ppaction://hlinkpres?slideindex=1&amp;slidetitle="/>
                        </a:rPr>
                        <a:t>5</a:t>
                      </a:r>
                      <a:r>
                        <a:rPr lang="ru-RU" dirty="0" smtClean="0">
                          <a:hlinkClick r:id="rId5" action="ppaction://hlinkpres?slideindex=1&amp;slidetitle="/>
                        </a:rPr>
                        <a:t>»</a:t>
                      </a:r>
                      <a:endParaRPr lang="ru-RU" dirty="0"/>
                    </a:p>
                  </a:txBody>
                  <a:tcPr/>
                </a:tc>
              </a:tr>
              <a:tr h="954115"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hlinkClick r:id="rId6" action="ppaction://hlinkpres?slideindex=1&amp;slidetitle="/>
                      </a:endParaRPr>
                    </a:p>
                    <a:p>
                      <a:pPr algn="ctr"/>
                      <a:r>
                        <a:rPr lang="ru-RU" dirty="0" smtClean="0">
                          <a:hlinkClick r:id="rId6" action="ppaction://hlinkpres?slideindex=1&amp;slidetitle="/>
                        </a:rPr>
                        <a:t>«</a:t>
                      </a:r>
                      <a:r>
                        <a:rPr lang="en-US" dirty="0" smtClean="0">
                          <a:hlinkClick r:id="rId6" action="ppaction://hlinkpres?slideindex=1&amp;slidetitle="/>
                        </a:rPr>
                        <a:t>10</a:t>
                      </a:r>
                      <a:r>
                        <a:rPr lang="ru-RU" dirty="0" smtClean="0">
                          <a:hlinkClick r:id="rId6" action="ppaction://hlinkpres?slideindex=1&amp;slidetitle="/>
                        </a:rPr>
                        <a:t>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>
                          <a:hlinkClick r:id="rId7" action="ppaction://hlinkpres?slideindex=1&amp;slidetitle="/>
                        </a:rPr>
                        <a:t>«</a:t>
                      </a:r>
                      <a:r>
                        <a:rPr lang="en-US" dirty="0" smtClean="0">
                          <a:hlinkClick r:id="rId7" action="ppaction://hlinkpres?slideindex=1&amp;slidetitle="/>
                        </a:rPr>
                        <a:t>10</a:t>
                      </a:r>
                      <a:r>
                        <a:rPr lang="ru-RU" dirty="0" smtClean="0">
                          <a:hlinkClick r:id="rId7" action="ppaction://hlinkpres?slideindex=1&amp;slidetitle="/>
                        </a:rPr>
                        <a:t>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>
                          <a:hlinkClick r:id="rId8" action="ppaction://hlinkpres?slideindex=1&amp;slidetitle="/>
                        </a:rPr>
                        <a:t>«</a:t>
                      </a:r>
                      <a:r>
                        <a:rPr lang="en-US" dirty="0" smtClean="0">
                          <a:hlinkClick r:id="rId8" action="ppaction://hlinkpres?slideindex=1&amp;slidetitle="/>
                        </a:rPr>
                        <a:t>10</a:t>
                      </a:r>
                      <a:r>
                        <a:rPr lang="ru-RU" dirty="0" smtClean="0">
                          <a:hlinkClick r:id="rId8" action="ppaction://hlinkpres?slideindex=1&amp;slidetitle="/>
                        </a:rPr>
                        <a:t>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>
                          <a:hlinkClick r:id="rId9" action="ppaction://hlinkpres?slideindex=1&amp;slidetitle="/>
                        </a:rPr>
                        <a:t>«</a:t>
                      </a:r>
                      <a:r>
                        <a:rPr lang="en-US" dirty="0" smtClean="0">
                          <a:hlinkClick r:id="rId9" action="ppaction://hlinkpres?slideindex=1&amp;slidetitle="/>
                        </a:rPr>
                        <a:t>10</a:t>
                      </a:r>
                      <a:r>
                        <a:rPr lang="ru-RU" dirty="0" smtClean="0">
                          <a:hlinkClick r:id="rId9" action="ppaction://hlinkpres?slideindex=1&amp;slidetitle="/>
                        </a:rPr>
                        <a:t>»</a:t>
                      </a:r>
                      <a:endParaRPr lang="ru-RU" dirty="0"/>
                    </a:p>
                  </a:txBody>
                  <a:tcPr/>
                </a:tc>
              </a:tr>
              <a:tr h="954115"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>
                          <a:hlinkClick r:id="rId10" action="ppaction://hlinkpres?slideindex=1&amp;slidetitle="/>
                        </a:rPr>
                        <a:t>«</a:t>
                      </a:r>
                      <a:r>
                        <a:rPr lang="en-US" dirty="0" smtClean="0">
                          <a:hlinkClick r:id="rId10" action="ppaction://hlinkpres?slideindex=1&amp;slidetitle="/>
                        </a:rPr>
                        <a:t>1</a:t>
                      </a:r>
                      <a:r>
                        <a:rPr lang="ru-RU" dirty="0" smtClean="0">
                          <a:hlinkClick r:id="rId10" action="ppaction://hlinkpres?slideindex=1&amp;slidetitle="/>
                        </a:rPr>
                        <a:t>5»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>
                          <a:hlinkClick r:id="rId11" action="ppaction://hlinkpres?slideindex=1&amp;slidetitle="/>
                        </a:rPr>
                        <a:t>«</a:t>
                      </a:r>
                      <a:r>
                        <a:rPr lang="en-US" dirty="0" smtClean="0">
                          <a:hlinkClick r:id="rId11" action="ppaction://hlinkpres?slideindex=1&amp;slidetitle="/>
                        </a:rPr>
                        <a:t>1</a:t>
                      </a:r>
                      <a:r>
                        <a:rPr lang="ru-RU" dirty="0" smtClean="0">
                          <a:hlinkClick r:id="rId11" action="ppaction://hlinkpres?slideindex=1&amp;slidetitle="/>
                        </a:rPr>
                        <a:t>5»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hlinkClick r:id="rId12" action="ppaction://hlinkpres?slideindex=1&amp;slidetitle="/>
                      </a:endParaRPr>
                    </a:p>
                    <a:p>
                      <a:pPr algn="ctr"/>
                      <a:r>
                        <a:rPr lang="ru-RU" dirty="0" smtClean="0">
                          <a:hlinkClick r:id="rId12" action="ppaction://hlinkpres?slideindex=1&amp;slidetitle="/>
                        </a:rPr>
                        <a:t>«</a:t>
                      </a:r>
                      <a:r>
                        <a:rPr lang="en-US" dirty="0" smtClean="0">
                          <a:hlinkClick r:id="rId12" action="ppaction://hlinkpres?slideindex=1&amp;slidetitle="/>
                        </a:rPr>
                        <a:t>1</a:t>
                      </a:r>
                      <a:r>
                        <a:rPr lang="ru-RU" dirty="0" smtClean="0">
                          <a:hlinkClick r:id="rId12" action="ppaction://hlinkpres?slideindex=1&amp;slidetitle="/>
                        </a:rPr>
                        <a:t>5»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>
                          <a:hlinkClick r:id="rId13" action="ppaction://hlinkpres?slideindex=1&amp;slidetitle="/>
                        </a:rPr>
                        <a:t>«</a:t>
                      </a:r>
                      <a:r>
                        <a:rPr lang="en-US" smtClean="0">
                          <a:hlinkClick r:id="rId13" action="ppaction://hlinkpres?slideindex=1&amp;slidetitle="/>
                        </a:rPr>
                        <a:t>1</a:t>
                      </a:r>
                      <a:r>
                        <a:rPr lang="ru-RU" smtClean="0">
                          <a:hlinkClick r:id="rId13" action="ppaction://hlinkpres?slideindex=1&amp;slidetitle="/>
                        </a:rPr>
                        <a:t>5</a:t>
                      </a:r>
                      <a:r>
                        <a:rPr lang="ru-RU" dirty="0" smtClean="0">
                          <a:hlinkClick r:id="rId13" action="ppaction://hlinkpres?slideindex=1&amp;slidetitle="/>
                        </a:rPr>
                        <a:t>»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C000"/>
                </a:solidFill>
              </a:rPr>
              <a:t>Развитие промышленности в условиях феодализма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Предприятия </a:t>
            </a: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 rot="5400000">
            <a:off x="2928926" y="2143116"/>
            <a:ext cx="642942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6200000" flipH="1">
            <a:off x="4857752" y="2143116"/>
            <a:ext cx="714380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357290" y="2786058"/>
            <a:ext cx="2357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Мелкое товарное производство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29124" y="2857496"/>
            <a:ext cx="2357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B050"/>
                </a:solidFill>
              </a:rPr>
              <a:t>Крупное товарное производство</a:t>
            </a:r>
            <a:endParaRPr lang="ru-RU" dirty="0">
              <a:solidFill>
                <a:srgbClr val="00B050"/>
              </a:solidFill>
            </a:endParaRPr>
          </a:p>
        </p:txBody>
      </p:sp>
      <p:cxnSp>
        <p:nvCxnSpPr>
          <p:cNvPr id="12" name="Прямая со стрелкой 11"/>
          <p:cNvCxnSpPr>
            <a:stCxn id="9" idx="2"/>
          </p:cNvCxnSpPr>
          <p:nvPr/>
        </p:nvCxnSpPr>
        <p:spPr>
          <a:xfrm rot="5400000">
            <a:off x="2234101" y="3698587"/>
            <a:ext cx="568115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714480" y="4071942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мастерские</a:t>
            </a:r>
            <a:r>
              <a:rPr lang="ru-RU" dirty="0" smtClean="0"/>
              <a:t> </a:t>
            </a:r>
            <a:endParaRPr lang="ru-RU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 rot="5400000">
            <a:off x="5572132" y="3786190"/>
            <a:ext cx="572298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072066" y="4143380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B050"/>
                </a:solidFill>
              </a:rPr>
              <a:t>мануфактура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57158" y="4572008"/>
            <a:ext cx="3714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C00000"/>
                </a:solidFill>
              </a:rPr>
              <a:t>ручной труд;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C00000"/>
                </a:solidFill>
              </a:rPr>
              <a:t> отсутствие разделения труда;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C00000"/>
                </a:solidFill>
              </a:rPr>
              <a:t> хозяин работает вместе с   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   работником.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72000" y="5286388"/>
            <a:ext cx="37147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00B050"/>
                </a:solidFill>
              </a:rPr>
              <a:t>ручной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00B050"/>
                </a:solidFill>
              </a:rPr>
              <a:t>труд;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B050"/>
                </a:solidFill>
              </a:rPr>
              <a:t> разделения труда;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B050"/>
                </a:solidFill>
              </a:rPr>
              <a:t> наёмный труд.</a:t>
            </a:r>
            <a:endParaRPr lang="ru-RU" dirty="0">
              <a:solidFill>
                <a:srgbClr val="00B050"/>
              </a:solidFill>
            </a:endParaRPr>
          </a:p>
        </p:txBody>
      </p:sp>
      <p:cxnSp>
        <p:nvCxnSpPr>
          <p:cNvPr id="26" name="Прямая со стрелкой 25"/>
          <p:cNvCxnSpPr/>
          <p:nvPr/>
        </p:nvCxnSpPr>
        <p:spPr>
          <a:xfrm rot="5400000">
            <a:off x="5000628" y="4500570"/>
            <a:ext cx="214314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5400000">
            <a:off x="6072198" y="4572008"/>
            <a:ext cx="214314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16200000" flipH="1">
            <a:off x="7072330" y="4572008"/>
            <a:ext cx="214314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8143900" y="4572008"/>
            <a:ext cx="28575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357686" y="4857760"/>
            <a:ext cx="12144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00B050"/>
                </a:solidFill>
              </a:rPr>
              <a:t>вотчинные</a:t>
            </a:r>
            <a:endParaRPr lang="ru-RU" sz="1200" dirty="0">
              <a:solidFill>
                <a:srgbClr val="00B05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357818" y="4929198"/>
            <a:ext cx="12144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00B050"/>
                </a:solidFill>
              </a:rPr>
              <a:t>казённые</a:t>
            </a:r>
            <a:endParaRPr lang="ru-RU" sz="1200" dirty="0">
              <a:solidFill>
                <a:srgbClr val="00B05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643834" y="4929198"/>
            <a:ext cx="12144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00B050"/>
                </a:solidFill>
              </a:rPr>
              <a:t>крестьянские</a:t>
            </a:r>
            <a:endParaRPr lang="ru-RU" sz="1200" dirty="0">
              <a:solidFill>
                <a:srgbClr val="00B05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429388" y="4929198"/>
            <a:ext cx="12144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00B050"/>
                </a:solidFill>
              </a:rPr>
              <a:t>купеческие</a:t>
            </a:r>
            <a:endParaRPr lang="ru-RU" sz="12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3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5" grpId="0"/>
      <p:bldP spid="21" grpId="0"/>
      <p:bldP spid="23" grpId="0"/>
      <p:bldP spid="24" grpId="0"/>
      <p:bldP spid="35" grpId="0"/>
      <p:bldP spid="36" grpId="0"/>
      <p:bldP spid="37" grpId="0"/>
      <p:bldP spid="3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115328" cy="5197493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Труд на мануфактурах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2607455" y="1678769"/>
            <a:ext cx="714380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643570" y="1643050"/>
            <a:ext cx="785818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285852" y="2428868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Вольнонаёмный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5008" y="2428868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Принудительный 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rot="5400000">
            <a:off x="1321571" y="3107529"/>
            <a:ext cx="1000132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6200000" flipH="1">
            <a:off x="2786050" y="3143248"/>
            <a:ext cx="1071570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>
            <a:off x="5929322" y="3071810"/>
            <a:ext cx="92869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6200000" flipH="1">
            <a:off x="7250925" y="3036091"/>
            <a:ext cx="928694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28596" y="4214818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«гулящие люди»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928794" y="4214818"/>
            <a:ext cx="2714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квалифицированные работники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000892" y="3929066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посессионные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786314" y="3929066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приписные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4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8" presetClass="entr" presetSubtype="1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18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18" presetClass="entr" presetSubtype="1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1"/>
      <p:bldP spid="9" grpId="0"/>
      <p:bldP spid="19" grpId="0"/>
      <p:bldP spid="22" grpId="0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7467600" cy="5554683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>
                <a:hlinkClick r:id="rId2" action="ppaction://hlinkpres?slideindex=1&amp;slidetitle="/>
              </a:rPr>
              <a:t>Мануфактура</a:t>
            </a:r>
            <a:r>
              <a:rPr lang="ru-RU" dirty="0" smtClean="0"/>
              <a:t> 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5357818" y="2571744"/>
            <a:ext cx="500066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16200000" flipH="1">
            <a:off x="5286380" y="3357562"/>
            <a:ext cx="500066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0800000">
            <a:off x="2643174" y="2357430"/>
            <a:ext cx="571504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2643174" y="3357562"/>
            <a:ext cx="714380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429256" y="1928802"/>
            <a:ext cx="2143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Тяжёлая промышленность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572132" y="3857628"/>
            <a:ext cx="2143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Пороховая промышленность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785786" y="1785926"/>
            <a:ext cx="214314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Лёгкая промышленность:</a:t>
            </a:r>
          </a:p>
          <a:p>
            <a:r>
              <a:rPr lang="ru-RU" sz="1400" dirty="0" smtClean="0"/>
              <a:t>суконная,</a:t>
            </a:r>
          </a:p>
          <a:p>
            <a:r>
              <a:rPr lang="ru-RU" sz="1400" dirty="0" smtClean="0"/>
              <a:t>кожевенная,</a:t>
            </a:r>
          </a:p>
          <a:p>
            <a:r>
              <a:rPr lang="ru-RU" sz="1400" dirty="0" smtClean="0"/>
              <a:t>парусно-полотняная</a:t>
            </a:r>
            <a:endParaRPr lang="ru-RU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857224" y="3929066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Судостроение</a:t>
            </a:r>
            <a:endParaRPr lang="ru-RU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5400000">
            <a:off x="6180149" y="4822041"/>
            <a:ext cx="49927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1358084" y="4499776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6430182" y="1785132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1608117" y="1677975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85786" y="4857760"/>
            <a:ext cx="27146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Балтийское побережье</a:t>
            </a:r>
          </a:p>
          <a:p>
            <a:pPr algn="ctr"/>
            <a:r>
              <a:rPr lang="ru-RU" sz="1600" dirty="0" smtClean="0"/>
              <a:t>Архангельск</a:t>
            </a:r>
          </a:p>
          <a:p>
            <a:pPr algn="ctr"/>
            <a:r>
              <a:rPr lang="ru-RU" sz="1600" dirty="0" smtClean="0"/>
              <a:t>Воронеж </a:t>
            </a:r>
            <a:endParaRPr lang="ru-RU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5000628" y="5143512"/>
            <a:ext cx="27146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Петербург</a:t>
            </a:r>
          </a:p>
          <a:p>
            <a:pPr algn="ctr"/>
            <a:r>
              <a:rPr lang="ru-RU" sz="1600" dirty="0" smtClean="0"/>
              <a:t>Левобережная Украина</a:t>
            </a:r>
            <a:endParaRPr lang="ru-RU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5500694" y="928670"/>
            <a:ext cx="27146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Уральский горно-металлургический регион</a:t>
            </a:r>
            <a:endParaRPr lang="ru-RU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928662" y="785794"/>
            <a:ext cx="27146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Центральный промышленный регион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25" grpId="0"/>
      <p:bldP spid="26" grpId="0"/>
      <p:bldP spid="27" grpId="0"/>
      <p:bldP spid="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58259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C000"/>
                </a:solidFill>
              </a:rPr>
              <a:t>Торговля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00108"/>
            <a:ext cx="8329642" cy="5500726"/>
          </a:xfrm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>
                <a:solidFill>
                  <a:srgbClr val="C00000"/>
                </a:solidFill>
              </a:rPr>
              <a:t>Торговля </a:t>
            </a:r>
            <a:endParaRPr lang="ru-RU" dirty="0">
              <a:solidFill>
                <a:srgbClr val="C00000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 flipH="1" flipV="1">
            <a:off x="4429124" y="3143248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714744" y="2571744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460000"/>
                </a:solidFill>
              </a:rPr>
              <a:t>внутренняя</a:t>
            </a:r>
            <a:endParaRPr lang="ru-RU" dirty="0">
              <a:solidFill>
                <a:srgbClr val="460000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4429124" y="3857628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786182" y="4000504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внешняя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3286116" y="2428868"/>
            <a:ext cx="500066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928794" y="221455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9966"/>
                </a:solidFill>
              </a:rPr>
              <a:t>временная</a:t>
            </a:r>
            <a:endParaRPr lang="ru-RU" dirty="0">
              <a:solidFill>
                <a:srgbClr val="FF9966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10800000">
            <a:off x="3143240" y="3000372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285852" y="2786058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742637"/>
                </a:solidFill>
              </a:rPr>
              <a:t>стационарная</a:t>
            </a:r>
            <a:endParaRPr lang="ru-RU" dirty="0">
              <a:solidFill>
                <a:srgbClr val="742637"/>
              </a:solidFill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rot="16200000" flipV="1">
            <a:off x="1928794" y="1785926"/>
            <a:ext cx="64294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0800000">
            <a:off x="1428728" y="2143116"/>
            <a:ext cx="500066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 flipH="1" flipV="1">
            <a:off x="1397771" y="3245643"/>
            <a:ext cx="35719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16200000" flipV="1">
            <a:off x="2464579" y="3250405"/>
            <a:ext cx="357190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85786" y="3571876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742637"/>
                </a:solidFill>
              </a:rPr>
              <a:t>лавки</a:t>
            </a:r>
            <a:endParaRPr lang="ru-RU" dirty="0">
              <a:solidFill>
                <a:srgbClr val="742637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143108" y="3571876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742637"/>
                </a:solidFill>
              </a:rPr>
              <a:t>магазины</a:t>
            </a:r>
            <a:endParaRPr lang="ru-RU" dirty="0">
              <a:solidFill>
                <a:srgbClr val="742637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57158" y="1571612"/>
            <a:ext cx="1500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solidFill>
                  <a:srgbClr val="FF9966"/>
                </a:solidFill>
              </a:rPr>
              <a:t>торжки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1214414" y="1142984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hlinkClick r:id="rId2" action="ppaction://hlinkpres?slideindex=1&amp;slidetitle="/>
              </a:rPr>
              <a:t>ярмарки</a:t>
            </a:r>
            <a:endParaRPr lang="ru-RU" dirty="0">
              <a:solidFill>
                <a:srgbClr val="C00000"/>
              </a:solidFill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 rot="10800000">
            <a:off x="2428860" y="1357298"/>
            <a:ext cx="100013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428992" y="1214422"/>
            <a:ext cx="185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9966"/>
                </a:solidFill>
              </a:rPr>
              <a:t>Экономические связи регионов</a:t>
            </a:r>
            <a:endParaRPr lang="ru-RU" dirty="0">
              <a:solidFill>
                <a:srgbClr val="FF9966"/>
              </a:solidFill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 rot="10800000">
            <a:off x="5214942" y="1500174"/>
            <a:ext cx="13573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715140" y="1285860"/>
            <a:ext cx="185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FF9966"/>
                </a:solidFill>
              </a:rPr>
              <a:t>Всероссийский рынок</a:t>
            </a:r>
            <a:endParaRPr lang="ru-RU" dirty="0">
              <a:solidFill>
                <a:srgbClr val="FF9966"/>
              </a:solidFill>
            </a:endParaRPr>
          </a:p>
        </p:txBody>
      </p:sp>
      <p:cxnSp>
        <p:nvCxnSpPr>
          <p:cNvPr id="39" name="Прямая со стрелкой 38"/>
          <p:cNvCxnSpPr/>
          <p:nvPr/>
        </p:nvCxnSpPr>
        <p:spPr>
          <a:xfrm rot="10800000" flipV="1">
            <a:off x="3000364" y="4357694"/>
            <a:ext cx="107157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rot="10800000">
            <a:off x="5143504" y="4286256"/>
            <a:ext cx="1428760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143108" y="4643446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hlinkClick r:id="rId3" action="ppaction://hlinkpres?slideindex=1&amp;slidetitle="/>
              </a:rPr>
              <a:t>экспорт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500826" y="4643446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3" action="ppaction://hlinkpres?slideindex=1&amp;slidetitle="/>
              </a:rPr>
              <a:t>импорт</a:t>
            </a:r>
            <a:endParaRPr lang="ru-RU" dirty="0"/>
          </a:p>
        </p:txBody>
      </p:sp>
      <p:cxnSp>
        <p:nvCxnSpPr>
          <p:cNvPr id="47" name="Скругленная соединительная линия 46"/>
          <p:cNvCxnSpPr/>
          <p:nvPr/>
        </p:nvCxnSpPr>
        <p:spPr>
          <a:xfrm rot="10800000" flipV="1">
            <a:off x="1643042" y="4857760"/>
            <a:ext cx="428628" cy="17252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Скругленная соединительная линия 48"/>
          <p:cNvCxnSpPr/>
          <p:nvPr/>
        </p:nvCxnSpPr>
        <p:spPr>
          <a:xfrm>
            <a:off x="3071802" y="4857760"/>
            <a:ext cx="357190" cy="21431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Скругленная соединительная линия 50"/>
          <p:cNvCxnSpPr/>
          <p:nvPr/>
        </p:nvCxnSpPr>
        <p:spPr>
          <a:xfrm rot="10800000" flipV="1">
            <a:off x="6072198" y="4786322"/>
            <a:ext cx="428628" cy="172524"/>
          </a:xfrm>
          <a:prstGeom prst="curvedConnector3">
            <a:avLst>
              <a:gd name="adj1" fmla="val 5688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Скругленная соединительная линия 52"/>
          <p:cNvCxnSpPr/>
          <p:nvPr/>
        </p:nvCxnSpPr>
        <p:spPr>
          <a:xfrm>
            <a:off x="7572396" y="4786322"/>
            <a:ext cx="357190" cy="21431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642910" y="485776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запад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500430" y="485776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восток 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14942" y="485776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запад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929586" y="485776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восток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57158" y="5214950"/>
            <a:ext cx="192882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sz="1600" dirty="0" smtClean="0"/>
              <a:t>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лён, пенька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парусина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лес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железо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хлеб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кожа</a:t>
            </a:r>
          </a:p>
          <a:p>
            <a:pPr>
              <a:buFontTx/>
              <a:buChar char="-"/>
            </a:pPr>
            <a:endParaRPr lang="ru-RU" dirty="0"/>
          </a:p>
        </p:txBody>
      </p:sp>
      <p:sp>
        <p:nvSpPr>
          <p:cNvPr id="61" name="TextBox 60"/>
          <p:cNvSpPr txBox="1"/>
          <p:nvPr/>
        </p:nvSpPr>
        <p:spPr>
          <a:xfrm>
            <a:off x="2071670" y="5214950"/>
            <a:ext cx="250033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sz="1600" dirty="0" smtClean="0"/>
              <a:t> </a:t>
            </a: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изделия русских   </a:t>
            </a:r>
          </a:p>
          <a:p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  мануфактур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западноевропейские   </a:t>
            </a:r>
          </a:p>
          <a:p>
            <a:r>
              <a:rPr lang="ru-RU" sz="1600" dirty="0" smtClean="0">
                <a:solidFill>
                  <a:schemeClr val="accent3">
                    <a:lumMod val="50000"/>
                  </a:schemeClr>
                </a:solidFill>
              </a:rPr>
              <a:t>  товары</a:t>
            </a:r>
          </a:p>
          <a:p>
            <a:endParaRPr lang="ru-RU" dirty="0"/>
          </a:p>
        </p:txBody>
      </p:sp>
      <p:sp>
        <p:nvSpPr>
          <p:cNvPr id="62" name="TextBox 61"/>
          <p:cNvSpPr txBox="1"/>
          <p:nvPr/>
        </p:nvSpPr>
        <p:spPr>
          <a:xfrm>
            <a:off x="4643438" y="5286388"/>
            <a:ext cx="200026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sz="1600" dirty="0" smtClean="0">
                <a:solidFill>
                  <a:srgbClr val="00B0F0"/>
                </a:solidFill>
              </a:rPr>
              <a:t> хлопок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00B0F0"/>
                </a:solidFill>
              </a:rPr>
              <a:t> сахар-сырец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00B0F0"/>
                </a:solidFill>
              </a:rPr>
              <a:t> краски для ткани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643834" y="5286388"/>
            <a:ext cx="12858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sz="1600" dirty="0" smtClean="0">
                <a:solidFill>
                  <a:srgbClr val="00B0F0"/>
                </a:solidFill>
              </a:rPr>
              <a:t> предметы  </a:t>
            </a:r>
          </a:p>
          <a:p>
            <a:r>
              <a:rPr lang="ru-RU" sz="1600" dirty="0" smtClean="0"/>
              <a:t>   </a:t>
            </a:r>
            <a:r>
              <a:rPr lang="ru-RU" sz="1600" dirty="0" smtClean="0">
                <a:solidFill>
                  <a:srgbClr val="00B0F0"/>
                </a:solidFill>
              </a:rPr>
              <a:t>роскоши</a:t>
            </a:r>
            <a:endParaRPr lang="ru-RU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500042"/>
            <a:ext cx="8429684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000" dirty="0" smtClean="0"/>
          </a:p>
          <a:p>
            <a:pPr algn="ctr"/>
            <a:r>
              <a:rPr lang="ru-RU" sz="4000" dirty="0" smtClean="0">
                <a:solidFill>
                  <a:srgbClr val="460000"/>
                </a:solidFill>
              </a:rPr>
              <a:t>Какова особенность развития экономики России в </a:t>
            </a:r>
            <a:r>
              <a:rPr lang="en-US" sz="4000" dirty="0" smtClean="0">
                <a:solidFill>
                  <a:srgbClr val="460000"/>
                </a:solidFill>
              </a:rPr>
              <a:t>XVIII</a:t>
            </a:r>
            <a:r>
              <a:rPr lang="ru-RU" sz="4000" dirty="0" smtClean="0">
                <a:solidFill>
                  <a:srgbClr val="460000"/>
                </a:solidFill>
              </a:rPr>
              <a:t> веке?</a:t>
            </a:r>
          </a:p>
          <a:p>
            <a:pPr algn="ctr"/>
            <a:endParaRPr lang="ru-RU" sz="4000" dirty="0" smtClean="0">
              <a:solidFill>
                <a:srgbClr val="460000"/>
              </a:solidFill>
            </a:endParaRPr>
          </a:p>
          <a:p>
            <a:pPr algn="just">
              <a:buNone/>
            </a:pPr>
            <a:r>
              <a:rPr lang="ru-RU" sz="4000" dirty="0" smtClean="0"/>
              <a:t>Ты и убогая, </a:t>
            </a:r>
          </a:p>
          <a:p>
            <a:pPr algn="just">
              <a:buNone/>
            </a:pPr>
            <a:r>
              <a:rPr lang="ru-RU" sz="4000" dirty="0" smtClean="0"/>
              <a:t>Ты и обильная, </a:t>
            </a:r>
          </a:p>
          <a:p>
            <a:pPr algn="just">
              <a:buNone/>
            </a:pPr>
            <a:r>
              <a:rPr lang="ru-RU" sz="4000" dirty="0" smtClean="0"/>
              <a:t>Ты и могучая, </a:t>
            </a:r>
          </a:p>
          <a:p>
            <a:pPr algn="just">
              <a:buNone/>
            </a:pPr>
            <a:r>
              <a:rPr lang="ru-RU" sz="4000" dirty="0" smtClean="0"/>
              <a:t>Ты и бессильная, </a:t>
            </a:r>
          </a:p>
          <a:p>
            <a:pPr algn="just">
              <a:buNone/>
            </a:pPr>
            <a:r>
              <a:rPr lang="ru-RU" sz="4000" dirty="0" smtClean="0"/>
              <a:t>Матушка-Русь! </a:t>
            </a:r>
            <a:endParaRPr lang="en-US" sz="4000" dirty="0" smtClean="0"/>
          </a:p>
          <a:p>
            <a:pPr algn="just">
              <a:buNone/>
            </a:pPr>
            <a:r>
              <a:rPr lang="ru-RU" sz="4000" dirty="0" smtClean="0"/>
              <a:t>                      Н. А. Некрасов.</a:t>
            </a:r>
          </a:p>
          <a:p>
            <a:pPr algn="ctr"/>
            <a:endParaRPr lang="ru-RU" sz="4000" dirty="0" smtClean="0">
              <a:solidFill>
                <a:srgbClr val="460000"/>
              </a:solidFill>
            </a:endParaRPr>
          </a:p>
          <a:p>
            <a:pPr algn="ctr"/>
            <a:endParaRPr lang="ru-RU" sz="4000" dirty="0">
              <a:solidFill>
                <a:srgbClr val="46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00100" y="357166"/>
            <a:ext cx="7467600" cy="11430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spc="5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</a:t>
            </a:r>
            <a:r>
              <a:rPr lang="ru-RU" b="1" spc="50" dirty="0" smtClean="0">
                <a:ln w="11430">
                  <a:solidFill>
                    <a:srgbClr val="00B0F0"/>
                  </a:solidFill>
                </a:ln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урок !</a:t>
            </a:r>
            <a:endParaRPr lang="ru-RU" b="1" spc="50" dirty="0">
              <a:ln w="11430">
                <a:solidFill>
                  <a:srgbClr val="00B0F0"/>
                </a:solidFill>
              </a:ln>
              <a:solidFill>
                <a:srgbClr val="FFC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Picture 5" descr="AG00373_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5984" y="2285992"/>
            <a:ext cx="3452831" cy="3321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357166"/>
            <a:ext cx="8643998" cy="5429288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Экономическое </a:t>
            </a:r>
            <a:br>
              <a:rPr lang="ru-RU" dirty="0" smtClean="0"/>
            </a:br>
            <a:r>
              <a:rPr lang="ru-RU" dirty="0" smtClean="0"/>
              <a:t>развитие России </a:t>
            </a:r>
            <a:br>
              <a:rPr lang="ru-RU" dirty="0" smtClean="0"/>
            </a:br>
            <a:r>
              <a:rPr lang="ru-RU" dirty="0" smtClean="0"/>
              <a:t>в </a:t>
            </a:r>
            <a:r>
              <a:rPr lang="en-US" dirty="0" smtClean="0"/>
              <a:t>XVIII </a:t>
            </a:r>
            <a:r>
              <a:rPr lang="ru-RU" dirty="0" smtClean="0"/>
              <a:t>веке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72132" y="5857892"/>
            <a:ext cx="3271838" cy="781040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ru-RU" sz="1800" dirty="0" smtClean="0"/>
              <a:t>                             Подготовила  </a:t>
            </a:r>
          </a:p>
          <a:p>
            <a:pPr algn="l"/>
            <a:r>
              <a:rPr lang="ru-RU" sz="1800" dirty="0"/>
              <a:t> </a:t>
            </a:r>
            <a:r>
              <a:rPr lang="ru-RU" sz="1800" dirty="0" smtClean="0"/>
              <a:t>                            преподаватель общественных </a:t>
            </a:r>
          </a:p>
          <a:p>
            <a:pPr algn="l"/>
            <a:r>
              <a:rPr lang="ru-RU" sz="1800" dirty="0" smtClean="0"/>
              <a:t>                             дисциплин ГОУ СПО АПК</a:t>
            </a:r>
          </a:p>
          <a:p>
            <a:pPr algn="l"/>
            <a:r>
              <a:rPr lang="ru-RU" sz="1800" dirty="0" smtClean="0"/>
              <a:t>                             </a:t>
            </a:r>
            <a:r>
              <a:rPr lang="ru-RU" sz="1800" dirty="0" err="1" smtClean="0"/>
              <a:t>Бурлакова</a:t>
            </a:r>
            <a:r>
              <a:rPr lang="ru-RU" sz="1800" dirty="0" smtClean="0"/>
              <a:t> Г.Н.</a:t>
            </a:r>
            <a:endParaRPr lang="ru-RU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57166"/>
            <a:ext cx="2000264" cy="2615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68" y="3357562"/>
            <a:ext cx="1747830" cy="2432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План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643050"/>
            <a:ext cx="8329642" cy="4525963"/>
          </a:xfrm>
        </p:spPr>
        <p:txBody>
          <a:bodyPr/>
          <a:lstStyle/>
          <a:p>
            <a:pPr marL="550926" indent="-514350">
              <a:buNone/>
            </a:pPr>
            <a:r>
              <a:rPr lang="ru-RU" dirty="0" smtClean="0"/>
              <a:t>1. Сельское хозяйство в </a:t>
            </a:r>
            <a:r>
              <a:rPr lang="en-US" dirty="0" smtClean="0"/>
              <a:t>XVIII</a:t>
            </a:r>
            <a:r>
              <a:rPr lang="ru-RU" dirty="0" smtClean="0"/>
              <a:t> веке.</a:t>
            </a:r>
          </a:p>
          <a:p>
            <a:pPr marL="550926" indent="-514350">
              <a:buNone/>
            </a:pPr>
            <a:endParaRPr lang="ru-RU" dirty="0" smtClean="0"/>
          </a:p>
          <a:p>
            <a:pPr marL="550926" indent="-514350">
              <a:buNone/>
            </a:pPr>
            <a:r>
              <a:rPr lang="ru-RU" dirty="0" smtClean="0"/>
              <a:t>2. Развитие промышленности в условиях феодализма.</a:t>
            </a:r>
          </a:p>
          <a:p>
            <a:pPr marL="550926" indent="-514350">
              <a:buNone/>
            </a:pPr>
            <a:endParaRPr lang="ru-RU" dirty="0" smtClean="0"/>
          </a:p>
          <a:p>
            <a:pPr marL="550926" indent="-514350">
              <a:buNone/>
            </a:pPr>
            <a:r>
              <a:rPr lang="ru-RU" dirty="0" smtClean="0"/>
              <a:t>3. Торговля.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600200"/>
            <a:ext cx="8858312" cy="4525963"/>
          </a:xfrm>
        </p:spPr>
        <p:txBody>
          <a:bodyPr>
            <a:normAutofit/>
          </a:bodyPr>
          <a:lstStyle/>
          <a:p>
            <a:pPr marL="550926" indent="-514350">
              <a:buFont typeface="+mj-lt"/>
              <a:buAutoNum type="arabicPeriod"/>
            </a:pPr>
            <a:r>
              <a:rPr lang="ru-RU" sz="2800" dirty="0" smtClean="0"/>
              <a:t>Охарактеризовать процессы, происходившие в экономике России в  </a:t>
            </a:r>
            <a:r>
              <a:rPr lang="en-US" sz="2800" dirty="0" smtClean="0"/>
              <a:t>XVIII</a:t>
            </a:r>
            <a:r>
              <a:rPr lang="ru-RU" sz="2800" dirty="0" smtClean="0"/>
              <a:t>;</a:t>
            </a:r>
          </a:p>
          <a:p>
            <a:pPr marL="550926" indent="-514350">
              <a:buFont typeface="+mj-lt"/>
              <a:buAutoNum type="arabicPeriod"/>
            </a:pPr>
            <a:r>
              <a:rPr lang="ru-RU" sz="2800" dirty="0" smtClean="0"/>
              <a:t>Определить роль государства в этих процессах;</a:t>
            </a:r>
          </a:p>
          <a:p>
            <a:pPr marL="550926" indent="-514350">
              <a:buFont typeface="+mj-lt"/>
              <a:buAutoNum type="arabicPeriod"/>
            </a:pPr>
            <a:r>
              <a:rPr lang="ru-RU" sz="2800" dirty="0" smtClean="0"/>
              <a:t>Развивать умение работать коллективно, самостоятельно, составлять схемы и работать по алгоритму.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785795"/>
            <a:ext cx="842968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/>
              <a:t>Основной вопрос:</a:t>
            </a:r>
          </a:p>
          <a:p>
            <a:pPr algn="ctr"/>
            <a:endParaRPr lang="ru-RU" sz="4400" dirty="0" smtClean="0"/>
          </a:p>
          <a:p>
            <a:pPr algn="ctr"/>
            <a:endParaRPr lang="ru-RU" sz="4400" dirty="0" smtClean="0"/>
          </a:p>
          <a:p>
            <a:pPr algn="ctr"/>
            <a:r>
              <a:rPr lang="ru-RU" sz="4400" dirty="0" smtClean="0">
                <a:solidFill>
                  <a:srgbClr val="460000"/>
                </a:solidFill>
              </a:rPr>
              <a:t>Какова особенность развития экономики России в </a:t>
            </a:r>
            <a:r>
              <a:rPr lang="en-US" sz="4400" dirty="0" smtClean="0">
                <a:solidFill>
                  <a:srgbClr val="460000"/>
                </a:solidFill>
              </a:rPr>
              <a:t>XVIII</a:t>
            </a:r>
            <a:r>
              <a:rPr lang="ru-RU" sz="4400" dirty="0" smtClean="0">
                <a:solidFill>
                  <a:srgbClr val="460000"/>
                </a:solidFill>
              </a:rPr>
              <a:t> веке?</a:t>
            </a:r>
            <a:endParaRPr lang="ru-RU" sz="4400" dirty="0">
              <a:solidFill>
                <a:srgbClr val="46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Россия в </a:t>
            </a:r>
            <a:r>
              <a:rPr lang="en-US" dirty="0" smtClean="0"/>
              <a:t>XVIII</a:t>
            </a:r>
            <a:r>
              <a:rPr lang="ru-RU" dirty="0" smtClean="0"/>
              <a:t> веке</a:t>
            </a:r>
            <a:endParaRPr lang="ru-RU" dirty="0"/>
          </a:p>
        </p:txBody>
      </p:sp>
      <p:sp>
        <p:nvSpPr>
          <p:cNvPr id="16" name="Текст 15"/>
          <p:cNvSpPr>
            <a:spLocks noGrp="1"/>
          </p:cNvSpPr>
          <p:nvPr>
            <p:ph type="body" idx="1"/>
          </p:nvPr>
        </p:nvSpPr>
        <p:spPr>
          <a:xfrm>
            <a:off x="285720" y="1500174"/>
            <a:ext cx="4040188" cy="838200"/>
          </a:xfrm>
        </p:spPr>
        <p:txBody>
          <a:bodyPr/>
          <a:lstStyle/>
          <a:p>
            <a:pPr algn="ctr"/>
            <a:r>
              <a:rPr lang="ru-RU" dirty="0" smtClean="0"/>
              <a:t>Рост территории </a:t>
            </a:r>
            <a:endParaRPr lang="ru-RU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half" idx="3"/>
          </p:nvPr>
        </p:nvSpPr>
        <p:spPr>
          <a:xfrm>
            <a:off x="4714876" y="1500174"/>
            <a:ext cx="4041775" cy="4643470"/>
          </a:xfrm>
        </p:spPr>
        <p:txBody>
          <a:bodyPr/>
          <a:lstStyle/>
          <a:p>
            <a:pPr algn="ctr"/>
            <a:r>
              <a:rPr lang="ru-RU" dirty="0" smtClean="0"/>
              <a:t>Численность населения</a:t>
            </a:r>
            <a:endParaRPr lang="ru-RU" dirty="0"/>
          </a:p>
        </p:txBody>
      </p:sp>
      <p:graphicFrame>
        <p:nvGraphicFramePr>
          <p:cNvPr id="20" name="Содержимое 19">
            <a:hlinkClick r:id="rId2" action="ppaction://hlinkpres?slideindex=1&amp;slidetitle="/>
          </p:cNvPr>
          <p:cNvGraphicFramePr>
            <a:graphicFrameLocks noGrp="1"/>
          </p:cNvGraphicFramePr>
          <p:nvPr>
            <p:ph sz="quarter" idx="2"/>
          </p:nvPr>
        </p:nvGraphicFramePr>
        <p:xfrm>
          <a:off x="285750" y="1928802"/>
          <a:ext cx="4040188" cy="45847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Содержимое 20"/>
          <p:cNvGraphicFramePr>
            <a:graphicFrameLocks noGrp="1"/>
          </p:cNvGraphicFramePr>
          <p:nvPr>
            <p:ph sz="quarter" idx="2"/>
          </p:nvPr>
        </p:nvGraphicFramePr>
        <p:xfrm>
          <a:off x="4643438" y="2285992"/>
          <a:ext cx="4040188" cy="3941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/>
      <p:bldGraphic spid="6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Социальный состав населения</a:t>
            </a:r>
            <a:endParaRPr lang="ru-RU" dirty="0"/>
          </a:p>
        </p:txBody>
      </p:sp>
      <p:cxnSp>
        <p:nvCxnSpPr>
          <p:cNvPr id="11" name="Соединительная линия уступом 10"/>
          <p:cNvCxnSpPr/>
          <p:nvPr/>
        </p:nvCxnSpPr>
        <p:spPr>
          <a:xfrm>
            <a:off x="285720" y="2143116"/>
            <a:ext cx="2500330" cy="642942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Соединительная линия уступом 12"/>
          <p:cNvCxnSpPr/>
          <p:nvPr/>
        </p:nvCxnSpPr>
        <p:spPr>
          <a:xfrm>
            <a:off x="1571604" y="2786058"/>
            <a:ext cx="2928958" cy="71438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Соединительная линия уступом 14"/>
          <p:cNvCxnSpPr/>
          <p:nvPr/>
        </p:nvCxnSpPr>
        <p:spPr>
          <a:xfrm>
            <a:off x="3786182" y="3500438"/>
            <a:ext cx="3929090" cy="928694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6643702" y="4429132"/>
            <a:ext cx="200026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85786" y="1571612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0" y="1714488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Дворяне 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1571604" y="2357430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Духовенство 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3500430" y="2857496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Городские обыватели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6215074" y="3714752"/>
            <a:ext cx="2071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Сельские обыватели</a:t>
            </a:r>
            <a:endParaRPr lang="ru-RU" dirty="0"/>
          </a:p>
        </p:txBody>
      </p:sp>
      <p:cxnSp>
        <p:nvCxnSpPr>
          <p:cNvPr id="26" name="Прямая со стрелкой 25"/>
          <p:cNvCxnSpPr/>
          <p:nvPr/>
        </p:nvCxnSpPr>
        <p:spPr>
          <a:xfrm rot="5400000">
            <a:off x="6179355" y="4464851"/>
            <a:ext cx="28575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5400000">
            <a:off x="7358479" y="4571611"/>
            <a:ext cx="285752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16200000" flipH="1">
            <a:off x="8608247" y="4464851"/>
            <a:ext cx="28575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8286744" y="4714884"/>
            <a:ext cx="8572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казаки</a:t>
            </a:r>
            <a:r>
              <a:rPr lang="en-US" dirty="0" smtClean="0"/>
              <a:t> </a:t>
            </a:r>
            <a:endParaRPr lang="ru-RU" sz="1200" dirty="0" smtClean="0"/>
          </a:p>
          <a:p>
            <a:pPr algn="ctr"/>
            <a:r>
              <a:rPr lang="ru-RU" dirty="0" smtClean="0"/>
              <a:t>6</a:t>
            </a:r>
            <a:r>
              <a:rPr lang="en-US" dirty="0" smtClean="0"/>
              <a:t> %</a:t>
            </a:r>
            <a:endParaRPr lang="ru-RU" dirty="0" smtClean="0"/>
          </a:p>
          <a:p>
            <a:pPr algn="ctr"/>
            <a:r>
              <a:rPr lang="en-US" dirty="0" smtClean="0"/>
              <a:t> </a:t>
            </a:r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45" name="TextBox 44"/>
          <p:cNvSpPr txBox="1"/>
          <p:nvPr/>
        </p:nvSpPr>
        <p:spPr>
          <a:xfrm>
            <a:off x="4929190" y="4786322"/>
            <a:ext cx="1571636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крепостные крестьяне</a:t>
            </a:r>
          </a:p>
          <a:p>
            <a:pPr algn="ctr"/>
            <a:endParaRPr lang="ru-RU" sz="1200" dirty="0" smtClean="0"/>
          </a:p>
          <a:p>
            <a:pPr algn="ctr"/>
            <a:r>
              <a:rPr lang="ru-RU" dirty="0" smtClean="0"/>
              <a:t>54</a:t>
            </a:r>
            <a:r>
              <a:rPr lang="en-US" dirty="0" smtClean="0"/>
              <a:t>%</a:t>
            </a:r>
            <a:endParaRPr lang="ru-RU" dirty="0"/>
          </a:p>
        </p:txBody>
      </p:sp>
      <p:sp>
        <p:nvSpPr>
          <p:cNvPr id="46" name="TextBox 45"/>
          <p:cNvSpPr txBox="1"/>
          <p:nvPr/>
        </p:nvSpPr>
        <p:spPr>
          <a:xfrm>
            <a:off x="6858016" y="4714884"/>
            <a:ext cx="12858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err="1" smtClean="0"/>
              <a:t>государст</a:t>
            </a:r>
            <a:r>
              <a:rPr lang="en-US" sz="1600" dirty="0" smtClean="0"/>
              <a:t>-</a:t>
            </a:r>
            <a:r>
              <a:rPr lang="ru-RU" sz="1600" dirty="0" smtClean="0"/>
              <a:t>венные крестьяне</a:t>
            </a:r>
            <a:endParaRPr lang="en-US" sz="1600" dirty="0" smtClean="0"/>
          </a:p>
          <a:p>
            <a:pPr algn="ctr"/>
            <a:r>
              <a:rPr lang="en-US" dirty="0" smtClean="0"/>
              <a:t>40%</a:t>
            </a:r>
            <a:endParaRPr lang="ru-RU" dirty="0"/>
          </a:p>
        </p:txBody>
      </p:sp>
      <p:cxnSp>
        <p:nvCxnSpPr>
          <p:cNvPr id="51" name="Прямая со стрелкой 50"/>
          <p:cNvCxnSpPr/>
          <p:nvPr/>
        </p:nvCxnSpPr>
        <p:spPr>
          <a:xfrm rot="10800000" flipV="1">
            <a:off x="3286116" y="3500438"/>
            <a:ext cx="28575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>
            <a:off x="5000628" y="3500438"/>
            <a:ext cx="28575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2928926" y="3786190"/>
            <a:ext cx="857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купцы</a:t>
            </a:r>
            <a:endParaRPr lang="ru-RU" sz="1600" dirty="0"/>
          </a:p>
        </p:txBody>
      </p:sp>
      <p:sp>
        <p:nvSpPr>
          <p:cNvPr id="55" name="TextBox 54"/>
          <p:cNvSpPr txBox="1"/>
          <p:nvPr/>
        </p:nvSpPr>
        <p:spPr>
          <a:xfrm>
            <a:off x="4071934" y="3786190"/>
            <a:ext cx="17145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ремесленники</a:t>
            </a:r>
            <a:endParaRPr lang="ru-RU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214554"/>
            <a:ext cx="7620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 l="2826" t="7228" r="75554" b="5788"/>
          <a:stretch>
            <a:fillRect/>
          </a:stretch>
        </p:blipFill>
        <p:spPr bwMode="auto">
          <a:xfrm>
            <a:off x="2357422" y="2928934"/>
            <a:ext cx="630238" cy="154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" name="Picture 3"/>
          <p:cNvPicPr>
            <a:picLocks noChangeAspect="1" noChangeArrowheads="1"/>
          </p:cNvPicPr>
          <p:nvPr/>
        </p:nvPicPr>
        <p:blipFill>
          <a:blip r:embed="rId4"/>
          <a:srcRect l="40405" t="3949" r="45287"/>
          <a:stretch>
            <a:fillRect/>
          </a:stretch>
        </p:blipFill>
        <p:spPr bwMode="auto">
          <a:xfrm>
            <a:off x="2857488" y="4286256"/>
            <a:ext cx="828675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 l="77368" t="6508" r="2827" b="5382"/>
          <a:stretch>
            <a:fillRect/>
          </a:stretch>
        </p:blipFill>
        <p:spPr bwMode="auto">
          <a:xfrm>
            <a:off x="1571604" y="2928934"/>
            <a:ext cx="612775" cy="154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72198" y="5072074"/>
            <a:ext cx="928694" cy="1736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83550" y="5500702"/>
            <a:ext cx="1060450" cy="111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000496" y="4214818"/>
            <a:ext cx="9525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357166"/>
            <a:ext cx="7467600" cy="79690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C000"/>
                </a:solidFill>
                <a:hlinkClick r:id="rId3" action="ppaction://hlinkpres?slideindex=1&amp;slidetitle="/>
              </a:rPr>
              <a:t>Сельское хозяйство в </a:t>
            </a:r>
            <a:r>
              <a:rPr lang="en-US" dirty="0" smtClean="0">
                <a:solidFill>
                  <a:srgbClr val="FFC000"/>
                </a:solidFill>
                <a:hlinkClick r:id="rId3" action="ppaction://hlinkpres?slideindex=1&amp;slidetitle="/>
              </a:rPr>
              <a:t>XVIII </a:t>
            </a:r>
            <a:r>
              <a:rPr lang="ru-RU" dirty="0" smtClean="0">
                <a:solidFill>
                  <a:srgbClr val="FFC000"/>
                </a:solidFill>
                <a:hlinkClick r:id="rId3" action="ppaction://hlinkpres?slideindex=1&amp;slidetitle="/>
              </a:rPr>
              <a:t>веке</a:t>
            </a:r>
            <a:endParaRPr lang="ru-RU" dirty="0">
              <a:solidFill>
                <a:srgbClr val="FFC00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71472" y="1714488"/>
          <a:ext cx="7467600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578"/>
                <a:gridCol w="2571768"/>
                <a:gridCol w="268125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Вопросы для сравнения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Нечерноземные губернии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Черноземные губернии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Феодальная рента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Объем ренты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Особенности развития</a:t>
                      </a:r>
                      <a:r>
                        <a:rPr lang="ru-RU" b="1" baseline="0" dirty="0" smtClean="0"/>
                        <a:t> в данный период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Последствия внедрения капиталистических начал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401080" cy="5554683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graphicFrame>
        <p:nvGraphicFramePr>
          <p:cNvPr id="4" name="Содержимое 4"/>
          <p:cNvGraphicFramePr>
            <a:graphicFrameLocks/>
          </p:cNvGraphicFramePr>
          <p:nvPr/>
        </p:nvGraphicFramePr>
        <p:xfrm>
          <a:off x="571472" y="785794"/>
          <a:ext cx="821537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6335"/>
                <a:gridCol w="3158615"/>
                <a:gridCol w="26204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Вопросы для сравнения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Нечерноземные губернии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Черноземные губернии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Феодальная рента</a:t>
                      </a:r>
                    </a:p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Барщина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Оброк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Объем ренты</a:t>
                      </a:r>
                    </a:p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До 6 дней в неделю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10 рублей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Особенности развития</a:t>
                      </a:r>
                      <a:r>
                        <a:rPr lang="ru-RU" b="1" baseline="0" dirty="0" smtClean="0"/>
                        <a:t> в данный период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Введение месячины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Появление крестьян-отходников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Последствия внедрения капиталистических начал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Землевладельцы вынуждены внедрять современную технику и улучшать севооборот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Появление слоя купцов и мануфактуристов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1378</TotalTime>
  <Words>430</Words>
  <Application>Microsoft Office PowerPoint</Application>
  <PresentationFormat>Экран (4:3)</PresentationFormat>
  <Paragraphs>188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Техническая</vt:lpstr>
      <vt:lpstr>«Своя игра»</vt:lpstr>
      <vt:lpstr> Экономическое  развитие России  в XVIII веке</vt:lpstr>
      <vt:lpstr>План урока:</vt:lpstr>
      <vt:lpstr>Цели </vt:lpstr>
      <vt:lpstr>Слайд 5</vt:lpstr>
      <vt:lpstr>Россия в XVIII веке</vt:lpstr>
      <vt:lpstr>Социальный состав населения</vt:lpstr>
      <vt:lpstr>Сельское хозяйство в XVIII веке</vt:lpstr>
      <vt:lpstr>Слайд 9</vt:lpstr>
      <vt:lpstr>Развитие промышленности в условиях феодализма</vt:lpstr>
      <vt:lpstr>Слайд 11</vt:lpstr>
      <vt:lpstr>Слайд 12</vt:lpstr>
      <vt:lpstr>Торговля</vt:lpstr>
      <vt:lpstr>Слайд 14</vt:lpstr>
      <vt:lpstr>Спасибо за урок 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137</cp:revision>
  <dcterms:created xsi:type="dcterms:W3CDTF">2010-11-05T07:42:22Z</dcterms:created>
  <dcterms:modified xsi:type="dcterms:W3CDTF">2011-02-16T15:05:29Z</dcterms:modified>
</cp:coreProperties>
</file>