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8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82E23-A2B9-475D-8127-D32483A3E5F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2DC65-3A0E-43DA-8E32-8D8956529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omanian.ruvr.ru/data/575/139/1235/grau-1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photo.pedsovet.su/photo/39-0-93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002060"/>
                </a:solidFill>
                <a:latin typeface="Comic Sans MS" pitchFamily="66" charset="0"/>
              </a:rPr>
              <a:t>Русский язык</a:t>
            </a:r>
            <a:endParaRPr lang="ru-RU" sz="8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C000"/>
                </a:solidFill>
                <a:latin typeface="Comic Sans MS" pitchFamily="66" charset="0"/>
              </a:rPr>
              <a:t>Правописание</a:t>
            </a:r>
            <a:endParaRPr lang="ru-RU" sz="6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Documents and Settings\Юля\Рабочий стол\animatsionnye_kartinki_dlya_prezentatsiy_na_temu_shkola\Анимационные картинки для презентаций на тему Школа\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7166"/>
            <a:ext cx="2214578" cy="207616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464711" y="1178703"/>
            <a:ext cx="357190" cy="285752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3108" y="2214554"/>
            <a:ext cx="50006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Картинка 108 из 6400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57166"/>
            <a:ext cx="3857652" cy="385765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00034" y="1071546"/>
            <a:ext cx="421484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Пшеница</a:t>
            </a:r>
          </a:p>
          <a:p>
            <a:pPr algn="ctr"/>
            <a:r>
              <a:rPr lang="ru-RU" sz="9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Камыш</a:t>
            </a:r>
            <a:endParaRPr lang="ru-RU" sz="9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3643314"/>
            <a:ext cx="442915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пшениц.й</a:t>
            </a:r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 </a:t>
            </a:r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  <a:t>? </a:t>
            </a:r>
            <a:r>
              <a:rPr lang="ru-RU" sz="8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</a:t>
            </a:r>
            <a:r>
              <a:rPr lang="ru-RU" sz="8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амыш.м</a:t>
            </a:r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Monotype Corsiva" pitchFamily="66" charset="0"/>
              </a:rPr>
              <a:t>?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643042" y="3643314"/>
            <a:ext cx="50006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393273" y="2678901"/>
            <a:ext cx="357190" cy="285752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72476" cy="500066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Century Schoolbook" pitchFamily="18" charset="0"/>
              </a:rPr>
              <a:t>Гласные  в окончаниях имён существительных после шипящих и Ц </a:t>
            </a:r>
            <a:endParaRPr lang="ru-RU" sz="6000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22530" name="Picture 2" descr="http://im3-tub.yandex.net/i?id=95838000-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386" y="285728"/>
            <a:ext cx="2316908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7" name="Блок-схема: процесс 6"/>
          <p:cNvSpPr/>
          <p:nvPr/>
        </p:nvSpPr>
        <p:spPr>
          <a:xfrm>
            <a:off x="1071538" y="2428868"/>
            <a:ext cx="2428892" cy="1857388"/>
          </a:xfrm>
          <a:prstGeom prst="flowChartProcess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786182" y="357166"/>
            <a:ext cx="1785950" cy="1214446"/>
          </a:xfrm>
          <a:prstGeom prst="flowChartProcess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28638" y="15287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143636" y="2357422"/>
            <a:ext cx="2357454" cy="1857395"/>
          </a:xfrm>
          <a:prstGeom prst="flowChartProcess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4294967295"/>
          </p:nvPr>
        </p:nvSpPr>
        <p:spPr>
          <a:xfrm>
            <a:off x="714375" y="2357430"/>
            <a:ext cx="8072467" cy="25003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0000" dirty="0" smtClean="0">
                <a:latin typeface="Comic Sans MS" pitchFamily="66" charset="0"/>
              </a:rPr>
              <a:t>-</a:t>
            </a:r>
            <a:r>
              <a:rPr lang="ru-RU" sz="17600" dirty="0" smtClean="0">
                <a:latin typeface="Comic Sans MS" pitchFamily="66" charset="0"/>
              </a:rPr>
              <a:t>ой   -ей</a:t>
            </a:r>
            <a:endParaRPr lang="ru-RU" sz="17600" dirty="0">
              <a:latin typeface="Comic Sans MS" pitchFamily="66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428860" y="1571604"/>
            <a:ext cx="1428760" cy="857263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00694" y="1571605"/>
            <a:ext cx="1143008" cy="78581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2178827" y="1607324"/>
            <a:ext cx="714380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2" descr="word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85721"/>
            <a:ext cx="1714512" cy="142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796908"/>
          </a:xfrm>
        </p:spPr>
        <p:txBody>
          <a:bodyPr>
            <a:noAutofit/>
          </a:bodyPr>
          <a:lstStyle/>
          <a:p>
            <a:pPr algn="l"/>
            <a:r>
              <a:rPr lang="ru-RU" sz="9000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ru-RU" sz="9000" dirty="0" err="1" smtClean="0">
                <a:solidFill>
                  <a:srgbClr val="FF0000"/>
                </a:solidFill>
                <a:latin typeface="Comic Sans MS" pitchFamily="66" charset="0"/>
              </a:rPr>
              <a:t>ом</a:t>
            </a:r>
            <a:r>
              <a:rPr lang="ru-RU" sz="9000" dirty="0" smtClean="0">
                <a:solidFill>
                  <a:srgbClr val="FF0000"/>
                </a:solidFill>
                <a:latin typeface="Comic Sans MS" pitchFamily="66" charset="0"/>
              </a:rPr>
              <a:t>      -ем</a:t>
            </a:r>
            <a:endParaRPr lang="ru-RU" sz="9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4210080" cy="535785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Кирпич</a:t>
            </a:r>
            <a:r>
              <a:rPr lang="ru-RU" sz="5000" dirty="0" smtClean="0">
                <a:solidFill>
                  <a:srgbClr val="C00000"/>
                </a:solidFill>
                <a:latin typeface="Comic Sans MS" pitchFamily="66" charset="0"/>
              </a:rPr>
              <a:t>ом</a:t>
            </a:r>
          </a:p>
          <a:p>
            <a:pPr>
              <a:buFont typeface="Courier New" pitchFamily="49" charset="0"/>
              <a:buChar char="o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Лапш</a:t>
            </a:r>
            <a:r>
              <a:rPr lang="ru-RU" sz="5000" dirty="0" smtClean="0">
                <a:solidFill>
                  <a:srgbClr val="C00000"/>
                </a:solidFill>
                <a:latin typeface="Comic Sans MS" pitchFamily="66" charset="0"/>
              </a:rPr>
              <a:t>ой</a:t>
            </a:r>
          </a:p>
          <a:p>
            <a:pPr>
              <a:buFont typeface="Courier New" pitchFamily="49" charset="0"/>
              <a:buChar char="o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Овц</a:t>
            </a:r>
            <a:r>
              <a:rPr lang="ru-RU" sz="5000" dirty="0" smtClean="0">
                <a:solidFill>
                  <a:srgbClr val="C00000"/>
                </a:solidFill>
                <a:latin typeface="Comic Sans MS" pitchFamily="66" charset="0"/>
              </a:rPr>
              <a:t>ой</a:t>
            </a:r>
          </a:p>
          <a:p>
            <a:pPr>
              <a:buFont typeface="Courier New" pitchFamily="49" charset="0"/>
              <a:buChar char="o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Нож</a:t>
            </a:r>
            <a:r>
              <a:rPr lang="ru-RU" sz="5000" dirty="0" smtClean="0">
                <a:solidFill>
                  <a:srgbClr val="C00000"/>
                </a:solidFill>
                <a:latin typeface="Comic Sans MS" pitchFamily="66" charset="0"/>
              </a:rPr>
              <a:t>ом</a:t>
            </a:r>
          </a:p>
          <a:p>
            <a:pPr>
              <a:buFont typeface="Courier New" pitchFamily="49" charset="0"/>
              <a:buChar char="o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Плющ</a:t>
            </a:r>
            <a:r>
              <a:rPr lang="ru-RU" sz="5000" dirty="0" smtClean="0">
                <a:solidFill>
                  <a:srgbClr val="C00000"/>
                </a:solidFill>
                <a:latin typeface="Comic Sans MS" pitchFamily="66" charset="0"/>
              </a:rPr>
              <a:t>ом</a:t>
            </a:r>
          </a:p>
          <a:p>
            <a:pPr>
              <a:buFont typeface="Courier New" pitchFamily="49" charset="0"/>
              <a:buChar char="o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Кольц</a:t>
            </a:r>
            <a:r>
              <a:rPr lang="ru-RU" sz="5000" dirty="0" smtClean="0">
                <a:solidFill>
                  <a:srgbClr val="C00000"/>
                </a:solidFill>
                <a:latin typeface="Comic Sans MS" pitchFamily="66" charset="0"/>
              </a:rPr>
              <a:t>ом</a:t>
            </a:r>
          </a:p>
          <a:p>
            <a:pPr>
              <a:buFont typeface="Courier New" pitchFamily="49" charset="0"/>
              <a:buChar char="o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Конц</a:t>
            </a:r>
            <a:r>
              <a:rPr lang="ru-RU" sz="5000" dirty="0" smtClean="0">
                <a:solidFill>
                  <a:srgbClr val="C00000"/>
                </a:solidFill>
                <a:latin typeface="Comic Sans MS" pitchFamily="66" charset="0"/>
              </a:rPr>
              <a:t>ом</a:t>
            </a:r>
          </a:p>
          <a:p>
            <a:pPr>
              <a:buNone/>
            </a:pPr>
            <a:endParaRPr lang="ru-RU" sz="40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endParaRPr lang="ru-RU" sz="50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5500726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Сердц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ем</a:t>
            </a:r>
          </a:p>
          <a:p>
            <a:pPr>
              <a:buFont typeface="Courier New" pitchFamily="49" charset="0"/>
              <a:buChar char="o"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Пшениц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ей</a:t>
            </a:r>
          </a:p>
          <a:p>
            <a:pPr>
              <a:buFont typeface="Courier New" pitchFamily="49" charset="0"/>
              <a:buChar char="o"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Учениц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ей</a:t>
            </a:r>
          </a:p>
          <a:p>
            <a:pPr>
              <a:buFont typeface="Courier New" pitchFamily="49" charset="0"/>
              <a:buChar char="o"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Певиц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ей</a:t>
            </a:r>
          </a:p>
          <a:p>
            <a:pPr>
              <a:buFont typeface="Courier New" pitchFamily="49" charset="0"/>
              <a:buChar char="o"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Умниц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ей</a:t>
            </a:r>
          </a:p>
          <a:p>
            <a:pPr>
              <a:buFont typeface="Courier New" pitchFamily="49" charset="0"/>
              <a:buChar char="o"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Крыш</a:t>
            </a:r>
            <a:r>
              <a:rPr lang="ru-RU" sz="4800" dirty="0" smtClean="0">
                <a:solidFill>
                  <a:srgbClr val="C00000"/>
                </a:solidFill>
                <a:latin typeface="Comic Sans MS" pitchFamily="66" charset="0"/>
              </a:rPr>
              <a:t>ей</a:t>
            </a:r>
          </a:p>
          <a:p>
            <a:pPr>
              <a:buNone/>
            </a:pPr>
            <a:endParaRPr lang="ru-RU" sz="48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071670" y="214290"/>
            <a:ext cx="285752" cy="2857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Юля\Рабочий стол\Школа\фон для презентаций\69_My_new_fon_3\My_new_fon_3\5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24176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калач.м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142984"/>
            <a:ext cx="30572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л</a:t>
            </a:r>
            <a:r>
              <a:rPr lang="ru-RU" sz="4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андыш.м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357166"/>
            <a:ext cx="16690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т</a:t>
            </a:r>
            <a:r>
              <a:rPr lang="ru-RU" sz="4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уч.й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857364"/>
            <a:ext cx="30171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прич.ской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1071546"/>
            <a:ext cx="24320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пч.лкой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1071546"/>
            <a:ext cx="25587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ж.лудем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357166"/>
            <a:ext cx="32399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ш.коладом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1857364"/>
            <a:ext cx="34531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карандаш.м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Дуга 14"/>
          <p:cNvSpPr/>
          <p:nvPr/>
        </p:nvSpPr>
        <p:spPr>
          <a:xfrm>
            <a:off x="785786" y="2714620"/>
            <a:ext cx="914400" cy="914400"/>
          </a:xfrm>
          <a:prstGeom prst="arc">
            <a:avLst>
              <a:gd name="adj1" fmla="val 1058978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786578" y="2714620"/>
            <a:ext cx="914400" cy="612648"/>
          </a:xfrm>
          <a:prstGeom prst="flowChartProcess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5185E-6 L 0.57309 0.43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30452 0.412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08958 0.538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54566 0.529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35365 0.434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-0.64375 0.5712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" y="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02616 L -0.04253 0.56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219 0.05764 L 0.16493 0.5615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500188"/>
            <a:ext cx="4929188" cy="4972050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Ш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потом</a:t>
            </a:r>
          </a:p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Ш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рохом</a:t>
            </a:r>
          </a:p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Ш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рсткой</a:t>
            </a:r>
          </a:p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Ж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лудем</a:t>
            </a:r>
          </a:p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Крыж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вником</a:t>
            </a:r>
          </a:p>
          <a:p>
            <a:pPr>
              <a:buNone/>
            </a:pPr>
            <a:endParaRPr lang="ru-RU" sz="5400" dirty="0" smtClean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Courier New" pitchFamily="49" charset="0"/>
              <a:buChar char="o"/>
            </a:pPr>
            <a:endParaRPr lang="ru-RU" sz="54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319713" y="1571625"/>
            <a:ext cx="3824287" cy="4786313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Меч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</a:t>
            </a:r>
          </a:p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Плащ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</a:t>
            </a:r>
          </a:p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Циркач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</a:t>
            </a:r>
          </a:p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Еж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</a:t>
            </a:r>
          </a:p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Чертеж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м</a:t>
            </a:r>
          </a:p>
          <a:p>
            <a:pPr>
              <a:buFont typeface="Courier New" pitchFamily="49" charset="0"/>
              <a:buChar char="o"/>
            </a:pP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Свеч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й</a:t>
            </a:r>
          </a:p>
          <a:p>
            <a:pPr>
              <a:buNone/>
            </a:pPr>
            <a:endParaRPr lang="ru-RU" sz="54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Дуга 4"/>
          <p:cNvSpPr/>
          <p:nvPr/>
        </p:nvSpPr>
        <p:spPr>
          <a:xfrm>
            <a:off x="1142976" y="571480"/>
            <a:ext cx="1271590" cy="842962"/>
          </a:xfrm>
          <a:prstGeom prst="arc">
            <a:avLst>
              <a:gd name="adj1" fmla="val 10800000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500042"/>
            <a:ext cx="914400" cy="9144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3810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Юля\Рабочий стол\Школа\фон для презентаций\69_My_new_fon_3\My_new_fon_3\5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10104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3E6838"/>
                </a:solidFill>
                <a:latin typeface="Comic Sans MS" pitchFamily="66" charset="0"/>
              </a:rPr>
              <a:t>- </a:t>
            </a:r>
            <a:r>
              <a:rPr lang="ru-RU" sz="4000" dirty="0" smtClean="0">
                <a:latin typeface="Comic Sans MS" pitchFamily="66" charset="0"/>
              </a:rPr>
              <a:t>Рощей, водицей, задачей</a:t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4000" dirty="0" smtClean="0">
                <a:latin typeface="Comic Sans MS" pitchFamily="66" charset="0"/>
              </a:rPr>
              <a:t>- Птицей, сторожем, зайцем</a:t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4000" dirty="0" smtClean="0">
                <a:latin typeface="Comic Sans MS" pitchFamily="66" charset="0"/>
              </a:rPr>
              <a:t>- Борцом, душем, полотенцем, свечой</a:t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4000" dirty="0" smtClean="0">
                <a:latin typeface="Comic Sans MS" pitchFamily="66" charset="0"/>
              </a:rPr>
              <a:t>- Овощем, танцем, дворцом</a:t>
            </a:r>
            <a:r>
              <a:rPr lang="ru-RU" dirty="0" smtClean="0">
                <a:solidFill>
                  <a:srgbClr val="3E6838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3E6838"/>
                </a:solidFill>
                <a:latin typeface="Comic Sans MS" pitchFamily="66" charset="0"/>
              </a:rPr>
            </a:br>
            <a:r>
              <a:rPr lang="ru-RU" sz="4800" dirty="0" smtClean="0">
                <a:solidFill>
                  <a:srgbClr val="3E6838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3E6838"/>
                </a:solidFill>
                <a:latin typeface="Comic Sans MS" pitchFamily="66" charset="0"/>
              </a:rPr>
            </a:br>
            <a:r>
              <a:rPr lang="ru-RU" sz="4800" dirty="0" smtClean="0">
                <a:solidFill>
                  <a:srgbClr val="3E6838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rgbClr val="3E6838"/>
                </a:solidFill>
                <a:latin typeface="Comic Sans MS" pitchFamily="66" charset="0"/>
              </a:rPr>
            </a:br>
            <a:endParaRPr lang="ru-RU" sz="4800" dirty="0">
              <a:solidFill>
                <a:srgbClr val="3E6838"/>
              </a:solidFill>
              <a:latin typeface="Comic Sans MS" pitchFamily="66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7786742" cy="3714776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кож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ей</a:t>
            </a:r>
            <a:r>
              <a:rPr lang="ru-RU" sz="11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             </a:t>
            </a:r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борщ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ом</a:t>
            </a:r>
          </a:p>
          <a:p>
            <a:pPr algn="l"/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задач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ей</a:t>
            </a:r>
            <a:r>
              <a:rPr lang="ru-RU" sz="11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          </a:t>
            </a:r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гараж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ом</a:t>
            </a:r>
          </a:p>
          <a:p>
            <a:pPr algn="l"/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душ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ем </a:t>
            </a:r>
            <a:r>
              <a:rPr lang="ru-RU" sz="11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            </a:t>
            </a:r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бойц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ом</a:t>
            </a:r>
          </a:p>
          <a:p>
            <a:pPr algn="l"/>
            <a:r>
              <a:rPr lang="ru-RU" sz="11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обруч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ем</a:t>
            </a:r>
            <a:r>
              <a:rPr lang="ru-RU" sz="11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          </a:t>
            </a:r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меч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ом</a:t>
            </a:r>
          </a:p>
          <a:p>
            <a:pPr algn="l"/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марш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ем</a:t>
            </a:r>
            <a:r>
              <a:rPr lang="ru-RU" sz="11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            </a:t>
            </a:r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луч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ом</a:t>
            </a:r>
          </a:p>
          <a:p>
            <a:pPr algn="l"/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товарищ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ем</a:t>
            </a:r>
            <a:r>
              <a:rPr lang="ru-RU" sz="11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       </a:t>
            </a:r>
            <a:r>
              <a:rPr lang="ru-RU" sz="11100" dirty="0" smtClean="0">
                <a:solidFill>
                  <a:srgbClr val="FF0000"/>
                </a:solidFill>
                <a:latin typeface="Comic Sans MS" pitchFamily="66" charset="0"/>
              </a:rPr>
              <a:t>ключ</a:t>
            </a:r>
            <a:r>
              <a:rPr lang="ru-RU" sz="11100" dirty="0" smtClean="0">
                <a:solidFill>
                  <a:srgbClr val="00B050"/>
                </a:solidFill>
                <a:latin typeface="Comic Sans MS" pitchFamily="66" charset="0"/>
              </a:rPr>
              <a:t>ом</a:t>
            </a:r>
            <a:r>
              <a:rPr lang="ru-RU" sz="11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</a:t>
            </a:r>
          </a:p>
          <a:p>
            <a:pPr algn="l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   </a:t>
            </a:r>
          </a:p>
          <a:p>
            <a:pPr algn="l"/>
            <a:endParaRPr lang="ru-RU" sz="1400" dirty="0" smtClean="0"/>
          </a:p>
          <a:p>
            <a:pPr algn="l"/>
            <a:endParaRPr lang="ru-RU" sz="1400" dirty="0" smtClean="0"/>
          </a:p>
          <a:p>
            <a:pPr algn="l"/>
            <a:endParaRPr lang="ru-RU" sz="1400" dirty="0" smtClean="0"/>
          </a:p>
          <a:p>
            <a:pPr algn="l"/>
            <a:endParaRPr lang="ru-RU" sz="1400" dirty="0" smtClean="0"/>
          </a:p>
          <a:p>
            <a:pPr algn="l"/>
            <a:endParaRPr lang="ru-RU" sz="1400" dirty="0" smtClean="0"/>
          </a:p>
          <a:p>
            <a:pPr algn="l"/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algn="l"/>
            <a:endParaRPr lang="ru-RU" sz="1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 descr="807309789">
            <a:hlinkClick r:id="rId2" tooltip="Просмотры: 839 | Размеры: 78x110, 13.3Kb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 descr="birthday_balloons_wit_a_m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76250"/>
            <a:ext cx="437515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64" y="428604"/>
            <a:ext cx="8715436" cy="1154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Дать название данной группе слов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1792" cy="4525963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Остров</a:t>
            </a:r>
          </a:p>
          <a:p>
            <a:pPr>
              <a:buFont typeface="Courier New" pitchFamily="49" charset="0"/>
              <a:buChar char="o"/>
            </a:pP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Снег</a:t>
            </a:r>
          </a:p>
          <a:p>
            <a:pPr>
              <a:buFont typeface="Courier New" pitchFamily="49" charset="0"/>
              <a:buChar char="o"/>
            </a:pP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Вечер</a:t>
            </a:r>
          </a:p>
          <a:p>
            <a:pPr>
              <a:buFont typeface="Courier New" pitchFamily="49" charset="0"/>
              <a:buChar char="o"/>
            </a:pP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Пчела</a:t>
            </a:r>
          </a:p>
          <a:p>
            <a:pPr>
              <a:buFont typeface="Courier New" pitchFamily="49" charset="0"/>
              <a:buChar char="o"/>
            </a:pP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Дети</a:t>
            </a:r>
          </a:p>
          <a:p>
            <a:pPr>
              <a:buNone/>
            </a:pP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0430" y="1600200"/>
            <a:ext cx="5429288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Имя</a:t>
            </a:r>
          </a:p>
          <a:p>
            <a:pPr>
              <a:buNone/>
            </a:pP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существительное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85738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 какому признаку создана группа? Как ее можно продолжить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?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642938" y="2143125"/>
            <a:ext cx="8501062" cy="4143375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                </a:t>
            </a:r>
          </a:p>
          <a:p>
            <a:pPr>
              <a:buNone/>
            </a:pP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           </a:t>
            </a:r>
          </a:p>
          <a:p>
            <a:pPr>
              <a:buNone/>
            </a:pPr>
            <a:endParaRPr lang="ru-RU" sz="60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5800" dirty="0" smtClean="0">
                <a:solidFill>
                  <a:srgbClr val="C00000"/>
                </a:solidFill>
                <a:latin typeface="Comic Sans MS" pitchFamily="66" charset="0"/>
              </a:rPr>
              <a:t>  Буквы О – Ё после шипящих в корне слова</a:t>
            </a:r>
          </a:p>
          <a:p>
            <a:pPr>
              <a:buNone/>
            </a:pPr>
            <a:endParaRPr lang="ru-RU" sz="5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388" y="2285992"/>
            <a:ext cx="244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шофёр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3286124"/>
            <a:ext cx="2289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шёпот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285992"/>
            <a:ext cx="2626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жёлудь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2285992"/>
            <a:ext cx="2744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Пчёлка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2844" y="785794"/>
            <a:ext cx="8643998" cy="164307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002060"/>
                </a:solidFill>
                <a:latin typeface="Comic Sans MS" pitchFamily="66" charset="0"/>
              </a:rPr>
              <a:t>Цилиндр, цирк, акация</a:t>
            </a:r>
            <a:endParaRPr lang="ru-RU" sz="6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285720" y="3143248"/>
            <a:ext cx="8643998" cy="2495552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  <a:latin typeface="Comic Sans MS" pitchFamily="66" charset="0"/>
              </a:rPr>
              <a:t>Звук Ы   И после Ц</a:t>
            </a:r>
            <a:endParaRPr lang="ru-RU" sz="8000" dirty="0"/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4214810" y="3357562"/>
            <a:ext cx="214314" cy="928694"/>
          </a:xfrm>
          <a:prstGeom prst="leftBracke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круглая скобка 4"/>
          <p:cNvSpPr/>
          <p:nvPr/>
        </p:nvSpPr>
        <p:spPr>
          <a:xfrm>
            <a:off x="5500694" y="3286124"/>
            <a:ext cx="214314" cy="928694"/>
          </a:xfrm>
          <a:prstGeom prst="rightBracke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круглая скобка 7"/>
          <p:cNvSpPr/>
          <p:nvPr/>
        </p:nvSpPr>
        <p:spPr>
          <a:xfrm>
            <a:off x="6215074" y="3286124"/>
            <a:ext cx="214314" cy="928694"/>
          </a:xfrm>
          <a:prstGeom prst="leftBracke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>
            <a:off x="7143768" y="3286124"/>
            <a:ext cx="214314" cy="928694"/>
          </a:xfrm>
          <a:prstGeom prst="rightBracke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  <p:bldP spid="4" grpId="0" animBg="1"/>
      <p:bldP spid="5" grpId="0" animBg="1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65429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C00000"/>
                </a:solidFill>
                <a:latin typeface="Comic Sans MS" pitchFamily="66" charset="0"/>
              </a:rPr>
              <a:t>Аллея, территория, суббота, шоссе…</a:t>
            </a:r>
            <a:endParaRPr lang="ru-RU" sz="6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357562"/>
            <a:ext cx="8429684" cy="30718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Удвоенная согласная в корне слова</a:t>
            </a:r>
            <a:endParaRPr lang="ru-RU" sz="6600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По какому признаку создана данная группа слов?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00486" cy="504350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5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5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Comic Sans MS" pitchFamily="66" charset="0"/>
              </a:rPr>
              <a:t>имена сущ.</a:t>
            </a:r>
          </a:p>
          <a:p>
            <a:pPr algn="ctr">
              <a:buNone/>
            </a:pPr>
            <a:r>
              <a:rPr lang="ru-RU" sz="5400" dirty="0" err="1" smtClean="0">
                <a:solidFill>
                  <a:srgbClr val="C00000"/>
                </a:solidFill>
                <a:latin typeface="Comic Sans MS" pitchFamily="66" charset="0"/>
              </a:rPr>
              <a:t>ж.р</a:t>
            </a:r>
            <a:endParaRPr lang="ru-RU" sz="5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ru-RU" sz="5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95766" cy="497207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>
              <a:latin typeface="Comic Sans MS" pitchFamily="66" charset="0"/>
            </a:endParaRPr>
          </a:p>
          <a:p>
            <a:pPr algn="ctr">
              <a:buNone/>
            </a:pPr>
            <a:endParaRPr lang="ru-RU" sz="5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ru-RU" sz="5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Comic Sans MS" pitchFamily="66" charset="0"/>
              </a:rPr>
              <a:t>имена сущ.</a:t>
            </a:r>
          </a:p>
          <a:p>
            <a:pPr algn="ctr">
              <a:buNone/>
            </a:pPr>
            <a:r>
              <a:rPr lang="ru-RU" sz="5400" dirty="0" err="1" smtClean="0">
                <a:solidFill>
                  <a:srgbClr val="C00000"/>
                </a:solidFill>
                <a:latin typeface="Comic Sans MS" pitchFamily="66" charset="0"/>
              </a:rPr>
              <a:t>м.р</a:t>
            </a:r>
            <a:endParaRPr lang="ru-RU" sz="5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28596" y="4857760"/>
            <a:ext cx="842968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571744"/>
            <a:ext cx="1928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Рожь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643050"/>
            <a:ext cx="1989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Дочь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571876"/>
            <a:ext cx="2448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Брошь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86446" y="2643182"/>
            <a:ext cx="2220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Ключ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3571876"/>
            <a:ext cx="31918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Ландыш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1714488"/>
            <a:ext cx="2901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Малыш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99240" y="4714884"/>
            <a:ext cx="3787802" cy="1930414"/>
            <a:chOff x="499240" y="4714884"/>
            <a:chExt cx="3787802" cy="1930414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-464379" y="5679297"/>
              <a:ext cx="1928826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Группа 25"/>
            <p:cNvGrpSpPr/>
            <p:nvPr/>
          </p:nvGrpSpPr>
          <p:grpSpPr>
            <a:xfrm>
              <a:off x="500034" y="4714884"/>
              <a:ext cx="3787008" cy="1930414"/>
              <a:chOff x="500034" y="4714884"/>
              <a:chExt cx="3787008" cy="1930414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00034" y="4714884"/>
                <a:ext cx="3714776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3321835" y="5679297"/>
                <a:ext cx="1928826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00034" y="6643710"/>
                <a:ext cx="3786214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Группа 27"/>
          <p:cNvGrpSpPr/>
          <p:nvPr/>
        </p:nvGrpSpPr>
        <p:grpSpPr>
          <a:xfrm>
            <a:off x="4786314" y="4714884"/>
            <a:ext cx="3787802" cy="1930414"/>
            <a:chOff x="499240" y="4714884"/>
            <a:chExt cx="3787802" cy="193041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-464379" y="5679297"/>
              <a:ext cx="1928826" cy="158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Группа 29"/>
            <p:cNvGrpSpPr/>
            <p:nvPr/>
          </p:nvGrpSpPr>
          <p:grpSpPr>
            <a:xfrm>
              <a:off x="500034" y="4714884"/>
              <a:ext cx="3787008" cy="1930414"/>
              <a:chOff x="500034" y="4714884"/>
              <a:chExt cx="3787008" cy="1930414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500034" y="4714884"/>
                <a:ext cx="3714776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3321835" y="5679297"/>
                <a:ext cx="1928826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500034" y="6643710"/>
                <a:ext cx="3786214" cy="158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20" y="285728"/>
            <a:ext cx="8401080" cy="286861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  <a:t>Распределите звуки на 2 группы, используя свойство: «Все шипящие»</a:t>
            </a:r>
            <a:br>
              <a:rPr lang="ru-RU" sz="40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</a:b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786058"/>
            <a:ext cx="4110038" cy="37147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6000" b="1" dirty="0" smtClean="0">
              <a:ln w="38100">
                <a:solidFill>
                  <a:srgbClr val="00B050"/>
                </a:solidFill>
              </a:ln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  <a:p>
            <a:endParaRPr lang="ru-RU" sz="6000" b="1" dirty="0" smtClean="0">
              <a:ln w="38100">
                <a:solidFill>
                  <a:srgbClr val="00B050"/>
                </a:solidFill>
              </a:ln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  <a:p>
            <a:endParaRPr lang="ru-RU" sz="6000" dirty="0">
              <a:ln w="38100">
                <a:solidFill>
                  <a:srgbClr val="00B050"/>
                </a:solidFill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2"/>
          </p:nvPr>
        </p:nvSpPr>
        <p:spPr>
          <a:xfrm>
            <a:off x="6357950" y="3214686"/>
            <a:ext cx="6831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000" b="1" cap="none" spc="0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</a:t>
            </a:r>
            <a:endParaRPr lang="ru-RU" sz="6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714488"/>
            <a:ext cx="78258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1714488"/>
            <a:ext cx="6783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р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1714488"/>
            <a:ext cx="8146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ж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1714488"/>
            <a:ext cx="6591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58082" y="1714488"/>
            <a:ext cx="6767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ч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1714488"/>
            <a:ext cx="9172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щ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1714488"/>
            <a:ext cx="8627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1714488"/>
            <a:ext cx="8980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ш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72264" y="1714488"/>
            <a:ext cx="7008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71670" y="3286124"/>
            <a:ext cx="795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щ</a:t>
            </a:r>
            <a:endParaRPr lang="ru-RU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4429132"/>
            <a:ext cx="7793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ш</a:t>
            </a:r>
            <a:endParaRPr lang="ru-RU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71670" y="4429132"/>
            <a:ext cx="5950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ч</a:t>
            </a:r>
            <a:endParaRPr lang="ru-RU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28662" y="3286124"/>
            <a:ext cx="7104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ж</a:t>
            </a:r>
            <a:endParaRPr lang="ru-RU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715272" y="3143248"/>
            <a:ext cx="59663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р</a:t>
            </a:r>
            <a:endParaRPr lang="ru-RU" sz="6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00826" y="4143380"/>
            <a:ext cx="58060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</a:t>
            </a:r>
            <a:endParaRPr lang="ru-RU" sz="6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715272" y="4143380"/>
            <a:ext cx="7505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</a:t>
            </a:r>
            <a:endParaRPr lang="ru-RU" sz="6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43768" y="5214950"/>
            <a:ext cx="61587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</a:t>
            </a:r>
            <a:endParaRPr lang="ru-RU" sz="6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3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2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85813" y="285750"/>
            <a:ext cx="8358187" cy="1643063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Как назвать данную группу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?</a:t>
            </a:r>
            <a:endParaRPr lang="ru-RU" sz="48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4294967295"/>
          </p:nvPr>
        </p:nvSpPr>
        <p:spPr>
          <a:xfrm>
            <a:off x="3643313" y="2000250"/>
            <a:ext cx="5500687" cy="452596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  <a:latin typeface="Comic Sans MS" pitchFamily="66" charset="0"/>
              </a:rPr>
              <a:t>Однокоренные слова</a:t>
            </a:r>
          </a:p>
          <a:p>
            <a:pPr>
              <a:buNone/>
            </a:pPr>
            <a:endParaRPr lang="ru-RU" sz="54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ru-RU" sz="5400" dirty="0" smtClean="0">
                <a:solidFill>
                  <a:srgbClr val="00B050"/>
                </a:solidFill>
                <a:latin typeface="Comic Sans MS" pitchFamily="66" charset="0"/>
              </a:rPr>
              <a:t>Формы слова</a:t>
            </a:r>
            <a:endParaRPr lang="ru-RU" sz="5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928934"/>
            <a:ext cx="26821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улицы</a:t>
            </a:r>
            <a:endParaRPr lang="ru-RU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000240"/>
            <a:ext cx="250260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улица</a:t>
            </a:r>
            <a:endParaRPr lang="ru-RU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072074"/>
            <a:ext cx="24994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улицу</a:t>
            </a:r>
            <a:endParaRPr lang="ru-RU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4000504"/>
            <a:ext cx="299473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улицей</a:t>
            </a:r>
            <a:endParaRPr lang="ru-RU" sz="6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Юля\Рабочий стол\Школа\фон для презентаций\69_My_new_fon_3\My_new_fon_3\16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42950" y="274638"/>
            <a:ext cx="8401050" cy="1654175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0070C0"/>
                </a:solidFill>
                <a:latin typeface="Comic Sans MS" pitchFamily="66" charset="0"/>
              </a:rPr>
              <a:t>Какое слово лишнее </a:t>
            </a:r>
            <a:br>
              <a:rPr lang="ru-RU" sz="6600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6600" dirty="0" smtClean="0">
                <a:solidFill>
                  <a:srgbClr val="0070C0"/>
                </a:solidFill>
                <a:latin typeface="Comic Sans MS" pitchFamily="66" charset="0"/>
              </a:rPr>
              <a:t>в данной группе?</a:t>
            </a:r>
            <a:endParaRPr lang="ru-RU" sz="6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428868"/>
            <a:ext cx="2826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</a:rPr>
              <a:t>скворец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714752"/>
            <a:ext cx="3195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пшеница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2428868"/>
            <a:ext cx="2550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птенец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428868"/>
            <a:ext cx="2533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Comic Sans MS" pitchFamily="66" charset="0"/>
              </a:rPr>
              <a:t>капель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3714752"/>
            <a:ext cx="2440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зелень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7BC5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build="allAtOnce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BEBE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214</Words>
  <Application>Microsoft Office PowerPoint</Application>
  <PresentationFormat>Экран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Русский язык</vt:lpstr>
      <vt:lpstr>Дать название данной группе слов</vt:lpstr>
      <vt:lpstr>По какому признаку создана группа? Как ее можно продолжить?</vt:lpstr>
      <vt:lpstr>Цилиндр, цирк, акация</vt:lpstr>
      <vt:lpstr>Аллея, территория, суббота, шоссе…</vt:lpstr>
      <vt:lpstr>По какому признаку создана данная группа слов?</vt:lpstr>
      <vt:lpstr>Распределите звуки на 2 группы, используя свойство: «Все шипящие»  </vt:lpstr>
      <vt:lpstr>Как назвать данную группу?</vt:lpstr>
      <vt:lpstr>Какое слово лишнее  в данной группе?</vt:lpstr>
      <vt:lpstr>Слайд 10</vt:lpstr>
      <vt:lpstr>Гласные  в окончаниях имён существительных после шипящих и Ц </vt:lpstr>
      <vt:lpstr>Слайд 12</vt:lpstr>
      <vt:lpstr>-ом      -ем</vt:lpstr>
      <vt:lpstr>Слайд 14</vt:lpstr>
      <vt:lpstr>Слайд 15</vt:lpstr>
      <vt:lpstr>- Рощей, водицей, задачей - Птицей, сторожем, зайцем - Борцом, душем, полотенцем, свечой - Овощем, танцем, дворцом   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Дать название данной группе слов</dc:title>
  <dc:creator>Юля</dc:creator>
  <cp:lastModifiedBy>Юля</cp:lastModifiedBy>
  <cp:revision>41</cp:revision>
  <dcterms:created xsi:type="dcterms:W3CDTF">2010-01-26T18:07:37Z</dcterms:created>
  <dcterms:modified xsi:type="dcterms:W3CDTF">2010-09-02T18:51:36Z</dcterms:modified>
</cp:coreProperties>
</file>