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8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4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E6D92-1A1C-4339-8758-750D7D8183D0}" type="datetimeFigureOut">
              <a:rPr lang="ru-RU" smtClean="0"/>
              <a:pPr/>
              <a:t>30.04.2011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2CAEA-3955-443C-A1E7-A1D30C84C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2CAEA-3955-443C-A1E7-A1D30C84C976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3472-994E-4F75-81E4-E53D7805B278}" type="datetimeFigureOut">
              <a:rPr lang="ru-RU" smtClean="0"/>
              <a:pPr/>
              <a:t>30.04.2011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5158D-FF49-4D82-9ADA-9E41EC63E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3472-994E-4F75-81E4-E53D7805B278}" type="datetimeFigureOut">
              <a:rPr lang="ru-RU" smtClean="0"/>
              <a:pPr/>
              <a:t>30.04.2011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5158D-FF49-4D82-9ADA-9E41EC63E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3472-994E-4F75-81E4-E53D7805B278}" type="datetimeFigureOut">
              <a:rPr lang="ru-RU" smtClean="0"/>
              <a:pPr/>
              <a:t>30.04.2011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5158D-FF49-4D82-9ADA-9E41EC63E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3472-994E-4F75-81E4-E53D7805B278}" type="datetimeFigureOut">
              <a:rPr lang="ru-RU" smtClean="0"/>
              <a:pPr/>
              <a:t>30.04.2011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5158D-FF49-4D82-9ADA-9E41EC63E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3472-994E-4F75-81E4-E53D7805B278}" type="datetimeFigureOut">
              <a:rPr lang="ru-RU" smtClean="0"/>
              <a:pPr/>
              <a:t>30.04.2011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5158D-FF49-4D82-9ADA-9E41EC63E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3472-994E-4F75-81E4-E53D7805B278}" type="datetimeFigureOut">
              <a:rPr lang="ru-RU" smtClean="0"/>
              <a:pPr/>
              <a:t>30.04.2011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5158D-FF49-4D82-9ADA-9E41EC63E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3472-994E-4F75-81E4-E53D7805B278}" type="datetimeFigureOut">
              <a:rPr lang="ru-RU" smtClean="0"/>
              <a:pPr/>
              <a:t>30.04.2011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5158D-FF49-4D82-9ADA-9E41EC63E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3472-994E-4F75-81E4-E53D7805B278}" type="datetimeFigureOut">
              <a:rPr lang="ru-RU" smtClean="0"/>
              <a:pPr/>
              <a:t>30.04.2011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5158D-FF49-4D82-9ADA-9E41EC63E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3472-994E-4F75-81E4-E53D7805B278}" type="datetimeFigureOut">
              <a:rPr lang="ru-RU" smtClean="0"/>
              <a:pPr/>
              <a:t>30.04.2011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5158D-FF49-4D82-9ADA-9E41EC63E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3472-994E-4F75-81E4-E53D7805B278}" type="datetimeFigureOut">
              <a:rPr lang="ru-RU" smtClean="0"/>
              <a:pPr/>
              <a:t>30.04.2011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5158D-FF49-4D82-9ADA-9E41EC63E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3472-994E-4F75-81E4-E53D7805B278}" type="datetimeFigureOut">
              <a:rPr lang="ru-RU" smtClean="0"/>
              <a:pPr/>
              <a:t>30.04.2011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5158D-FF49-4D82-9ADA-9E41EC63EC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4A3472-994E-4F75-81E4-E53D7805B278}" type="datetimeFigureOut">
              <a:rPr lang="ru-RU" smtClean="0"/>
              <a:pPr/>
              <a:t>30.04.2011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5158D-FF49-4D82-9ADA-9E41EC63EC3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Геометрия архитектурной гармонии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Блок-схема: магнитный диск 3"/>
          <p:cNvSpPr/>
          <p:nvPr/>
        </p:nvSpPr>
        <p:spPr>
          <a:xfrm>
            <a:off x="1571604" y="3714752"/>
            <a:ext cx="857256" cy="1143008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уб 4"/>
          <p:cNvSpPr/>
          <p:nvPr/>
        </p:nvSpPr>
        <p:spPr>
          <a:xfrm>
            <a:off x="4143372" y="3714752"/>
            <a:ext cx="928694" cy="1143008"/>
          </a:xfrm>
          <a:prstGeom prst="cub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рапеция 5"/>
          <p:cNvSpPr/>
          <p:nvPr/>
        </p:nvSpPr>
        <p:spPr>
          <a:xfrm>
            <a:off x="6858016" y="3857628"/>
            <a:ext cx="1143008" cy="100013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58166" cy="1162050"/>
          </a:xfrm>
        </p:spPr>
        <p:txBody>
          <a:bodyPr/>
          <a:lstStyle/>
          <a:p>
            <a:pPr algn="ctr"/>
            <a:r>
              <a:rPr lang="ru-RU" sz="4400" dirty="0" smtClean="0"/>
              <a:t>Колизей.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Колизей имел форму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удлиненного круга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стоял на 80 арках, над которыми поднимались арки меньшего размера. 240 огромных арок в три яруса снаружи окружают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колоссальный эллипс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За ним располагались сводчатые галереи- места отдыха зрителей и бойкой торговли.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Мои документы\Мои рисунки\храмы\колизей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857621" y="1785926"/>
            <a:ext cx="5072098" cy="4655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58166" cy="1162050"/>
          </a:xfrm>
        </p:spPr>
        <p:txBody>
          <a:bodyPr/>
          <a:lstStyle/>
          <a:p>
            <a:pPr algn="ctr"/>
            <a:r>
              <a:rPr lang="ru-RU" sz="4400" dirty="0" smtClean="0"/>
              <a:t>Лондон. Тауэр.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Тауэр стоит на широком поле коротко стриженной травы. Узкими бойницами хмуро глядят на Темзу его </a:t>
            </a:r>
            <a:r>
              <a:rPr lang="ru-RU" sz="2000" dirty="0" smtClean="0">
                <a:solidFill>
                  <a:srgbClr val="C00000"/>
                </a:solidFill>
              </a:rPr>
              <a:t>квадратные </a:t>
            </a:r>
            <a:r>
              <a:rPr lang="ru-RU" sz="2000" dirty="0" smtClean="0"/>
              <a:t>башни.</a:t>
            </a:r>
            <a:endParaRPr lang="ru-RU" sz="2000" dirty="0"/>
          </a:p>
        </p:txBody>
      </p:sp>
      <p:pic>
        <p:nvPicPr>
          <p:cNvPr id="5123" name="Picture 3" descr="C:\Documents and Settings\Admin\Мои документы\Мои рисунки\храмы\тауэр2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3601070"/>
            <a:ext cx="3429024" cy="2899763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Мои документы\Мои рисунки\храмы\тауэр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643050"/>
            <a:ext cx="4527870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1162050"/>
          </a:xfrm>
        </p:spPr>
        <p:txBody>
          <a:bodyPr/>
          <a:lstStyle/>
          <a:p>
            <a:pPr algn="ctr"/>
            <a:r>
              <a:rPr lang="ru-RU" sz="4400" dirty="0" smtClean="0"/>
              <a:t>Пантеон.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Снаружи Пантеон представляет собой глухое </a:t>
            </a:r>
            <a:r>
              <a:rPr lang="ru-RU" sz="2000" dirty="0" smtClean="0">
                <a:solidFill>
                  <a:srgbClr val="C00000"/>
                </a:solidFill>
              </a:rPr>
              <a:t>кольцо цилиндра</a:t>
            </a:r>
            <a:r>
              <a:rPr lang="ru-RU" sz="2000" dirty="0" smtClean="0"/>
              <a:t>. Раньше перед ним находилась обширная площадь.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Admin\Мои документы\Мои рисунки\храмы\пантеон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3762" y="1714488"/>
            <a:ext cx="5030204" cy="4643470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Мои документы\Мои рисунки\храмы\пантеон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152" y="3571876"/>
            <a:ext cx="3018402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815290" cy="1162050"/>
          </a:xfrm>
        </p:spPr>
        <p:txBody>
          <a:bodyPr/>
          <a:lstStyle/>
          <a:p>
            <a:pPr algn="ctr"/>
            <a:r>
              <a:rPr lang="ru-RU" sz="4400" dirty="0" smtClean="0"/>
              <a:t>Храм Покрова на Нерли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В основании храма лежит </a:t>
            </a:r>
            <a:r>
              <a:rPr lang="ru-RU" sz="2600" dirty="0" smtClean="0">
                <a:solidFill>
                  <a:srgbClr val="C00000"/>
                </a:solidFill>
              </a:rPr>
              <a:t>квадрат</a:t>
            </a:r>
            <a:r>
              <a:rPr lang="ru-RU" sz="2600" dirty="0" smtClean="0"/>
              <a:t>. С помощью удачно выбранных </a:t>
            </a:r>
            <a:r>
              <a:rPr lang="ru-RU" sz="2600" dirty="0" smtClean="0">
                <a:solidFill>
                  <a:srgbClr val="C00000"/>
                </a:solidFill>
              </a:rPr>
              <a:t>пропорций</a:t>
            </a:r>
            <a:r>
              <a:rPr lang="ru-RU" sz="2600" dirty="0" smtClean="0"/>
              <a:t>, форм и деталей зодчие добились удивительного преодоления тяжести камня.</a:t>
            </a:r>
            <a:endParaRPr lang="ru-RU" sz="2600" dirty="0"/>
          </a:p>
        </p:txBody>
      </p:sp>
      <p:pic>
        <p:nvPicPr>
          <p:cNvPr id="7170" name="Picture 2" descr="C:\Documents and Settings\Admin\Мои документы\Мои рисунки\храмы\Храм Покрова -на-Нерли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497" y="1676400"/>
            <a:ext cx="4071965" cy="4967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743852" cy="1162050"/>
          </a:xfrm>
        </p:spPr>
        <p:txBody>
          <a:bodyPr/>
          <a:lstStyle/>
          <a:p>
            <a:pPr algn="ctr"/>
            <a:r>
              <a:rPr lang="ru-RU" sz="4400" dirty="0" smtClean="0"/>
              <a:t>Успенский собор Кремля .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6" name="Picture 4" descr="C:\Documents and Settings\Admin\Мои документы\Мои рисунки\храмы\успенски собор кремля2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303634" y="1643050"/>
            <a:ext cx="4554646" cy="4786346"/>
          </a:xfrm>
          <a:prstGeom prst="rect">
            <a:avLst/>
          </a:prstGeom>
          <a:noFill/>
        </p:spPr>
      </p:pic>
      <p:pic>
        <p:nvPicPr>
          <p:cNvPr id="8195" name="Picture 3" descr="C:\Documents and Settings\Admin\Мои документы\Мои рисунки\храмы\успенск. собор кремля1bmp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357190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1162050"/>
          </a:xfrm>
        </p:spPr>
        <p:txBody>
          <a:bodyPr/>
          <a:lstStyle/>
          <a:p>
            <a:pPr algn="ctr"/>
            <a:r>
              <a:rPr lang="ru-RU" sz="3200" dirty="0" smtClean="0"/>
              <a:t>Храм Покрова Святой Богородицы на Рву (Храм Василия Блаженного).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основании храма находится </a:t>
            </a:r>
            <a:r>
              <a:rPr lang="ru-RU" sz="2400" dirty="0" smtClean="0">
                <a:solidFill>
                  <a:srgbClr val="C00000"/>
                </a:solidFill>
              </a:rPr>
              <a:t>восьмигранник</a:t>
            </a:r>
            <a:r>
              <a:rPr lang="ru-RU" sz="2400" dirty="0" smtClean="0"/>
              <a:t>. Основу построения  образует стройный и вытянутый главный шатер. Все башни нарастая к центру не образуют </a:t>
            </a:r>
            <a:r>
              <a:rPr lang="ru-RU" sz="2400" dirty="0" smtClean="0">
                <a:solidFill>
                  <a:srgbClr val="C00000"/>
                </a:solidFill>
              </a:rPr>
              <a:t>пирамиды.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C:\Documents and Settings\Admin\Мои документы\Мои рисунки\храмы\покровский собор на рву.bmp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571868" y="1785926"/>
            <a:ext cx="511175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1162050"/>
          </a:xfrm>
        </p:spPr>
        <p:txBody>
          <a:bodyPr/>
          <a:lstStyle/>
          <a:p>
            <a:pPr algn="ctr"/>
            <a:r>
              <a:rPr lang="ru-RU" sz="4400" dirty="0" smtClean="0"/>
              <a:t>Тадж-Махал.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200" dirty="0" smtClean="0"/>
              <a:t>Строительство пятикупольного здания мавзолея продолжалось более двадцати лет. Высота Тадж-Махала вместе с куполом достигает 74 метров. В основании памятника лежит </a:t>
            </a:r>
            <a:r>
              <a:rPr lang="ru-RU" sz="2200" dirty="0" smtClean="0">
                <a:solidFill>
                  <a:srgbClr val="C00000"/>
                </a:solidFill>
              </a:rPr>
              <a:t>квадратная платформа </a:t>
            </a:r>
            <a:r>
              <a:rPr lang="ru-RU" sz="2200" dirty="0" smtClean="0"/>
              <a:t>со сторонами более 95 метров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 descr="C:\Documents and Settings\Admin\Мои документы\Мои рисунки\храмы\t_003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571868" y="1643050"/>
            <a:ext cx="5111750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1162050"/>
          </a:xfrm>
        </p:spPr>
        <p:txBody>
          <a:bodyPr/>
          <a:lstStyle/>
          <a:p>
            <a:pPr algn="ctr"/>
            <a:r>
              <a:rPr lang="ru-RU" sz="4400" dirty="0" err="1" smtClean="0"/>
              <a:t>Эрехтейон</a:t>
            </a:r>
            <a:r>
              <a:rPr lang="ru-RU" sz="4400" dirty="0" smtClean="0"/>
              <a:t>.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основу плана здания положен </a:t>
            </a:r>
            <a:r>
              <a:rPr lang="ru-RU" sz="2000" dirty="0" smtClean="0">
                <a:solidFill>
                  <a:srgbClr val="C00000"/>
                </a:solidFill>
              </a:rPr>
              <a:t>прямоугольник </a:t>
            </a:r>
            <a:r>
              <a:rPr lang="ru-RU" sz="2000" dirty="0" smtClean="0"/>
              <a:t>размером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23,5х11,6 метра. Фасады храма отличаются необыкновенным разнообразием.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Documents and Settings\Admin\Мои документы\Мои рисунки\храмы\эрехтейон1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598292" y="1785926"/>
            <a:ext cx="5259988" cy="4714908"/>
          </a:xfrm>
          <a:prstGeom prst="rect">
            <a:avLst/>
          </a:prstGeom>
          <a:noFill/>
        </p:spPr>
      </p:pic>
      <p:pic>
        <p:nvPicPr>
          <p:cNvPr id="12291" name="Picture 3" descr="C:\Documents and Settings\Admin\Мои документы\Мои рисунки\храмы\эрехтейон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143380"/>
            <a:ext cx="3071834" cy="2437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58166" cy="1162050"/>
          </a:xfrm>
        </p:spPr>
        <p:txBody>
          <a:bodyPr/>
          <a:lstStyle/>
          <a:p>
            <a:pPr algn="ctr"/>
            <a:r>
              <a:rPr lang="ru-RU" sz="4400" dirty="0" smtClean="0"/>
              <a:t>Храм надписей в </a:t>
            </a:r>
            <a:r>
              <a:rPr lang="ru-RU" sz="4400" dirty="0" err="1" smtClean="0"/>
              <a:t>Паленке</a:t>
            </a:r>
            <a:r>
              <a:rPr lang="ru-RU" sz="4400" dirty="0" smtClean="0"/>
              <a:t>.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Храм представляет собой продолговатую </a:t>
            </a:r>
            <a:r>
              <a:rPr lang="ru-RU" sz="2200" dirty="0" smtClean="0">
                <a:solidFill>
                  <a:srgbClr val="C00000"/>
                </a:solidFill>
              </a:rPr>
              <a:t>девятиступенчатую пирамиду </a:t>
            </a:r>
            <a:r>
              <a:rPr lang="ru-RU" sz="2200" dirty="0" smtClean="0"/>
              <a:t>высотой 28  метров.  </a:t>
            </a:r>
            <a:r>
              <a:rPr lang="ru-RU" sz="2200" dirty="0" smtClean="0">
                <a:solidFill>
                  <a:srgbClr val="C00000"/>
                </a:solidFill>
              </a:rPr>
              <a:t>Пирамида</a:t>
            </a:r>
            <a:r>
              <a:rPr lang="ru-RU" sz="2200" dirty="0" smtClean="0"/>
              <a:t> высечена в скальном грунте естественного холма, и тыльная часть сооружения опирается на его крутой склон.</a:t>
            </a:r>
            <a:endParaRPr lang="ru-RU" sz="2200" dirty="0"/>
          </a:p>
        </p:txBody>
      </p:sp>
      <p:pic>
        <p:nvPicPr>
          <p:cNvPr id="13314" name="Picture 2" descr="C:\Documents and Settings\Admin\Мои документы\Мои рисунки\храмы\храм надписей в паленке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502600" y="2000240"/>
            <a:ext cx="528424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1162050"/>
          </a:xfrm>
        </p:spPr>
        <p:txBody>
          <a:bodyPr/>
          <a:lstStyle/>
          <a:p>
            <a:pPr algn="ctr"/>
            <a:r>
              <a:rPr lang="ru-RU" sz="4400" dirty="0" smtClean="0"/>
              <a:t>Храм Солнца в </a:t>
            </a:r>
            <a:r>
              <a:rPr lang="ru-RU" sz="4400" dirty="0" err="1" smtClean="0"/>
              <a:t>Теотиуакане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Храм Солнца, серая </a:t>
            </a:r>
            <a:r>
              <a:rPr lang="ru-RU" sz="2200" dirty="0" smtClean="0">
                <a:solidFill>
                  <a:srgbClr val="C00000"/>
                </a:solidFill>
              </a:rPr>
              <a:t>усеченная пирамида </a:t>
            </a:r>
            <a:r>
              <a:rPr lang="ru-RU" sz="2200" dirty="0" smtClean="0"/>
              <a:t>громадных размеров. </a:t>
            </a:r>
          </a:p>
          <a:p>
            <a:r>
              <a:rPr lang="ru-RU" sz="2200" dirty="0" smtClean="0"/>
              <a:t>В плане храм Солнца представляет собой </a:t>
            </a:r>
            <a:r>
              <a:rPr lang="ru-RU" sz="2200" dirty="0" smtClean="0">
                <a:solidFill>
                  <a:srgbClr val="C00000"/>
                </a:solidFill>
              </a:rPr>
              <a:t>прямоугольник </a:t>
            </a:r>
            <a:r>
              <a:rPr lang="ru-RU" sz="2200" dirty="0" smtClean="0"/>
              <a:t>со сторонами 225 и 220 метров. </a:t>
            </a:r>
            <a:r>
              <a:rPr lang="ru-RU" sz="2200" dirty="0" smtClean="0">
                <a:solidFill>
                  <a:srgbClr val="C00000"/>
                </a:solidFill>
              </a:rPr>
              <a:t>Пирамида</a:t>
            </a:r>
            <a:r>
              <a:rPr lang="ru-RU" sz="2200" dirty="0" smtClean="0"/>
              <a:t> завершается площадкой, на которой находилось главное святилище.</a:t>
            </a:r>
            <a:endParaRPr lang="ru-RU" sz="2200" dirty="0"/>
          </a:p>
        </p:txBody>
      </p:sp>
      <p:pic>
        <p:nvPicPr>
          <p:cNvPr id="14338" name="Picture 2" descr="C:\Documents and Settings\Admin\Мои документы\Мои рисунки\храмы\пирамида солнца в теотиуакане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714488"/>
            <a:ext cx="5143536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Цель проекта: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раскрыть представления о прикладных возможностях математики, ее месте в общечеловеческой значимости геометрических знаний.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1162050"/>
          </a:xfrm>
        </p:spPr>
        <p:txBody>
          <a:bodyPr/>
          <a:lstStyle/>
          <a:p>
            <a:pPr algn="ctr"/>
            <a:r>
              <a:rPr lang="ru-RU" sz="4400" dirty="0" smtClean="0"/>
              <a:t>Храм </a:t>
            </a:r>
            <a:r>
              <a:rPr lang="ru-RU" sz="4400" dirty="0" err="1" smtClean="0"/>
              <a:t>Кукулькана</a:t>
            </a:r>
            <a:r>
              <a:rPr lang="ru-RU" sz="4400" dirty="0" smtClean="0"/>
              <a:t> в </a:t>
            </a:r>
            <a:r>
              <a:rPr lang="ru-RU" sz="4400" dirty="0" err="1" smtClean="0"/>
              <a:t>Чичен</a:t>
            </a:r>
            <a:r>
              <a:rPr lang="ru-RU" sz="4400" dirty="0" smtClean="0"/>
              <a:t> -</a:t>
            </a:r>
            <a:r>
              <a:rPr lang="ru-RU" sz="4400" dirty="0" err="1" smtClean="0"/>
              <a:t>Ице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472" y="1714488"/>
            <a:ext cx="2857528" cy="4533912"/>
          </a:xfrm>
        </p:spPr>
        <p:txBody>
          <a:bodyPr>
            <a:noAutofit/>
          </a:bodyPr>
          <a:lstStyle/>
          <a:p>
            <a:r>
              <a:rPr lang="ru-RU" sz="2500" dirty="0" smtClean="0"/>
              <a:t>Это двадцатиметровая, </a:t>
            </a:r>
            <a:r>
              <a:rPr lang="ru-RU" sz="2500" dirty="0" smtClean="0">
                <a:solidFill>
                  <a:srgbClr val="FF0000"/>
                </a:solidFill>
              </a:rPr>
              <a:t>девятиступенчатая пирамида</a:t>
            </a:r>
            <a:r>
              <a:rPr lang="ru-RU" sz="2500" dirty="0" smtClean="0"/>
              <a:t>.  От основания к вершине храма ведут четыре крутые лестницы. Каждая лестница имеет девяносто одну ступеньку.</a:t>
            </a:r>
            <a:endParaRPr lang="ru-RU" sz="2500" dirty="0"/>
          </a:p>
        </p:txBody>
      </p:sp>
      <p:pic>
        <p:nvPicPr>
          <p:cNvPr id="15362" name="Picture 2" descr="C:\Documents and Settings\Admin\Мои документы\Мои рисунки\храмы\храм кукулькана в чичен-ицеbmp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693982" y="1857364"/>
            <a:ext cx="4975966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1162050"/>
          </a:xfrm>
        </p:spPr>
        <p:txBody>
          <a:bodyPr/>
          <a:lstStyle/>
          <a:p>
            <a:pPr algn="ctr"/>
            <a:r>
              <a:rPr lang="ru-RU" sz="3200" dirty="0" err="1" smtClean="0"/>
              <a:t>Брахадисвара</a:t>
            </a:r>
            <a:r>
              <a:rPr lang="ru-RU" sz="3200" dirty="0" smtClean="0"/>
              <a:t> – великий Храм в </a:t>
            </a:r>
            <a:r>
              <a:rPr lang="ru-RU" sz="3200" dirty="0" err="1" smtClean="0"/>
              <a:t>Танджавуре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500" dirty="0" smtClean="0"/>
              <a:t>Розовато-серый, тяжело поднимающийся вверх </a:t>
            </a:r>
            <a:r>
              <a:rPr lang="ru-RU" sz="2500" dirty="0" smtClean="0">
                <a:solidFill>
                  <a:srgbClr val="FF0000"/>
                </a:solidFill>
              </a:rPr>
              <a:t>пирамидальный </a:t>
            </a:r>
            <a:r>
              <a:rPr lang="ru-RU" sz="2500" dirty="0" smtClean="0"/>
              <a:t>храм.  </a:t>
            </a:r>
            <a:r>
              <a:rPr lang="ru-RU" sz="2500" dirty="0" smtClean="0">
                <a:solidFill>
                  <a:srgbClr val="FF0000"/>
                </a:solidFill>
              </a:rPr>
              <a:t>Прямоугольный </a:t>
            </a:r>
            <a:r>
              <a:rPr lang="ru-RU" sz="2500" dirty="0" smtClean="0"/>
              <a:t>нижний ярус покрыт каменной резьбой и скульптурой.</a:t>
            </a:r>
            <a:endParaRPr lang="ru-RU" sz="2500" dirty="0"/>
          </a:p>
        </p:txBody>
      </p:sp>
      <p:pic>
        <p:nvPicPr>
          <p:cNvPr id="22530" name="Picture 2" descr="C:\Documents and Settings\Admin\Мои документы\Мои рисунки\храмы\танджавурbmp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598292" y="1785926"/>
            <a:ext cx="5045674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58166" cy="1162050"/>
          </a:xfrm>
        </p:spPr>
        <p:txBody>
          <a:bodyPr/>
          <a:lstStyle/>
          <a:p>
            <a:pPr algn="ctr"/>
            <a:r>
              <a:rPr lang="ru-RU" sz="4000" dirty="0" smtClean="0"/>
              <a:t>Мечеть Халифа Омара в Иерусалиме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500" dirty="0" smtClean="0">
                <a:solidFill>
                  <a:srgbClr val="FF0000"/>
                </a:solidFill>
              </a:rPr>
              <a:t>Восьмиугольное</a:t>
            </a:r>
            <a:r>
              <a:rPr lang="ru-RU" sz="2500" dirty="0" smtClean="0"/>
              <a:t>  здание мечети возвышается в центре обширного двора, обнесенного каменной стеной.</a:t>
            </a:r>
          </a:p>
          <a:p>
            <a:r>
              <a:rPr lang="ru-RU" sz="2500" dirty="0" smtClean="0"/>
              <a:t>В плане мечеть является </a:t>
            </a:r>
            <a:r>
              <a:rPr lang="ru-RU" sz="2500" dirty="0" smtClean="0">
                <a:solidFill>
                  <a:srgbClr val="FF0000"/>
                </a:solidFill>
              </a:rPr>
              <a:t>восьмигранником</a:t>
            </a:r>
            <a:r>
              <a:rPr lang="ru-RU" sz="2500" dirty="0" smtClean="0"/>
              <a:t>.</a:t>
            </a:r>
            <a:endParaRPr lang="ru-RU" sz="2500" dirty="0"/>
          </a:p>
        </p:txBody>
      </p:sp>
      <p:pic>
        <p:nvPicPr>
          <p:cNvPr id="16386" name="Picture 2" descr="C:\Documents and Settings\Admin\Мои документы\Мои рисунки\храмы\мечеть халифа омара в иерусалиме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786182" y="1750445"/>
            <a:ext cx="5000660" cy="4770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58166" cy="1162050"/>
          </a:xfrm>
        </p:spPr>
        <p:txBody>
          <a:bodyPr/>
          <a:lstStyle/>
          <a:p>
            <a:pPr algn="ctr"/>
            <a:r>
              <a:rPr lang="ru-RU" sz="5400" dirty="0" err="1" smtClean="0"/>
              <a:t>Пои-Калян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Минарет облицован обожженными керамическими плитками, выполненными в виде различных </a:t>
            </a:r>
            <a:r>
              <a:rPr lang="ru-RU" sz="2400" dirty="0" smtClean="0">
                <a:solidFill>
                  <a:srgbClr val="FF0000"/>
                </a:solidFill>
              </a:rPr>
              <a:t>геометрических фигур – квадрата, круга, треугольника, зигзага, полукруга.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1" name="Picture 3" descr="C:\Documents and Settings\Admin\Мои документы\Мои рисунки\храмы\пои-калян1bmp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714488"/>
            <a:ext cx="5214974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1162050"/>
          </a:xfrm>
        </p:spPr>
        <p:txBody>
          <a:bodyPr/>
          <a:lstStyle/>
          <a:p>
            <a:pPr algn="ctr"/>
            <a:r>
              <a:rPr lang="ru-RU" sz="4400" dirty="0" smtClean="0"/>
              <a:t>Кельнский собор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Западный фасад собора поднимается на высоту 175 метров. Длина собора – 140 метров, ширина -83 метра. Все его детали, вся конструкция подчинены стремлению ввысь – абсолютное господство </a:t>
            </a:r>
            <a:r>
              <a:rPr lang="ru-RU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вертикали.</a:t>
            </a:r>
            <a:endParaRPr lang="ru-RU" sz="2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Documents and Settings\Admin\Мои документы\Мои рисунки\храмы\кёльнский собор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643050"/>
            <a:ext cx="4929222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886728" cy="1162050"/>
          </a:xfrm>
        </p:spPr>
        <p:txBody>
          <a:bodyPr/>
          <a:lstStyle/>
          <a:p>
            <a:pPr algn="ctr"/>
            <a:r>
              <a:rPr lang="ru-RU" sz="4400" dirty="0" smtClean="0"/>
              <a:t>Софийский собор в Киеве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643050"/>
            <a:ext cx="3071842" cy="4572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Основание собора представляет собой </a:t>
            </a:r>
            <a:r>
              <a:rPr lang="ru-RU" sz="3200" dirty="0" smtClean="0">
                <a:solidFill>
                  <a:srgbClr val="FF0000"/>
                </a:solidFill>
              </a:rPr>
              <a:t>прямоугольник. </a:t>
            </a:r>
            <a:r>
              <a:rPr lang="ru-RU" sz="3200" dirty="0" smtClean="0"/>
              <a:t>Ширина храма-55 метров, а длина – 45 метров.</a:t>
            </a:r>
            <a:endParaRPr lang="ru-RU" sz="3200" dirty="0"/>
          </a:p>
        </p:txBody>
      </p:sp>
      <p:pic>
        <p:nvPicPr>
          <p:cNvPr id="20482" name="Picture 2" descr="C:\Documents and Settings\Admin\Мои документы\Мои рисунки\храмы\софийский собор в киевеi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500430" y="1714488"/>
            <a:ext cx="5214974" cy="4857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1162050"/>
          </a:xfrm>
        </p:spPr>
        <p:txBody>
          <a:bodyPr/>
          <a:lstStyle/>
          <a:p>
            <a:pPr algn="ctr"/>
            <a:r>
              <a:rPr lang="ru-RU" sz="4400" dirty="0" smtClean="0"/>
              <a:t>Софийский собор в Новгороде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Documents and Settings\Admin\Мои документы\Мои рисунки\храмы\софийск собор в новгор 2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239444" y="1643050"/>
            <a:ext cx="4547398" cy="4714908"/>
          </a:xfrm>
          <a:prstGeom prst="rect">
            <a:avLst/>
          </a:prstGeom>
          <a:noFill/>
        </p:spPr>
      </p:pic>
      <p:pic>
        <p:nvPicPr>
          <p:cNvPr id="21507" name="Picture 3" descr="C:\Documents and Settings\Admin\Мои документы\Мои рисунки\храмы\софийс.собор в новгор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3643338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Заключение.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dirty="0" smtClean="0"/>
              <a:t>В заключении хотелось бы сказать, что геометрия – это наука, без которой невозможно представить нашу жизнь, все исторические строения, пространственные объекты. Везде нужны геометрические знания</a:t>
            </a:r>
            <a:r>
              <a:rPr lang="ru-RU" sz="28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Спасибо за внимание.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br>
              <a:rPr lang="ru-RU" sz="3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Дерюшкина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Оксана Валерьевна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algn="ctr">
              <a:buNone/>
            </a:pPr>
            <a:r>
              <a:rPr lang="ru-RU" sz="4000" u="sng" dirty="0" smtClean="0"/>
              <a:t>Авторы:</a:t>
            </a:r>
          </a:p>
          <a:p>
            <a:pPr marR="0" algn="ctr">
              <a:buNone/>
            </a:pPr>
            <a:r>
              <a:rPr lang="ru-RU" sz="4000" dirty="0" err="1" smtClean="0"/>
              <a:t>Гасайниева</a:t>
            </a:r>
            <a:r>
              <a:rPr lang="ru-RU" sz="4000" dirty="0" smtClean="0"/>
              <a:t> </a:t>
            </a:r>
            <a:r>
              <a:rPr lang="ru-RU" sz="4000" dirty="0" err="1" smtClean="0"/>
              <a:t>Убайдат</a:t>
            </a:r>
            <a:endParaRPr lang="ru-RU" sz="4000" dirty="0" smtClean="0"/>
          </a:p>
          <a:p>
            <a:pPr marR="0" algn="ctr">
              <a:buNone/>
            </a:pPr>
            <a:r>
              <a:rPr lang="ru-RU" sz="4000" dirty="0" smtClean="0"/>
              <a:t>Терновая Ксения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Задачи проекта: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dirty="0" smtClean="0"/>
              <a:t>Познакомиться с понятием «гармония».</a:t>
            </a:r>
          </a:p>
          <a:p>
            <a:pPr lvl="0"/>
            <a:r>
              <a:rPr lang="ru-RU" sz="3600" dirty="0" smtClean="0"/>
              <a:t>Рассмотреть математические аспекты возведения архитектурных шедевров прошлого: египетских пирамид, римского Колизея, православных храмов и т.д.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Используемая литература: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 2" pitchFamily="18" charset="2"/>
              <a:buNone/>
            </a:pPr>
            <a:r>
              <a:rPr lang="ru-RU" dirty="0" smtClean="0"/>
              <a:t>1. Сто великих чудес света /Н.А. Ионина-М.: Вече, 1998. -528с.</a:t>
            </a:r>
          </a:p>
          <a:p>
            <a:pPr marL="514350" indent="-514350">
              <a:buFont typeface="Wingdings 2" pitchFamily="18" charset="2"/>
              <a:buNone/>
            </a:pPr>
            <a:r>
              <a:rPr lang="ru-RU" dirty="0" smtClean="0"/>
              <a:t>2. Сто великих архитекторов /Д.К. </a:t>
            </a:r>
            <a:r>
              <a:rPr lang="ru-RU" dirty="0" err="1" smtClean="0"/>
              <a:t>Самин-М</a:t>
            </a:r>
            <a:r>
              <a:rPr lang="ru-RU" dirty="0" smtClean="0"/>
              <a:t>.: Вече, 2001. -592с.</a:t>
            </a:r>
          </a:p>
          <a:p>
            <a:pPr marL="514350" indent="-514350">
              <a:buFont typeface="Wingdings 2" pitchFamily="18" charset="2"/>
              <a:buNone/>
            </a:pPr>
            <a:r>
              <a:rPr lang="ru-RU" dirty="0" smtClean="0"/>
              <a:t>3. Сто великих храмов мира /М.В. Губарева, А.Ю. </a:t>
            </a:r>
            <a:r>
              <a:rPr lang="ru-RU" dirty="0" err="1" smtClean="0"/>
              <a:t>Низовский-М</a:t>
            </a:r>
            <a:r>
              <a:rPr lang="ru-RU" dirty="0" smtClean="0"/>
              <a:t>.: Вече, 1999. -512с.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Актуальность проекта: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данная тема чрезвычайно актуальна, проект является новой разработкой и содержит ценный материал для проектно-исследовательской деятельности старших школьников, а также для внеклассной работы по математике.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Основные понятия: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Геометрия</a:t>
            </a:r>
            <a:r>
              <a:rPr lang="ru-RU" dirty="0" smtClean="0"/>
              <a:t>— часть математики, представляющая науку о пространственных отношениях и формах тел, а также о других отношениях и формах действительности, сходных с пространственными по своей структуре.</a:t>
            </a:r>
          </a:p>
          <a:p>
            <a:r>
              <a:rPr lang="ru-RU" b="1" dirty="0" smtClean="0"/>
              <a:t>Гармония </a:t>
            </a:r>
            <a:r>
              <a:rPr lang="ru-RU" dirty="0" smtClean="0"/>
              <a:t>– соразмерность частей, слияние различных компонентов объекта в единое органическое целое.</a:t>
            </a:r>
          </a:p>
          <a:p>
            <a:r>
              <a:rPr lang="ru-RU" b="1" dirty="0" smtClean="0"/>
              <a:t>Архитектура </a:t>
            </a:r>
            <a:r>
              <a:rPr lang="ru-RU" dirty="0" smtClean="0"/>
              <a:t>- искусство проектировать и строить здания и другие сооружения , создающие материально организованную среду, необходимую людям для их жизни и деятельности, в соответствии с назначением, современными техническими возможностями и эстетическими воззрениями общества.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Основные понятия: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ПРОЕКТИВНАЯ ГЕОМЕТРИЯ, раздел геометрии, изучающий проективные свойства фигур — свойства, не меняющиеся при проективных преобразованиях. </a:t>
            </a:r>
          </a:p>
          <a:p>
            <a:r>
              <a:rPr lang="ru-RU" sz="2000" dirty="0" smtClean="0"/>
              <a:t>НАЧЕРТАТЕЛЬНАЯ ГЕОМЕТРИЯ, раздел геометрии, в котором пространственные фигуры изучаются при помощи построения их изображений на плоскостях проекций. Некоторые идеи начертательной геометрии были разработаны в 16-17 вв., но в самостоятельную науку начертательная геометрия оформилась в кон. 18 в. в связи с возросшими потребностями инженерной практики.</a:t>
            </a:r>
          </a:p>
          <a:p>
            <a:r>
              <a:rPr lang="ru-RU" sz="2000" dirty="0" smtClean="0"/>
              <a:t>СФЕРИЧЕСКАЯ ГЕОМЕТРИЯ, область математики, в которой изучаются геометрические фигуры на сфере. Развитие сферической геометрии в античной древности было связано с задачами сферической астрономии.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Математические аспекты возведения архитектурных шедевров прошлого и современности.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Египетские пирамиды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Documents and Settings\Admin\Мои документы\Мои рисунки\храмы\Пирамида Хеопсаi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427" y="2213618"/>
            <a:ext cx="3852280" cy="4287216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Мои документы\Мои рисунки\храмы\комплекс египетских пирамид в Эль-Гизе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87741"/>
            <a:ext cx="4286280" cy="4241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514352"/>
            <a:ext cx="7386662" cy="1162050"/>
          </a:xfrm>
        </p:spPr>
        <p:txBody>
          <a:bodyPr/>
          <a:lstStyle/>
          <a:p>
            <a:r>
              <a:rPr lang="ru-RU" sz="4400" dirty="0" smtClean="0"/>
              <a:t>Храм Артемиды в Эфесе.</a:t>
            </a:r>
            <a:endParaRPr lang="ru-RU" sz="4400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2"/>
          </p:nvPr>
        </p:nvSpPr>
        <p:spPr>
          <a:xfrm>
            <a:off x="571472" y="1714488"/>
            <a:ext cx="2714644" cy="4572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Огромное святилище.</a:t>
            </a:r>
          </a:p>
          <a:p>
            <a:r>
              <a:rPr lang="ru-RU" sz="2400" dirty="0" smtClean="0"/>
              <a:t>Длина 110 и ширина 55 метров. </a:t>
            </a:r>
          </a:p>
          <a:p>
            <a:r>
              <a:rPr lang="ru-RU" sz="2400" dirty="0" smtClean="0"/>
              <a:t>Вокруг него возвышались два ряда каменных  колонн  в виде  </a:t>
            </a:r>
            <a:r>
              <a:rPr lang="ru-RU" sz="2400" b="1" dirty="0" smtClean="0">
                <a:solidFill>
                  <a:srgbClr val="C00000"/>
                </a:solidFill>
              </a:rPr>
              <a:t>цилиндров </a:t>
            </a:r>
            <a:r>
              <a:rPr lang="ru-RU" sz="2400" dirty="0" smtClean="0"/>
              <a:t>высотой до 18 метров.</a:t>
            </a:r>
            <a:endParaRPr lang="ru-RU" sz="2400" dirty="0"/>
          </a:p>
        </p:txBody>
      </p:sp>
      <p:pic>
        <p:nvPicPr>
          <p:cNvPr id="2051" name="Picture 3" descr="C:\Documents and Settings\Admin\Мои документы\Мои рисунки\храмы\храм артемиды эфесской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785926"/>
            <a:ext cx="5329246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514352"/>
            <a:ext cx="7886728" cy="1162050"/>
          </a:xfrm>
        </p:spPr>
        <p:txBody>
          <a:bodyPr/>
          <a:lstStyle/>
          <a:p>
            <a:pPr algn="ctr"/>
            <a:r>
              <a:rPr lang="ru-RU" sz="4400" dirty="0" smtClean="0"/>
              <a:t>Вавилонская башня.</a:t>
            </a:r>
            <a:endParaRPr lang="ru-RU" sz="44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Башня имела </a:t>
            </a:r>
            <a:r>
              <a:rPr lang="ru-RU" sz="2200" dirty="0" smtClean="0">
                <a:solidFill>
                  <a:srgbClr val="C00000"/>
                </a:solidFill>
              </a:rPr>
              <a:t>квадратное основание, </a:t>
            </a:r>
            <a:r>
              <a:rPr lang="ru-RU" sz="2200" dirty="0" smtClean="0"/>
              <a:t>каждая сторона которого равнялась 90 метрам. Высота башни тоже была 90 метров, первый ярус имел высоту 33 метра, второй – 18, третий, четвертый, пятый – по 6 метров, седьмой – 15 метров.</a:t>
            </a:r>
            <a:endParaRPr lang="ru-RU" sz="2200" dirty="0"/>
          </a:p>
        </p:txBody>
      </p:sp>
      <p:pic>
        <p:nvPicPr>
          <p:cNvPr id="3074" name="Picture 2" descr="C:\Documents and Settings\Admin\Мои документы\Мои рисунки\храмы\вавилон.башняi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93982" y="1714488"/>
            <a:ext cx="4807108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885</Words>
  <Application>Microsoft Office PowerPoint</Application>
  <PresentationFormat>Экран (4:3)</PresentationFormat>
  <Paragraphs>69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Геометрия архитектурной гармонии</vt:lpstr>
      <vt:lpstr>Цель проекта:</vt:lpstr>
      <vt:lpstr>Задачи проекта:</vt:lpstr>
      <vt:lpstr>Актуальность проекта:</vt:lpstr>
      <vt:lpstr>Основные понятия:</vt:lpstr>
      <vt:lpstr>Основные понятия:</vt:lpstr>
      <vt:lpstr>Математические аспекты возведения архитектурных шедевров прошлого и современности.  Египетские пирамиды</vt:lpstr>
      <vt:lpstr>Храм Артемиды в Эфесе.</vt:lpstr>
      <vt:lpstr>Вавилонская башня.</vt:lpstr>
      <vt:lpstr>Колизей.</vt:lpstr>
      <vt:lpstr>Лондон. Тауэр.</vt:lpstr>
      <vt:lpstr>Пантеон.</vt:lpstr>
      <vt:lpstr>Храм Покрова на Нерли.</vt:lpstr>
      <vt:lpstr>Успенский собор Кремля .</vt:lpstr>
      <vt:lpstr>Храм Покрова Святой Богородицы на Рву (Храм Василия Блаженного). </vt:lpstr>
      <vt:lpstr>Тадж-Махал.</vt:lpstr>
      <vt:lpstr>Эрехтейон.</vt:lpstr>
      <vt:lpstr>Храм надписей в Паленке.</vt:lpstr>
      <vt:lpstr>Храм Солнца в Теотиуакане</vt:lpstr>
      <vt:lpstr>Храм Кукулькана в Чичен -Ице</vt:lpstr>
      <vt:lpstr>Брахадисвара – великий Храм в Танджавуре</vt:lpstr>
      <vt:lpstr>Мечеть Халифа Омара в Иерусалиме</vt:lpstr>
      <vt:lpstr>Пои-Калян</vt:lpstr>
      <vt:lpstr>Кельнский собор</vt:lpstr>
      <vt:lpstr>Софийский собор в Киеве</vt:lpstr>
      <vt:lpstr>Софийский собор в Новгороде</vt:lpstr>
      <vt:lpstr>Заключение.</vt:lpstr>
      <vt:lpstr>Слайд 28</vt:lpstr>
      <vt:lpstr>Руководитель:  Дерюшкина Оксана Валерьевна</vt:lpstr>
      <vt:lpstr>Используемая литература: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Геометрия архитектурной гармонии</dc:title>
  <dc:creator>Admin</dc:creator>
  <cp:lastModifiedBy>Tata</cp:lastModifiedBy>
  <cp:revision>47</cp:revision>
  <dcterms:created xsi:type="dcterms:W3CDTF">2009-12-02T15:30:02Z</dcterms:created>
  <dcterms:modified xsi:type="dcterms:W3CDTF">2011-04-30T12:42:11Z</dcterms:modified>
</cp:coreProperties>
</file>