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66" r:id="rId8"/>
    <p:sldId id="267" r:id="rId9"/>
    <p:sldId id="261" r:id="rId10"/>
    <p:sldId id="260" r:id="rId11"/>
    <p:sldId id="268"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EAF463A-BC7C-46EE-9F1E-7F377CCA4891}" type="datetimeFigureOut">
              <a:rPr lang="en-US" smtClean="0"/>
              <a:pPr/>
              <a:t>4/22/2011</a:t>
            </a:fld>
            <a:endParaRPr lang="en-US"/>
          </a:p>
        </p:txBody>
      </p:sp>
      <p:sp>
        <p:nvSpPr>
          <p:cNvPr id="2" name="Нижний колонтитул 1"/>
          <p:cNvSpPr>
            <a:spLocks noGrp="1"/>
          </p:cNvSpPr>
          <p:nvPr>
            <p:ph type="ftr" sz="quarter" idx="11"/>
          </p:nvPr>
        </p:nvSpPr>
        <p:spPr/>
        <p:txBody>
          <a:bodyPr/>
          <a:lstStyle/>
          <a:p>
            <a:endParaRPr lang="en-US"/>
          </a:p>
        </p:txBody>
      </p:sp>
      <p:sp>
        <p:nvSpPr>
          <p:cNvPr id="15" name="Номер слайда 14"/>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4/22/2011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4/22/2011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4/22/2011</a:t>
            </a:fld>
            <a:endParaRPr lang="en-US"/>
          </a:p>
        </p:txBody>
      </p:sp>
      <p:sp>
        <p:nvSpPr>
          <p:cNvPr id="19" name="Нижний колонтитул 18"/>
          <p:cNvSpPr>
            <a:spLocks noGrp="1"/>
          </p:cNvSpPr>
          <p:nvPr>
            <p:ph type="ftr" sz="quarter" idx="11"/>
          </p:nvPr>
        </p:nvSpPr>
        <p:spPr>
          <a:xfrm>
            <a:off x="3581400" y="76200"/>
            <a:ext cx="2895600" cy="288925"/>
          </a:xfrm>
        </p:spPr>
        <p:txBody>
          <a:bodyPr/>
          <a:lstStyle/>
          <a:p>
            <a:endParaRPr lang="en-US"/>
          </a:p>
        </p:txBody>
      </p:sp>
      <p:sp>
        <p:nvSpPr>
          <p:cNvPr id="16" name="Номер слайда 15"/>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EAF463A-BC7C-46EE-9F1E-7F377CCA4891}" type="datetimeFigureOut">
              <a:rPr lang="en-US" smtClean="0"/>
              <a:pPr/>
              <a:t>4/22/2011</a:t>
            </a:fld>
            <a:endParaRPr lang="en-US"/>
          </a:p>
        </p:txBody>
      </p:sp>
      <p:sp>
        <p:nvSpPr>
          <p:cNvPr id="11" name="Нижний колонтитул 10"/>
          <p:cNvSpPr>
            <a:spLocks noGrp="1"/>
          </p:cNvSpPr>
          <p:nvPr>
            <p:ph type="ftr" sz="quarter" idx="11"/>
          </p:nvPr>
        </p:nvSpPr>
        <p:spPr/>
        <p:txBody>
          <a:bodyPr/>
          <a:lstStyle/>
          <a:p>
            <a:endParaRPr lang="en-US"/>
          </a:p>
        </p:txBody>
      </p:sp>
      <p:sp>
        <p:nvSpPr>
          <p:cNvPr id="16" name="Номер слайда 15"/>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EAF463A-BC7C-46EE-9F1E-7F377CCA4891}" type="datetimeFigureOut">
              <a:rPr lang="en-US" smtClean="0"/>
              <a:pPr/>
              <a:t>4/22/2011</a:t>
            </a:fld>
            <a:endParaRPr lang="en-US"/>
          </a:p>
        </p:txBody>
      </p:sp>
      <p:sp>
        <p:nvSpPr>
          <p:cNvPr id="10" name="Нижний колонтитул 9"/>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EAF463A-BC7C-46EE-9F1E-7F377CCA4891}" type="datetimeFigureOut">
              <a:rPr lang="en-US" smtClean="0"/>
              <a:pPr/>
              <a:t>4/22/2011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229600" y="6477000"/>
            <a:ext cx="762000" cy="246888"/>
          </a:xfrm>
        </p:spPr>
        <p:txBody>
          <a:bodyPr/>
          <a:lstStyle/>
          <a:p>
            <a:fld id="{A483448D-3A78-4528-A469-B745A65DA480}" type="slidenum">
              <a:rPr lang="en-US" smtClean="0"/>
              <a:pPr/>
              <a:t>‹#›</a:t>
            </a:fld>
            <a:endParaRPr lang="en-US"/>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4/22/2011</a:t>
            </a:fld>
            <a:endParaRPr lang="en-US"/>
          </a:p>
        </p:txBody>
      </p:sp>
      <p:sp>
        <p:nvSpPr>
          <p:cNvPr id="21" name="Нижний колонтитул 20"/>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4/22/2011</a:t>
            </a:fld>
            <a:endParaRPr lang="en-US"/>
          </a:p>
        </p:txBody>
      </p:sp>
      <p:sp>
        <p:nvSpPr>
          <p:cNvPr id="24" name="Нижний колонтитул 23"/>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4/22/2011</a:t>
            </a:fld>
            <a:endParaRPr lang="en-US"/>
          </a:p>
        </p:txBody>
      </p:sp>
      <p:sp>
        <p:nvSpPr>
          <p:cNvPr id="29" name="Нижний колонтитул 28"/>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EAF463A-BC7C-46EE-9F1E-7F377CCA4891}" type="datetimeFigureOut">
              <a:rPr lang="en-US" smtClean="0"/>
              <a:pPr/>
              <a:t>4/22/2011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AF463A-BC7C-46EE-9F1E-7F377CCA4891}" type="datetimeFigureOut">
              <a:rPr lang="en-US" smtClean="0"/>
              <a:pPr/>
              <a:t>4/22/2011</a:t>
            </a:fld>
            <a:endParaRPr lang="en-US"/>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83448D-3A78-4528-A469-B745A65DA480}" type="slidenum">
              <a:rPr lang="en-US" smtClean="0"/>
              <a:pPr/>
              <a:t>‹#›</a:t>
            </a:fld>
            <a:endParaRPr lang="en-US"/>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8.jpeg"/><Relationship Id="rId1" Type="http://schemas.openxmlformats.org/officeDocument/2006/relationships/slideLayout" Target="../slideLayouts/slideLayout4.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9.jpeg"/></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30.jpeg"/><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3.jpeg"/><Relationship Id="rId1" Type="http://schemas.openxmlformats.org/officeDocument/2006/relationships/slideLayout" Target="../slideLayouts/slideLayout5.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4.jpeg"/><Relationship Id="rId1" Type="http://schemas.openxmlformats.org/officeDocument/2006/relationships/slideLayout" Target="../slideLayouts/slideLayout5.x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 Id="rId5" Type="http://schemas.openxmlformats.org/officeDocument/2006/relationships/image" Target="../media/image37.jpeg"/><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wmf"/><Relationship Id="rId7"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3.wmf"/><Relationship Id="rId7"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3.wmf"/><Relationship Id="rId7" Type="http://schemas.openxmlformats.org/officeDocument/2006/relationships/image" Target="../media/image21.jpeg"/><Relationship Id="rId2" Type="http://schemas.openxmlformats.org/officeDocument/2006/relationships/image" Target="../media/image18.jpeg"/><Relationship Id="rId1" Type="http://schemas.openxmlformats.org/officeDocument/2006/relationships/slideLayout" Target="../slideLayouts/slideLayout4.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3.wmf"/><Relationship Id="rId2" Type="http://schemas.openxmlformats.org/officeDocument/2006/relationships/image" Target="../media/image23.jpeg"/><Relationship Id="rId1" Type="http://schemas.openxmlformats.org/officeDocument/2006/relationships/slideLayout" Target="../slideLayouts/slideLayout4.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8200"/>
            <a:ext cx="7772400" cy="2762251"/>
          </a:xfrm>
        </p:spPr>
        <p:txBody>
          <a:bodyPr>
            <a:normAutofit fontScale="90000"/>
          </a:bodyPr>
          <a:lstStyle/>
          <a:p>
            <a:pPr algn="ctr"/>
            <a:r>
              <a:rPr lang="en-US" dirty="0" smtClean="0"/>
              <a:t>London is the capital of Great Britain</a:t>
            </a:r>
            <a:r>
              <a:rPr lang="ru-RU" dirty="0" smtClean="0"/>
              <a:t/>
            </a:r>
            <a:br>
              <a:rPr lang="ru-RU" dirty="0" smtClean="0"/>
            </a:br>
            <a:r>
              <a:rPr lang="en-US" dirty="0" smtClean="0"/>
              <a:t> </a:t>
            </a:r>
            <a:r>
              <a:rPr lang="ru-RU" dirty="0" smtClean="0"/>
              <a:t/>
            </a:r>
            <a:br>
              <a:rPr lang="ru-RU" dirty="0" smtClean="0"/>
            </a:br>
            <a:r>
              <a:rPr lang="en-US" i="1" dirty="0" smtClean="0"/>
              <a:t>Discovering Places of Interests in London</a:t>
            </a:r>
            <a:r>
              <a:rPr lang="ru-RU" dirty="0" smtClean="0"/>
              <a:t/>
            </a:r>
            <a:br>
              <a:rPr lang="ru-RU" dirty="0" smtClean="0"/>
            </a:br>
            <a:endParaRPr lang="ru-RU" dirty="0"/>
          </a:p>
        </p:txBody>
      </p:sp>
      <p:sp>
        <p:nvSpPr>
          <p:cNvPr id="3" name="Подзаголовок 2"/>
          <p:cNvSpPr>
            <a:spLocks noGrp="1"/>
          </p:cNvSpPr>
          <p:nvPr>
            <p:ph type="subTitle" idx="1"/>
          </p:nvPr>
        </p:nvSpPr>
        <p:spPr>
          <a:xfrm>
            <a:off x="5638800" y="4800600"/>
            <a:ext cx="3200400" cy="1828800"/>
          </a:xfrm>
        </p:spPr>
        <p:txBody>
          <a:bodyPr>
            <a:normAutofit/>
          </a:bodyPr>
          <a:lstStyle/>
          <a:p>
            <a:r>
              <a:rPr lang="ru-RU" dirty="0" smtClean="0"/>
              <a:t>5 класс</a:t>
            </a:r>
          </a:p>
          <a:p>
            <a:r>
              <a:rPr lang="en-US" dirty="0" smtClean="0"/>
              <a:t>Enjoy English</a:t>
            </a:r>
            <a:r>
              <a:rPr lang="ru-RU" dirty="0" smtClean="0"/>
              <a:t> 3</a:t>
            </a:r>
          </a:p>
          <a:p>
            <a:r>
              <a:rPr lang="ru-RU" dirty="0" smtClean="0"/>
              <a:t>Учитель Бадалян А.Р.</a:t>
            </a:r>
          </a:p>
          <a:p>
            <a:endParaRPr lang="ru-RU" dirty="0"/>
          </a:p>
        </p:txBody>
      </p:sp>
      <p:pic>
        <p:nvPicPr>
          <p:cNvPr id="5" name="Picture 2" descr="LONDON1"/>
          <p:cNvPicPr>
            <a:picLocks noChangeAspect="1" noChangeArrowheads="1"/>
          </p:cNvPicPr>
          <p:nvPr/>
        </p:nvPicPr>
        <p:blipFill>
          <a:blip r:embed="rId2" cstate="email"/>
          <a:srcRect/>
          <a:stretch>
            <a:fillRect/>
          </a:stretch>
        </p:blipFill>
        <p:spPr bwMode="auto">
          <a:xfrm>
            <a:off x="304800" y="3962400"/>
            <a:ext cx="2380463"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Did you know …?</a:t>
            </a:r>
            <a:endParaRPr lang="ru-RU" dirty="0"/>
          </a:p>
        </p:txBody>
      </p:sp>
      <p:sp>
        <p:nvSpPr>
          <p:cNvPr id="3" name="Содержимое 2"/>
          <p:cNvSpPr>
            <a:spLocks noGrp="1"/>
          </p:cNvSpPr>
          <p:nvPr>
            <p:ph sz="half" idx="1"/>
          </p:nvPr>
        </p:nvSpPr>
        <p:spPr/>
        <p:txBody>
          <a:bodyPr>
            <a:noAutofit/>
          </a:bodyPr>
          <a:lstStyle/>
          <a:p>
            <a:pPr algn="just"/>
            <a:r>
              <a:rPr lang="en-US" sz="2000" dirty="0" smtClean="0"/>
              <a:t>Westminster is an area of Central London, within the City of Westminster, England. It lies on the north bank of the River Thames, southwest of the City of London and southwest of </a:t>
            </a:r>
            <a:r>
              <a:rPr lang="en-US" sz="2000" dirty="0" err="1" smtClean="0"/>
              <a:t>Charing</a:t>
            </a:r>
            <a:r>
              <a:rPr lang="en-US" sz="2000" dirty="0" smtClean="0"/>
              <a:t> Cross.</a:t>
            </a:r>
            <a:endParaRPr lang="ru-RU" sz="2000" dirty="0" smtClean="0"/>
          </a:p>
          <a:p>
            <a:pPr algn="just"/>
            <a:r>
              <a:rPr lang="ru-RU" sz="2000" dirty="0" err="1" smtClean="0"/>
              <a:t>Ве́стминистер</a:t>
            </a:r>
            <a:r>
              <a:rPr lang="ru-RU" sz="2000" dirty="0" smtClean="0"/>
              <a:t>, </a:t>
            </a:r>
            <a:r>
              <a:rPr lang="ru-RU" sz="2000" dirty="0" err="1" smtClean="0"/>
              <a:t>Уэ́стминистер</a:t>
            </a:r>
            <a:r>
              <a:rPr lang="ru-RU" sz="2000" dirty="0" smtClean="0"/>
              <a:t>, также </a:t>
            </a:r>
            <a:r>
              <a:rPr lang="ru-RU" sz="2000" dirty="0" err="1" smtClean="0"/>
              <a:t>Вестми́нистер</a:t>
            </a:r>
            <a:r>
              <a:rPr lang="ru-RU" sz="2000" dirty="0" smtClean="0"/>
              <a:t> (англ. </a:t>
            </a:r>
            <a:r>
              <a:rPr lang="ru-RU" sz="2000" dirty="0" err="1" smtClean="0"/>
              <a:t>Westminister</a:t>
            </a:r>
            <a:r>
              <a:rPr lang="ru-RU" sz="2000" dirty="0" smtClean="0"/>
              <a:t>) — исторический район Лондона, часть административного округа Вестминстер. В </a:t>
            </a:r>
            <a:r>
              <a:rPr lang="ru-RU" sz="2000" dirty="0" err="1" smtClean="0"/>
              <a:t>Вестминистере</a:t>
            </a:r>
            <a:r>
              <a:rPr lang="ru-RU" sz="2000" dirty="0" smtClean="0"/>
              <a:t> расположен Вестминстерский дворец, в котором заседает Парламент Великобритании.</a:t>
            </a:r>
            <a:r>
              <a:rPr lang="en-US" sz="2000" dirty="0" smtClean="0"/>
              <a:t> </a:t>
            </a:r>
            <a:endParaRPr lang="ru-RU" sz="2000" dirty="0"/>
          </a:p>
        </p:txBody>
      </p:sp>
      <p:pic>
        <p:nvPicPr>
          <p:cNvPr id="2050" name="Picture 2" descr="C:\Documents and Settings\789\Рабочий стол\WESTMINSTER ARM.jpeg"/>
          <p:cNvPicPr>
            <a:picLocks noGrp="1" noChangeAspect="1" noChangeArrowheads="1"/>
          </p:cNvPicPr>
          <p:nvPr>
            <p:ph sz="half" idx="2"/>
          </p:nvPr>
        </p:nvPicPr>
        <p:blipFill>
          <a:blip r:embed="rId2" cstate="email"/>
          <a:srcRect/>
          <a:stretch>
            <a:fillRect/>
          </a:stretch>
        </p:blipFill>
        <p:spPr bwMode="auto">
          <a:xfrm>
            <a:off x="6629400" y="1752600"/>
            <a:ext cx="2118359" cy="1600200"/>
          </a:xfrm>
          <a:prstGeom prst="rect">
            <a:avLst/>
          </a:prstGeom>
          <a:noFill/>
        </p:spPr>
      </p:pic>
      <p:pic>
        <p:nvPicPr>
          <p:cNvPr id="6" name="Picture 2" descr="LONDON1"/>
          <p:cNvPicPr>
            <a:picLocks noChangeAspect="1" noChangeArrowheads="1"/>
          </p:cNvPicPr>
          <p:nvPr/>
        </p:nvPicPr>
        <p:blipFill>
          <a:blip r:embed="rId3" cstate="email"/>
          <a:srcRect/>
          <a:stretch>
            <a:fillRect/>
          </a:stretch>
        </p:blipFill>
        <p:spPr bwMode="auto">
          <a:xfrm>
            <a:off x="152400" y="152400"/>
            <a:ext cx="1224237" cy="1371599"/>
          </a:xfrm>
          <a:prstGeom prst="rect">
            <a:avLst/>
          </a:prstGeom>
          <a:noFill/>
          <a:ln w="9525">
            <a:noFill/>
            <a:miter lim="800000"/>
            <a:headEnd/>
            <a:tailEnd/>
          </a:ln>
        </p:spPr>
      </p:pic>
      <p:pic>
        <p:nvPicPr>
          <p:cNvPr id="2051" name="Picture 3" descr="C:\Documents and Settings\789\Рабочий стол\12.jpeg"/>
          <p:cNvPicPr>
            <a:picLocks noChangeAspect="1" noChangeArrowheads="1"/>
          </p:cNvPicPr>
          <p:nvPr/>
        </p:nvPicPr>
        <p:blipFill>
          <a:blip r:embed="rId4" cstate="email"/>
          <a:srcRect/>
          <a:stretch>
            <a:fillRect/>
          </a:stretch>
        </p:blipFill>
        <p:spPr bwMode="auto">
          <a:xfrm>
            <a:off x="7010400" y="5105400"/>
            <a:ext cx="1803400" cy="1358900"/>
          </a:xfrm>
          <a:prstGeom prst="rect">
            <a:avLst/>
          </a:prstGeom>
          <a:noFill/>
        </p:spPr>
      </p:pic>
      <p:pic>
        <p:nvPicPr>
          <p:cNvPr id="2052" name="Picture 4" descr="C:\Documents and Settings\789\Рабочий стол\34.jpeg"/>
          <p:cNvPicPr>
            <a:picLocks noChangeAspect="1" noChangeArrowheads="1"/>
          </p:cNvPicPr>
          <p:nvPr/>
        </p:nvPicPr>
        <p:blipFill>
          <a:blip r:embed="rId5" cstate="email"/>
          <a:srcRect/>
          <a:stretch>
            <a:fillRect/>
          </a:stretch>
        </p:blipFill>
        <p:spPr bwMode="auto">
          <a:xfrm>
            <a:off x="4876800" y="1752600"/>
            <a:ext cx="1247775" cy="1834963"/>
          </a:xfrm>
          <a:prstGeom prst="rect">
            <a:avLst/>
          </a:prstGeom>
          <a:noFill/>
        </p:spPr>
      </p:pic>
      <p:pic>
        <p:nvPicPr>
          <p:cNvPr id="2053" name="Picture 5" descr="C:\Documents and Settings\789\Рабочий стол\45.jpeg"/>
          <p:cNvPicPr>
            <a:picLocks noChangeAspect="1" noChangeArrowheads="1"/>
          </p:cNvPicPr>
          <p:nvPr/>
        </p:nvPicPr>
        <p:blipFill>
          <a:blip r:embed="rId6" cstate="email"/>
          <a:srcRect/>
          <a:stretch>
            <a:fillRect/>
          </a:stretch>
        </p:blipFill>
        <p:spPr bwMode="auto">
          <a:xfrm>
            <a:off x="4672614" y="5105400"/>
            <a:ext cx="1837677"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circle(in)">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circle(in)">
                                      <p:cBhvr>
                                        <p:cTn id="24" dur="20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052"/>
                                        </p:tgtEl>
                                        <p:attrNameLst>
                                          <p:attrName>style.visibility</p:attrName>
                                        </p:attrNameLst>
                                      </p:cBhvr>
                                      <p:to>
                                        <p:strVal val="visible"/>
                                      </p:to>
                                    </p:set>
                                    <p:animEffect transition="in" filter="circle(in)">
                                      <p:cBhvr>
                                        <p:cTn id="29" dur="2000"/>
                                        <p:tgtEl>
                                          <p:spTgt spid="205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053"/>
                                        </p:tgtEl>
                                        <p:attrNameLst>
                                          <p:attrName>style.visibility</p:attrName>
                                        </p:attrNameLst>
                                      </p:cBhvr>
                                      <p:to>
                                        <p:strVal val="visible"/>
                                      </p:to>
                                    </p:set>
                                    <p:animEffect transition="in" filter="circle(in)">
                                      <p:cBhvr>
                                        <p:cTn id="34"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Let’s have a rest!</a:t>
            </a:r>
            <a:endParaRPr lang="ru-RU" dirty="0"/>
          </a:p>
        </p:txBody>
      </p:sp>
      <p:pic>
        <p:nvPicPr>
          <p:cNvPr id="3074" name="Picture 2" descr="C:\Documents and Settings\789\Рабочий стол\открытый урок\тигруля.jpeg"/>
          <p:cNvPicPr>
            <a:picLocks noGrp="1" noChangeAspect="1" noChangeArrowheads="1"/>
          </p:cNvPicPr>
          <p:nvPr>
            <p:ph idx="1"/>
          </p:nvPr>
        </p:nvPicPr>
        <p:blipFill>
          <a:blip r:embed="rId2" cstate="email"/>
          <a:srcRect/>
          <a:stretch>
            <a:fillRect/>
          </a:stretch>
        </p:blipFill>
        <p:spPr bwMode="auto">
          <a:xfrm>
            <a:off x="685800" y="1752600"/>
            <a:ext cx="2313803" cy="3200400"/>
          </a:xfrm>
          <a:prstGeom prst="rect">
            <a:avLst/>
          </a:prstGeom>
          <a:noFill/>
        </p:spPr>
      </p:pic>
      <p:pic>
        <p:nvPicPr>
          <p:cNvPr id="4" name="Picture 2" descr="LONDON1"/>
          <p:cNvPicPr>
            <a:picLocks noChangeAspect="1" noChangeArrowheads="1"/>
          </p:cNvPicPr>
          <p:nvPr/>
        </p:nvPicPr>
        <p:blipFill>
          <a:blip r:embed="rId3" cstate="email"/>
          <a:srcRect/>
          <a:stretch>
            <a:fillRect/>
          </a:stretch>
        </p:blipFill>
        <p:spPr bwMode="auto">
          <a:xfrm>
            <a:off x="152400" y="152400"/>
            <a:ext cx="1224237" cy="1371599"/>
          </a:xfrm>
          <a:prstGeom prst="rect">
            <a:avLst/>
          </a:prstGeom>
          <a:noFill/>
          <a:ln w="9525">
            <a:noFill/>
            <a:miter lim="800000"/>
            <a:headEnd/>
            <a:tailEnd/>
          </a:ln>
        </p:spPr>
      </p:pic>
      <p:pic>
        <p:nvPicPr>
          <p:cNvPr id="3075" name="Picture 3" descr="C:\Documents and Settings\789\Рабочий стол\открытый урок\тигр.jpeg"/>
          <p:cNvPicPr>
            <a:picLocks noChangeAspect="1" noChangeArrowheads="1"/>
          </p:cNvPicPr>
          <p:nvPr/>
        </p:nvPicPr>
        <p:blipFill>
          <a:blip r:embed="rId4" cstate="email"/>
          <a:srcRect/>
          <a:stretch>
            <a:fillRect/>
          </a:stretch>
        </p:blipFill>
        <p:spPr bwMode="auto">
          <a:xfrm>
            <a:off x="5791200" y="1981200"/>
            <a:ext cx="2359379" cy="2895600"/>
          </a:xfrm>
          <a:prstGeom prst="rect">
            <a:avLst/>
          </a:prstGeom>
          <a:noFill/>
        </p:spPr>
      </p:pic>
      <p:pic>
        <p:nvPicPr>
          <p:cNvPr id="3077" name="Picture 5" descr="C:\Documents and Settings\789\Рабочий стол\открытый урок\тигр2.jpeg"/>
          <p:cNvPicPr>
            <a:picLocks noChangeAspect="1" noChangeArrowheads="1"/>
          </p:cNvPicPr>
          <p:nvPr/>
        </p:nvPicPr>
        <p:blipFill>
          <a:blip r:embed="rId5" cstate="email"/>
          <a:srcRect/>
          <a:stretch>
            <a:fillRect/>
          </a:stretch>
        </p:blipFill>
        <p:spPr bwMode="auto">
          <a:xfrm>
            <a:off x="3581400" y="2057400"/>
            <a:ext cx="1886903" cy="2695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2000" fill="hold"/>
                                        <p:tgtEl>
                                          <p:spTgt spid="3074"/>
                                        </p:tgtEl>
                                        <p:attrNameLst>
                                          <p:attrName>ppt_w</p:attrName>
                                        </p:attrNameLst>
                                      </p:cBhvr>
                                      <p:tavLst>
                                        <p:tav tm="0">
                                          <p:val>
                                            <p:fltVal val="0"/>
                                          </p:val>
                                        </p:tav>
                                        <p:tav tm="100000">
                                          <p:val>
                                            <p:strVal val="#ppt_w"/>
                                          </p:val>
                                        </p:tav>
                                      </p:tavLst>
                                    </p:anim>
                                    <p:anim calcmode="lin" valueType="num">
                                      <p:cBhvr>
                                        <p:cTn id="8" dur="2000" fill="hold"/>
                                        <p:tgtEl>
                                          <p:spTgt spid="3074"/>
                                        </p:tgtEl>
                                        <p:attrNameLst>
                                          <p:attrName>ppt_h</p:attrName>
                                        </p:attrNameLst>
                                      </p:cBhvr>
                                      <p:tavLst>
                                        <p:tav tm="0">
                                          <p:val>
                                            <p:fltVal val="0"/>
                                          </p:val>
                                        </p:tav>
                                        <p:tav tm="100000">
                                          <p:val>
                                            <p:strVal val="#ppt_h"/>
                                          </p:val>
                                        </p:tav>
                                      </p:tavLst>
                                    </p:anim>
                                    <p:anim calcmode="lin" valueType="num">
                                      <p:cBhvr>
                                        <p:cTn id="9" dur="2000" fill="hold"/>
                                        <p:tgtEl>
                                          <p:spTgt spid="3074"/>
                                        </p:tgtEl>
                                        <p:attrNameLst>
                                          <p:attrName>style.rotation</p:attrName>
                                        </p:attrNameLst>
                                      </p:cBhvr>
                                      <p:tavLst>
                                        <p:tav tm="0">
                                          <p:val>
                                            <p:fltVal val="360"/>
                                          </p:val>
                                        </p:tav>
                                        <p:tav tm="100000">
                                          <p:val>
                                            <p:fltVal val="0"/>
                                          </p:val>
                                        </p:tav>
                                      </p:tavLst>
                                    </p:anim>
                                    <p:animEffect transition="in" filter="fade">
                                      <p:cBhvr>
                                        <p:cTn id="10" dur="20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077"/>
                                        </p:tgtEl>
                                        <p:attrNameLst>
                                          <p:attrName>style.visibility</p:attrName>
                                        </p:attrNameLst>
                                      </p:cBhvr>
                                      <p:to>
                                        <p:strVal val="visible"/>
                                      </p:to>
                                    </p:set>
                                    <p:anim calcmode="lin" valueType="num">
                                      <p:cBhvr>
                                        <p:cTn id="15" dur="2000" fill="hold"/>
                                        <p:tgtEl>
                                          <p:spTgt spid="3077"/>
                                        </p:tgtEl>
                                        <p:attrNameLst>
                                          <p:attrName>ppt_w</p:attrName>
                                        </p:attrNameLst>
                                      </p:cBhvr>
                                      <p:tavLst>
                                        <p:tav tm="0">
                                          <p:val>
                                            <p:fltVal val="0"/>
                                          </p:val>
                                        </p:tav>
                                        <p:tav tm="100000">
                                          <p:val>
                                            <p:strVal val="#ppt_w"/>
                                          </p:val>
                                        </p:tav>
                                      </p:tavLst>
                                    </p:anim>
                                    <p:anim calcmode="lin" valueType="num">
                                      <p:cBhvr>
                                        <p:cTn id="16" dur="2000" fill="hold"/>
                                        <p:tgtEl>
                                          <p:spTgt spid="3077"/>
                                        </p:tgtEl>
                                        <p:attrNameLst>
                                          <p:attrName>ppt_h</p:attrName>
                                        </p:attrNameLst>
                                      </p:cBhvr>
                                      <p:tavLst>
                                        <p:tav tm="0">
                                          <p:val>
                                            <p:fltVal val="0"/>
                                          </p:val>
                                        </p:tav>
                                        <p:tav tm="100000">
                                          <p:val>
                                            <p:strVal val="#ppt_h"/>
                                          </p:val>
                                        </p:tav>
                                      </p:tavLst>
                                    </p:anim>
                                    <p:anim calcmode="lin" valueType="num">
                                      <p:cBhvr>
                                        <p:cTn id="17" dur="2000" fill="hold"/>
                                        <p:tgtEl>
                                          <p:spTgt spid="3077"/>
                                        </p:tgtEl>
                                        <p:attrNameLst>
                                          <p:attrName>style.rotation</p:attrName>
                                        </p:attrNameLst>
                                      </p:cBhvr>
                                      <p:tavLst>
                                        <p:tav tm="0">
                                          <p:val>
                                            <p:fltVal val="360"/>
                                          </p:val>
                                        </p:tav>
                                        <p:tav tm="100000">
                                          <p:val>
                                            <p:fltVal val="0"/>
                                          </p:val>
                                        </p:tav>
                                      </p:tavLst>
                                    </p:anim>
                                    <p:animEffect transition="in" filter="fade">
                                      <p:cBhvr>
                                        <p:cTn id="18" dur="2000"/>
                                        <p:tgtEl>
                                          <p:spTgt spid="3077"/>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075"/>
                                        </p:tgtEl>
                                        <p:attrNameLst>
                                          <p:attrName>style.visibility</p:attrName>
                                        </p:attrNameLst>
                                      </p:cBhvr>
                                      <p:to>
                                        <p:strVal val="visible"/>
                                      </p:to>
                                    </p:set>
                                    <p:anim calcmode="lin" valueType="num">
                                      <p:cBhvr>
                                        <p:cTn id="23" dur="2000" fill="hold"/>
                                        <p:tgtEl>
                                          <p:spTgt spid="3075"/>
                                        </p:tgtEl>
                                        <p:attrNameLst>
                                          <p:attrName>ppt_w</p:attrName>
                                        </p:attrNameLst>
                                      </p:cBhvr>
                                      <p:tavLst>
                                        <p:tav tm="0">
                                          <p:val>
                                            <p:fltVal val="0"/>
                                          </p:val>
                                        </p:tav>
                                        <p:tav tm="100000">
                                          <p:val>
                                            <p:strVal val="#ppt_w"/>
                                          </p:val>
                                        </p:tav>
                                      </p:tavLst>
                                    </p:anim>
                                    <p:anim calcmode="lin" valueType="num">
                                      <p:cBhvr>
                                        <p:cTn id="24" dur="2000" fill="hold"/>
                                        <p:tgtEl>
                                          <p:spTgt spid="3075"/>
                                        </p:tgtEl>
                                        <p:attrNameLst>
                                          <p:attrName>ppt_h</p:attrName>
                                        </p:attrNameLst>
                                      </p:cBhvr>
                                      <p:tavLst>
                                        <p:tav tm="0">
                                          <p:val>
                                            <p:fltVal val="0"/>
                                          </p:val>
                                        </p:tav>
                                        <p:tav tm="100000">
                                          <p:val>
                                            <p:strVal val="#ppt_h"/>
                                          </p:val>
                                        </p:tav>
                                      </p:tavLst>
                                    </p:anim>
                                    <p:anim calcmode="lin" valueType="num">
                                      <p:cBhvr>
                                        <p:cTn id="25" dur="2000" fill="hold"/>
                                        <p:tgtEl>
                                          <p:spTgt spid="3075"/>
                                        </p:tgtEl>
                                        <p:attrNameLst>
                                          <p:attrName>style.rotation</p:attrName>
                                        </p:attrNameLst>
                                      </p:cBhvr>
                                      <p:tavLst>
                                        <p:tav tm="0">
                                          <p:val>
                                            <p:fltVal val="360"/>
                                          </p:val>
                                        </p:tav>
                                        <p:tav tm="100000">
                                          <p:val>
                                            <p:fltVal val="0"/>
                                          </p:val>
                                        </p:tav>
                                      </p:tavLst>
                                    </p:anim>
                                    <p:animEffect transition="in" filter="fade">
                                      <p:cBhvr>
                                        <p:cTn id="26"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8610600" cy="838200"/>
          </a:xfrm>
        </p:spPr>
        <p:txBody>
          <a:bodyPr>
            <a:normAutofit fontScale="90000"/>
          </a:bodyPr>
          <a:lstStyle/>
          <a:p>
            <a:pPr algn="ctr"/>
            <a:r>
              <a:rPr lang="en-US" dirty="0" smtClean="0"/>
              <a:t>Reading</a:t>
            </a:r>
            <a:br>
              <a:rPr lang="en-US" dirty="0" smtClean="0"/>
            </a:br>
            <a:r>
              <a:rPr lang="en-US" sz="3100" dirty="0" smtClean="0"/>
              <a:t>Ex 16p 65</a:t>
            </a:r>
            <a:br>
              <a:rPr lang="en-US" sz="3100" dirty="0" smtClean="0"/>
            </a:br>
            <a:r>
              <a:rPr lang="en-US" sz="3100" dirty="0" smtClean="0"/>
              <a:t>Read the texts and match them with pictures</a:t>
            </a:r>
            <a:r>
              <a:rPr lang="en-US" dirty="0" smtClean="0"/>
              <a:t>.</a:t>
            </a:r>
            <a:endParaRPr lang="ru-RU" dirty="0"/>
          </a:p>
        </p:txBody>
      </p:sp>
      <p:sp>
        <p:nvSpPr>
          <p:cNvPr id="3" name="Текст 2"/>
          <p:cNvSpPr>
            <a:spLocks noGrp="1"/>
          </p:cNvSpPr>
          <p:nvPr>
            <p:ph type="body" idx="1"/>
          </p:nvPr>
        </p:nvSpPr>
        <p:spPr>
          <a:xfrm>
            <a:off x="457200" y="1600200"/>
            <a:ext cx="4040188" cy="979487"/>
          </a:xfrm>
        </p:spPr>
        <p:txBody>
          <a:bodyPr>
            <a:normAutofit/>
          </a:bodyPr>
          <a:lstStyle/>
          <a:p>
            <a:pPr algn="ctr"/>
            <a:r>
              <a:rPr lang="en-US" dirty="0" smtClean="0"/>
              <a:t>A – 4</a:t>
            </a:r>
          </a:p>
          <a:p>
            <a:pPr algn="ctr"/>
            <a:r>
              <a:rPr lang="en-US" dirty="0" smtClean="0"/>
              <a:t>The Houses of Parliament</a:t>
            </a:r>
            <a:endParaRPr lang="ru-RU" dirty="0"/>
          </a:p>
        </p:txBody>
      </p:sp>
      <p:sp>
        <p:nvSpPr>
          <p:cNvPr id="5" name="Текст 4"/>
          <p:cNvSpPr>
            <a:spLocks noGrp="1"/>
          </p:cNvSpPr>
          <p:nvPr>
            <p:ph type="body" sz="half" idx="3"/>
          </p:nvPr>
        </p:nvSpPr>
        <p:spPr>
          <a:xfrm>
            <a:off x="4645025" y="1535113"/>
            <a:ext cx="4041775" cy="979488"/>
          </a:xfrm>
        </p:spPr>
        <p:txBody>
          <a:bodyPr>
            <a:normAutofit/>
          </a:bodyPr>
          <a:lstStyle/>
          <a:p>
            <a:pPr algn="ctr"/>
            <a:r>
              <a:rPr lang="en-US" dirty="0" smtClean="0"/>
              <a:t>B – 3</a:t>
            </a:r>
          </a:p>
          <a:p>
            <a:pPr algn="ctr"/>
            <a:r>
              <a:rPr lang="en-US" dirty="0" smtClean="0"/>
              <a:t>Westminster Abbey</a:t>
            </a:r>
            <a:endParaRPr lang="ru-RU" dirty="0"/>
          </a:p>
        </p:txBody>
      </p:sp>
      <p:pic>
        <p:nvPicPr>
          <p:cNvPr id="6146" name="Picture 2" descr="C:\Documents and Settings\789\Рабочий стол\открытый урок\парл.jpeg"/>
          <p:cNvPicPr>
            <a:picLocks noGrp="1" noChangeAspect="1" noChangeArrowheads="1"/>
          </p:cNvPicPr>
          <p:nvPr>
            <p:ph sz="quarter" idx="2"/>
          </p:nvPr>
        </p:nvPicPr>
        <p:blipFill>
          <a:blip r:embed="rId2" cstate="email"/>
          <a:srcRect/>
          <a:stretch>
            <a:fillRect/>
          </a:stretch>
        </p:blipFill>
        <p:spPr bwMode="auto">
          <a:xfrm>
            <a:off x="609600" y="3200400"/>
            <a:ext cx="3733800" cy="2812796"/>
          </a:xfrm>
          <a:prstGeom prst="rect">
            <a:avLst/>
          </a:prstGeom>
          <a:noFill/>
        </p:spPr>
      </p:pic>
      <p:pic>
        <p:nvPicPr>
          <p:cNvPr id="6147" name="Picture 3" descr="C:\Documents and Settings\789\Рабочий стол\открытый урок\34.jpeg"/>
          <p:cNvPicPr>
            <a:picLocks noGrp="1" noChangeAspect="1" noChangeArrowheads="1"/>
          </p:cNvPicPr>
          <p:nvPr>
            <p:ph sz="quarter" idx="4"/>
          </p:nvPr>
        </p:nvPicPr>
        <p:blipFill>
          <a:blip r:embed="rId3" cstate="email"/>
          <a:stretch>
            <a:fillRect/>
          </a:stretch>
        </p:blipFill>
        <p:spPr bwMode="auto">
          <a:xfrm>
            <a:off x="5952744" y="2743200"/>
            <a:ext cx="2214054" cy="3255962"/>
          </a:xfrm>
          <a:prstGeom prst="rect">
            <a:avLst/>
          </a:prstGeom>
          <a:noFill/>
        </p:spPr>
      </p:pic>
      <p:pic>
        <p:nvPicPr>
          <p:cNvPr id="9" name="Picture 2" descr="LONDON1"/>
          <p:cNvPicPr>
            <a:picLocks noChangeAspect="1" noChangeArrowheads="1"/>
          </p:cNvPicPr>
          <p:nvPr/>
        </p:nvPicPr>
        <p:blipFill>
          <a:blip r:embed="rId4" cstate="email"/>
          <a:srcRect/>
          <a:stretch>
            <a:fillRect/>
          </a:stretch>
        </p:blipFill>
        <p:spPr bwMode="auto">
          <a:xfrm>
            <a:off x="152400" y="152400"/>
            <a:ext cx="1224237" cy="137159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19" presetID="7" presetClass="entr" presetSubtype="4"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8610600" cy="914400"/>
          </a:xfrm>
        </p:spPr>
        <p:txBody>
          <a:bodyPr>
            <a:normAutofit fontScale="90000"/>
          </a:bodyPr>
          <a:lstStyle/>
          <a:p>
            <a:pPr algn="ctr"/>
            <a:r>
              <a:rPr lang="en-US" dirty="0" smtClean="0"/>
              <a:t>Reading</a:t>
            </a:r>
            <a:br>
              <a:rPr lang="en-US" dirty="0" smtClean="0"/>
            </a:br>
            <a:r>
              <a:rPr lang="en-US" sz="3100" dirty="0" smtClean="0"/>
              <a:t>Ex 16p 65</a:t>
            </a:r>
            <a:br>
              <a:rPr lang="en-US" sz="3100" dirty="0" smtClean="0"/>
            </a:br>
            <a:r>
              <a:rPr lang="en-US" sz="3100" dirty="0" smtClean="0"/>
              <a:t>Read the texts and match them with pictures.</a:t>
            </a:r>
            <a:endParaRPr lang="ru-RU" sz="3100" dirty="0"/>
          </a:p>
        </p:txBody>
      </p:sp>
      <p:sp>
        <p:nvSpPr>
          <p:cNvPr id="3" name="Текст 2"/>
          <p:cNvSpPr>
            <a:spLocks noGrp="1"/>
          </p:cNvSpPr>
          <p:nvPr>
            <p:ph type="body" idx="1"/>
          </p:nvPr>
        </p:nvSpPr>
        <p:spPr>
          <a:xfrm>
            <a:off x="457200" y="1676400"/>
            <a:ext cx="4040188" cy="762000"/>
          </a:xfrm>
        </p:spPr>
        <p:txBody>
          <a:bodyPr>
            <a:noAutofit/>
          </a:bodyPr>
          <a:lstStyle/>
          <a:p>
            <a:pPr algn="ctr"/>
            <a:r>
              <a:rPr lang="en-US" dirty="0" smtClean="0"/>
              <a:t>C – 1</a:t>
            </a:r>
          </a:p>
          <a:p>
            <a:pPr algn="ctr"/>
            <a:r>
              <a:rPr lang="en-US" dirty="0" smtClean="0"/>
              <a:t>Big Ben</a:t>
            </a:r>
            <a:endParaRPr lang="ru-RU" dirty="0"/>
          </a:p>
        </p:txBody>
      </p:sp>
      <p:sp>
        <p:nvSpPr>
          <p:cNvPr id="5" name="Текст 4"/>
          <p:cNvSpPr>
            <a:spLocks noGrp="1"/>
          </p:cNvSpPr>
          <p:nvPr>
            <p:ph type="body" sz="half" idx="3"/>
          </p:nvPr>
        </p:nvSpPr>
        <p:spPr>
          <a:xfrm>
            <a:off x="4572000" y="1676400"/>
            <a:ext cx="4041775" cy="762000"/>
          </a:xfrm>
        </p:spPr>
        <p:txBody>
          <a:bodyPr>
            <a:noAutofit/>
          </a:bodyPr>
          <a:lstStyle/>
          <a:p>
            <a:pPr algn="ctr"/>
            <a:r>
              <a:rPr lang="en-US" dirty="0" smtClean="0"/>
              <a:t>D – 2</a:t>
            </a:r>
          </a:p>
          <a:p>
            <a:pPr algn="ctr"/>
            <a:r>
              <a:rPr lang="en-US" dirty="0" smtClean="0"/>
              <a:t>The Tower</a:t>
            </a:r>
            <a:endParaRPr lang="ru-RU" dirty="0"/>
          </a:p>
        </p:txBody>
      </p:sp>
      <p:pic>
        <p:nvPicPr>
          <p:cNvPr id="7170" name="Picture 2" descr="C:\Documents and Settings\789\Рабочий стол\открытый урок\биг бен.jpeg"/>
          <p:cNvPicPr>
            <a:picLocks noGrp="1" noChangeAspect="1" noChangeArrowheads="1"/>
          </p:cNvPicPr>
          <p:nvPr>
            <p:ph sz="quarter" idx="2"/>
          </p:nvPr>
        </p:nvPicPr>
        <p:blipFill>
          <a:blip r:embed="rId2" cstate="email"/>
          <a:srcRect/>
          <a:stretch>
            <a:fillRect/>
          </a:stretch>
        </p:blipFill>
        <p:spPr bwMode="auto">
          <a:xfrm>
            <a:off x="1066800" y="2667000"/>
            <a:ext cx="2520226" cy="3352801"/>
          </a:xfrm>
          <a:prstGeom prst="rect">
            <a:avLst/>
          </a:prstGeom>
          <a:noFill/>
        </p:spPr>
      </p:pic>
      <p:pic>
        <p:nvPicPr>
          <p:cNvPr id="7172" name="Picture 4" descr="C:\Documents and Settings\789\Рабочий стол\открытый урок\тауэр.jpeg"/>
          <p:cNvPicPr>
            <a:picLocks noGrp="1" noChangeAspect="1" noChangeArrowheads="1"/>
          </p:cNvPicPr>
          <p:nvPr>
            <p:ph sz="quarter" idx="4"/>
          </p:nvPr>
        </p:nvPicPr>
        <p:blipFill>
          <a:blip r:embed="rId3" cstate="email"/>
          <a:stretch>
            <a:fillRect/>
          </a:stretch>
        </p:blipFill>
        <p:spPr bwMode="auto">
          <a:xfrm>
            <a:off x="5156016" y="2667000"/>
            <a:ext cx="3705410" cy="3384275"/>
          </a:xfrm>
          <a:prstGeom prst="rect">
            <a:avLst/>
          </a:prstGeom>
          <a:noFill/>
        </p:spPr>
      </p:pic>
      <p:pic>
        <p:nvPicPr>
          <p:cNvPr id="7" name="Picture 2" descr="LONDON1"/>
          <p:cNvPicPr>
            <a:picLocks noChangeAspect="1" noChangeArrowheads="1"/>
          </p:cNvPicPr>
          <p:nvPr/>
        </p:nvPicPr>
        <p:blipFill>
          <a:blip r:embed="rId4" cstate="email"/>
          <a:srcRect/>
          <a:stretch>
            <a:fillRect/>
          </a:stretch>
        </p:blipFill>
        <p:spPr bwMode="auto">
          <a:xfrm>
            <a:off x="152400" y="152401"/>
            <a:ext cx="1224237"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19" presetID="7" presetClass="entr" presetSubtype="4"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Listening</a:t>
            </a:r>
            <a:br>
              <a:rPr lang="en-US" dirty="0" smtClean="0"/>
            </a:br>
            <a:r>
              <a:rPr lang="en-US" sz="2200" dirty="0" smtClean="0"/>
              <a:t>Watch the film and answer the questions</a:t>
            </a:r>
            <a:endParaRPr lang="ru-RU" sz="2200" dirty="0"/>
          </a:p>
        </p:txBody>
      </p:sp>
      <p:sp>
        <p:nvSpPr>
          <p:cNvPr id="3" name="Содержимое 2"/>
          <p:cNvSpPr>
            <a:spLocks noGrp="1"/>
          </p:cNvSpPr>
          <p:nvPr>
            <p:ph idx="1"/>
          </p:nvPr>
        </p:nvSpPr>
        <p:spPr/>
        <p:txBody>
          <a:bodyPr/>
          <a:lstStyle/>
          <a:p>
            <a:pPr algn="ctr">
              <a:buNone/>
            </a:pPr>
            <a:r>
              <a:rPr lang="en-US" b="1" dirty="0" smtClean="0"/>
              <a:t>“LONDON” .</a:t>
            </a:r>
          </a:p>
          <a:p>
            <a:pPr algn="ctr">
              <a:buNone/>
            </a:pPr>
            <a:r>
              <a:rPr lang="en-US" b="1" dirty="0" smtClean="0"/>
              <a:t>Part 5 - “Westminster and Trafalgar”.</a:t>
            </a:r>
          </a:p>
          <a:p>
            <a:r>
              <a:rPr lang="en-US" dirty="0" smtClean="0"/>
              <a:t>Where is the Houses of Parliament? </a:t>
            </a:r>
          </a:p>
          <a:p>
            <a:r>
              <a:rPr lang="en-US" dirty="0" smtClean="0"/>
              <a:t>Where is Big Ben? </a:t>
            </a:r>
          </a:p>
          <a:p>
            <a:r>
              <a:rPr lang="en-US" dirty="0" smtClean="0"/>
              <a:t>Where is Westminster? </a:t>
            </a:r>
          </a:p>
          <a:p>
            <a:r>
              <a:rPr lang="en-US" dirty="0" smtClean="0"/>
              <a:t>What is in the middle of Trafalgar Square? </a:t>
            </a:r>
          </a:p>
          <a:p>
            <a:r>
              <a:rPr lang="en-US" dirty="0" smtClean="0"/>
              <a:t>Is ‘Big Ben’ the name of the clock? </a:t>
            </a:r>
            <a:endParaRPr lang="ru-RU" dirty="0"/>
          </a:p>
        </p:txBody>
      </p:sp>
      <p:pic>
        <p:nvPicPr>
          <p:cNvPr id="4" name="Picture 2" descr="LONDON1"/>
          <p:cNvPicPr>
            <a:picLocks noChangeAspect="1" noChangeArrowheads="1"/>
          </p:cNvPicPr>
          <p:nvPr/>
        </p:nvPicPr>
        <p:blipFill>
          <a:blip r:embed="rId2" cstate="email"/>
          <a:srcRect/>
          <a:stretch>
            <a:fillRect/>
          </a:stretch>
        </p:blipFill>
        <p:spPr bwMode="auto">
          <a:xfrm>
            <a:off x="152400" y="152401"/>
            <a:ext cx="1224237"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smtClean="0"/>
              <a:t>Last Summer I visited London.</a:t>
            </a:r>
            <a:endParaRPr lang="ru-RU" dirty="0"/>
          </a:p>
        </p:txBody>
      </p:sp>
      <p:pic>
        <p:nvPicPr>
          <p:cNvPr id="8194" name="Picture 2" descr="D:\Мои документы\Мои рисунки\лондон\лондон 1\101MSDCF\DSC00075.JPG"/>
          <p:cNvPicPr>
            <a:picLocks noGrp="1" noChangeAspect="1" noChangeArrowheads="1"/>
          </p:cNvPicPr>
          <p:nvPr>
            <p:ph sz="half" idx="1"/>
          </p:nvPr>
        </p:nvPicPr>
        <p:blipFill>
          <a:blip r:embed="rId2" cstate="email"/>
          <a:srcRect/>
          <a:stretch>
            <a:fillRect/>
          </a:stretch>
        </p:blipFill>
        <p:spPr bwMode="auto">
          <a:xfrm>
            <a:off x="457200" y="1600200"/>
            <a:ext cx="2344936" cy="3126582"/>
          </a:xfrm>
          <a:prstGeom prst="rect">
            <a:avLst/>
          </a:prstGeom>
          <a:noFill/>
        </p:spPr>
      </p:pic>
      <p:pic>
        <p:nvPicPr>
          <p:cNvPr id="8196" name="Picture 4" descr="D:\Мои документы\Мои рисунки\лондон\Изображение 247.jpg"/>
          <p:cNvPicPr>
            <a:picLocks noGrp="1" noChangeAspect="1" noChangeArrowheads="1"/>
          </p:cNvPicPr>
          <p:nvPr>
            <p:ph sz="half" idx="2"/>
          </p:nvPr>
        </p:nvPicPr>
        <p:blipFill>
          <a:blip r:embed="rId3" cstate="email"/>
          <a:stretch>
            <a:fillRect/>
          </a:stretch>
        </p:blipFill>
        <p:spPr bwMode="auto">
          <a:xfrm>
            <a:off x="5943600" y="2743200"/>
            <a:ext cx="2857500" cy="3810000"/>
          </a:xfrm>
          <a:prstGeom prst="rect">
            <a:avLst/>
          </a:prstGeom>
          <a:noFill/>
        </p:spPr>
      </p:pic>
      <p:pic>
        <p:nvPicPr>
          <p:cNvPr id="5" name="Picture 2" descr="LONDON1"/>
          <p:cNvPicPr>
            <a:picLocks noChangeAspect="1" noChangeArrowheads="1"/>
          </p:cNvPicPr>
          <p:nvPr/>
        </p:nvPicPr>
        <p:blipFill>
          <a:blip r:embed="rId4" cstate="email"/>
          <a:srcRect/>
          <a:stretch>
            <a:fillRect/>
          </a:stretch>
        </p:blipFill>
        <p:spPr bwMode="auto">
          <a:xfrm>
            <a:off x="152400" y="152401"/>
            <a:ext cx="1224237" cy="1295400"/>
          </a:xfrm>
          <a:prstGeom prst="rect">
            <a:avLst/>
          </a:prstGeom>
          <a:noFill/>
          <a:ln w="9525">
            <a:noFill/>
            <a:miter lim="800000"/>
            <a:headEnd/>
            <a:tailEnd/>
          </a:ln>
        </p:spPr>
      </p:pic>
      <p:pic>
        <p:nvPicPr>
          <p:cNvPr id="8195" name="Picture 3" descr="D:\Мои документы\Мои рисунки\лондон\лондон 1\101MSDCF\DSC00094.JPG"/>
          <p:cNvPicPr>
            <a:picLocks noChangeAspect="1" noChangeArrowheads="1"/>
          </p:cNvPicPr>
          <p:nvPr/>
        </p:nvPicPr>
        <p:blipFill>
          <a:blip r:embed="rId5" cstate="email"/>
          <a:srcRect/>
          <a:stretch>
            <a:fillRect/>
          </a:stretch>
        </p:blipFill>
        <p:spPr bwMode="auto">
          <a:xfrm>
            <a:off x="3124200" y="2286000"/>
            <a:ext cx="2514600"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circle(in)">
                                      <p:cBhvr>
                                        <p:cTn id="12" dur="20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circle(in)">
                                      <p:cBhvr>
                                        <p:cTn id="1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457200"/>
            <a:ext cx="8686800" cy="838200"/>
          </a:xfrm>
        </p:spPr>
        <p:txBody>
          <a:bodyPr>
            <a:normAutofit fontScale="90000"/>
          </a:bodyPr>
          <a:lstStyle/>
          <a:p>
            <a:pPr algn="ctr"/>
            <a:r>
              <a:rPr lang="en-US" dirty="0" smtClean="0"/>
              <a:t>Today we have learned…</a:t>
            </a:r>
            <a:r>
              <a:rPr lang="ru-RU" dirty="0" smtClean="0"/>
              <a:t/>
            </a:r>
            <a:br>
              <a:rPr lang="ru-RU" dirty="0" smtClean="0"/>
            </a:br>
            <a:r>
              <a:rPr lang="en-US" dirty="0" smtClean="0"/>
              <a:t>(reflection in the classroom)</a:t>
            </a:r>
            <a:endParaRPr lang="ru-RU" dirty="0"/>
          </a:p>
        </p:txBody>
      </p:sp>
      <p:sp>
        <p:nvSpPr>
          <p:cNvPr id="3" name="Содержимое 2"/>
          <p:cNvSpPr>
            <a:spLocks noGrp="1"/>
          </p:cNvSpPr>
          <p:nvPr>
            <p:ph idx="1"/>
          </p:nvPr>
        </p:nvSpPr>
        <p:spPr/>
        <p:txBody>
          <a:bodyPr/>
          <a:lstStyle/>
          <a:p>
            <a:r>
              <a:rPr lang="en-US" dirty="0" smtClean="0"/>
              <a:t>some interesting things about London.</a:t>
            </a:r>
          </a:p>
          <a:p>
            <a:r>
              <a:rPr lang="en-US" dirty="0" smtClean="0"/>
              <a:t>studied a reading rule.</a:t>
            </a:r>
          </a:p>
          <a:p>
            <a:r>
              <a:rPr lang="en-US" dirty="0" smtClean="0"/>
              <a:t>watched a film.</a:t>
            </a:r>
          </a:p>
          <a:p>
            <a:r>
              <a:rPr lang="en-US" dirty="0" smtClean="0"/>
              <a:t>read texts. </a:t>
            </a:r>
          </a:p>
          <a:p>
            <a:r>
              <a:rPr lang="en-US" dirty="0" smtClean="0"/>
              <a:t>and just talked.</a:t>
            </a:r>
            <a:endParaRPr lang="ru-RU" dirty="0"/>
          </a:p>
        </p:txBody>
      </p:sp>
      <p:pic>
        <p:nvPicPr>
          <p:cNvPr id="5" name="Picture 2" descr="LONDON1"/>
          <p:cNvPicPr>
            <a:picLocks noChangeAspect="1" noChangeArrowheads="1"/>
          </p:cNvPicPr>
          <p:nvPr/>
        </p:nvPicPr>
        <p:blipFill>
          <a:blip r:embed="rId2" cstate="email"/>
          <a:srcRect/>
          <a:stretch>
            <a:fillRect/>
          </a:stretch>
        </p:blipFill>
        <p:spPr bwMode="auto">
          <a:xfrm>
            <a:off x="152400" y="152401"/>
            <a:ext cx="1224237"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Homework</a:t>
            </a:r>
            <a:endParaRPr lang="ru-RU" dirty="0"/>
          </a:p>
        </p:txBody>
      </p:sp>
      <p:sp>
        <p:nvSpPr>
          <p:cNvPr id="3" name="Содержимое 2"/>
          <p:cNvSpPr>
            <a:spLocks noGrp="1"/>
          </p:cNvSpPr>
          <p:nvPr>
            <p:ph idx="1"/>
          </p:nvPr>
        </p:nvSpPr>
        <p:spPr/>
        <p:txBody>
          <a:bodyPr/>
          <a:lstStyle/>
          <a:p>
            <a:r>
              <a:rPr lang="en-US" dirty="0" smtClean="0"/>
              <a:t>Ex 18 p 66  - in written</a:t>
            </a:r>
          </a:p>
          <a:p>
            <a:r>
              <a:rPr lang="en-US" dirty="0" smtClean="0"/>
              <a:t>Ex 17 p66 – know by heart</a:t>
            </a:r>
            <a:endParaRPr lang="ru-RU" dirty="0"/>
          </a:p>
        </p:txBody>
      </p:sp>
      <p:pic>
        <p:nvPicPr>
          <p:cNvPr id="4" name="Picture 2" descr="LONDON1"/>
          <p:cNvPicPr>
            <a:picLocks noChangeAspect="1" noChangeArrowheads="1"/>
          </p:cNvPicPr>
          <p:nvPr/>
        </p:nvPicPr>
        <p:blipFill>
          <a:blip r:embed="rId2" cstate="email"/>
          <a:srcRect/>
          <a:stretch>
            <a:fillRect/>
          </a:stretch>
        </p:blipFill>
        <p:spPr bwMode="auto">
          <a:xfrm>
            <a:off x="152400" y="152401"/>
            <a:ext cx="1224237" cy="1295400"/>
          </a:xfrm>
          <a:prstGeom prst="rect">
            <a:avLst/>
          </a:prstGeom>
          <a:noFill/>
          <a:ln w="9525">
            <a:noFill/>
            <a:miter lim="800000"/>
            <a:headEnd/>
            <a:tailEnd/>
          </a:ln>
        </p:spPr>
      </p:pic>
      <p:pic>
        <p:nvPicPr>
          <p:cNvPr id="1026" name="Picture 2" descr="C:\Documents and Settings\789\Рабочий стол\открытый урок\.jpeg"/>
          <p:cNvPicPr>
            <a:picLocks noChangeAspect="1" noChangeArrowheads="1"/>
          </p:cNvPicPr>
          <p:nvPr/>
        </p:nvPicPr>
        <p:blipFill>
          <a:blip r:embed="rId3" cstate="email"/>
          <a:srcRect/>
          <a:stretch>
            <a:fillRect/>
          </a:stretch>
        </p:blipFill>
        <p:spPr bwMode="auto">
          <a:xfrm>
            <a:off x="7696200" y="5105400"/>
            <a:ext cx="1016000" cy="1257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Today we shall…</a:t>
            </a:r>
            <a:endParaRPr lang="ru-RU" dirty="0"/>
          </a:p>
        </p:txBody>
      </p:sp>
      <p:sp>
        <p:nvSpPr>
          <p:cNvPr id="3" name="Содержимое 2"/>
          <p:cNvSpPr>
            <a:spLocks noGrp="1"/>
          </p:cNvSpPr>
          <p:nvPr>
            <p:ph idx="1"/>
          </p:nvPr>
        </p:nvSpPr>
        <p:spPr/>
        <p:txBody>
          <a:bodyPr/>
          <a:lstStyle/>
          <a:p>
            <a:r>
              <a:rPr lang="en-US" dirty="0" smtClean="0"/>
              <a:t>Check up your homework</a:t>
            </a:r>
          </a:p>
          <a:p>
            <a:r>
              <a:rPr lang="en-US" dirty="0" smtClean="0"/>
              <a:t>Learn more about London</a:t>
            </a:r>
          </a:p>
          <a:p>
            <a:r>
              <a:rPr lang="en-US" dirty="0" smtClean="0"/>
              <a:t>Study reading rule</a:t>
            </a:r>
          </a:p>
          <a:p>
            <a:r>
              <a:rPr lang="en-US" dirty="0" smtClean="0"/>
              <a:t>Watch film about London</a:t>
            </a:r>
          </a:p>
          <a:p>
            <a:r>
              <a:rPr lang="en-US" dirty="0" smtClean="0"/>
              <a:t>Have an interview</a:t>
            </a:r>
          </a:p>
        </p:txBody>
      </p:sp>
      <p:pic>
        <p:nvPicPr>
          <p:cNvPr id="4" name="Picture 2" descr="LONDON1"/>
          <p:cNvPicPr>
            <a:picLocks noChangeAspect="1" noChangeArrowheads="1"/>
          </p:cNvPicPr>
          <p:nvPr/>
        </p:nvPicPr>
        <p:blipFill>
          <a:blip r:embed="rId2" cstate="email"/>
          <a:srcRect/>
          <a:stretch>
            <a:fillRect/>
          </a:stretch>
        </p:blipFill>
        <p:spPr bwMode="auto">
          <a:xfrm>
            <a:off x="228600" y="228600"/>
            <a:ext cx="1295400" cy="145132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Phonetic warm up</a:t>
            </a:r>
            <a:br>
              <a:rPr lang="en-US" dirty="0" smtClean="0"/>
            </a:br>
            <a:r>
              <a:rPr lang="en-US" sz="3100" dirty="0" smtClean="0"/>
              <a:t>ex 15 p 65</a:t>
            </a:r>
            <a:br>
              <a:rPr lang="en-US" sz="3100" dirty="0" smtClean="0"/>
            </a:br>
            <a:r>
              <a:rPr lang="en-US" sz="3100" dirty="0" smtClean="0"/>
              <a:t>Listen, read and translate.</a:t>
            </a:r>
            <a:endParaRPr lang="ru-RU" sz="3100" dirty="0"/>
          </a:p>
        </p:txBody>
      </p:sp>
      <p:sp>
        <p:nvSpPr>
          <p:cNvPr id="3" name="Содержимое 2"/>
          <p:cNvSpPr>
            <a:spLocks noGrp="1"/>
          </p:cNvSpPr>
          <p:nvPr>
            <p:ph idx="1"/>
          </p:nvPr>
        </p:nvSpPr>
        <p:spPr/>
        <p:txBody>
          <a:bodyPr>
            <a:normAutofit fontScale="55000" lnSpcReduction="20000"/>
          </a:bodyPr>
          <a:lstStyle/>
          <a:p>
            <a:r>
              <a:rPr lang="en-US" dirty="0" smtClean="0"/>
              <a:t>Museum</a:t>
            </a:r>
            <a:r>
              <a:rPr lang="ru-RU" dirty="0" smtClean="0"/>
              <a:t> - музей</a:t>
            </a:r>
            <a:endParaRPr lang="en-US" dirty="0" smtClean="0"/>
          </a:p>
          <a:p>
            <a:r>
              <a:rPr lang="en-US" dirty="0" smtClean="0"/>
              <a:t>Gallery </a:t>
            </a:r>
            <a:r>
              <a:rPr lang="ru-RU" dirty="0" smtClean="0"/>
              <a:t> - галерея</a:t>
            </a:r>
            <a:endParaRPr lang="en-US" dirty="0" smtClean="0"/>
          </a:p>
          <a:p>
            <a:r>
              <a:rPr lang="en-US" dirty="0" smtClean="0"/>
              <a:t>Theatre </a:t>
            </a:r>
            <a:r>
              <a:rPr lang="ru-RU" dirty="0" smtClean="0"/>
              <a:t> - театр</a:t>
            </a:r>
            <a:endParaRPr lang="en-US" dirty="0" smtClean="0"/>
          </a:p>
          <a:p>
            <a:r>
              <a:rPr lang="en-US" dirty="0" smtClean="0"/>
              <a:t>Cinema</a:t>
            </a:r>
            <a:r>
              <a:rPr lang="ru-RU" dirty="0" smtClean="0"/>
              <a:t> - кинотеатр</a:t>
            </a:r>
            <a:endParaRPr lang="en-US" dirty="0" smtClean="0"/>
          </a:p>
          <a:p>
            <a:r>
              <a:rPr lang="en-US" dirty="0" smtClean="0"/>
              <a:t>Stadium</a:t>
            </a:r>
            <a:r>
              <a:rPr lang="ru-RU" dirty="0" smtClean="0"/>
              <a:t> - стадион</a:t>
            </a:r>
            <a:endParaRPr lang="en-US" dirty="0" smtClean="0"/>
          </a:p>
          <a:p>
            <a:r>
              <a:rPr lang="en-US" dirty="0" smtClean="0"/>
              <a:t>Park</a:t>
            </a:r>
            <a:r>
              <a:rPr lang="ru-RU" dirty="0" smtClean="0"/>
              <a:t> - парк</a:t>
            </a:r>
            <a:endParaRPr lang="en-US" dirty="0" smtClean="0"/>
          </a:p>
          <a:p>
            <a:r>
              <a:rPr lang="en-US" dirty="0" smtClean="0"/>
              <a:t>Parliament</a:t>
            </a:r>
            <a:r>
              <a:rPr lang="ru-RU" dirty="0" smtClean="0"/>
              <a:t> - парламент</a:t>
            </a:r>
            <a:endParaRPr lang="en-US" dirty="0" smtClean="0"/>
          </a:p>
          <a:p>
            <a:r>
              <a:rPr lang="en-US" dirty="0" smtClean="0"/>
              <a:t>History</a:t>
            </a:r>
            <a:r>
              <a:rPr lang="ru-RU" dirty="0" smtClean="0"/>
              <a:t> - история</a:t>
            </a:r>
            <a:endParaRPr lang="en-US" dirty="0" smtClean="0"/>
          </a:p>
          <a:p>
            <a:r>
              <a:rPr lang="en-US" dirty="0" smtClean="0"/>
              <a:t>Square</a:t>
            </a:r>
            <a:r>
              <a:rPr lang="ru-RU" dirty="0" smtClean="0"/>
              <a:t> - сквер</a:t>
            </a:r>
            <a:endParaRPr lang="en-US" dirty="0" smtClean="0"/>
          </a:p>
          <a:p>
            <a:r>
              <a:rPr lang="en-US" dirty="0" smtClean="0"/>
              <a:t>Taxi</a:t>
            </a:r>
            <a:r>
              <a:rPr lang="ru-RU" dirty="0" smtClean="0"/>
              <a:t> - такси</a:t>
            </a:r>
            <a:endParaRPr lang="en-US" dirty="0" smtClean="0"/>
          </a:p>
          <a:p>
            <a:r>
              <a:rPr lang="en-US" dirty="0" smtClean="0"/>
              <a:t>Radio</a:t>
            </a:r>
            <a:r>
              <a:rPr lang="ru-RU" dirty="0" smtClean="0"/>
              <a:t> - радио</a:t>
            </a:r>
            <a:endParaRPr lang="en-US" dirty="0" smtClean="0"/>
          </a:p>
          <a:p>
            <a:r>
              <a:rPr lang="en-US" dirty="0" smtClean="0"/>
              <a:t>Symbol</a:t>
            </a:r>
            <a:r>
              <a:rPr lang="ru-RU" dirty="0" smtClean="0"/>
              <a:t> - символ</a:t>
            </a:r>
            <a:endParaRPr lang="en-US" dirty="0" smtClean="0"/>
          </a:p>
          <a:p>
            <a:r>
              <a:rPr lang="en-US" dirty="0" smtClean="0"/>
              <a:t>Abbey</a:t>
            </a:r>
            <a:r>
              <a:rPr lang="ru-RU" dirty="0" smtClean="0"/>
              <a:t> - аббатство</a:t>
            </a:r>
            <a:endParaRPr lang="en-US" dirty="0" smtClean="0"/>
          </a:p>
          <a:p>
            <a:r>
              <a:rPr lang="en-US" dirty="0" smtClean="0"/>
              <a:t>Real</a:t>
            </a:r>
            <a:r>
              <a:rPr lang="ru-RU" dirty="0" smtClean="0"/>
              <a:t> - настоящий</a:t>
            </a:r>
            <a:endParaRPr lang="en-US" dirty="0" smtClean="0"/>
          </a:p>
          <a:p>
            <a:r>
              <a:rPr lang="en-US" dirty="0" smtClean="0"/>
              <a:t>Monument</a:t>
            </a:r>
            <a:r>
              <a:rPr lang="ru-RU" dirty="0" smtClean="0"/>
              <a:t> - памятник</a:t>
            </a:r>
            <a:endParaRPr lang="en-US" dirty="0" smtClean="0"/>
          </a:p>
          <a:p>
            <a:r>
              <a:rPr lang="en-US" dirty="0" smtClean="0"/>
              <a:t>Tourist</a:t>
            </a:r>
            <a:r>
              <a:rPr lang="ru-RU" dirty="0" smtClean="0"/>
              <a:t> - турист</a:t>
            </a:r>
            <a:r>
              <a:rPr lang="en-US" dirty="0" smtClean="0"/>
              <a:t> </a:t>
            </a:r>
            <a:endParaRPr lang="ru-RU" dirty="0"/>
          </a:p>
        </p:txBody>
      </p:sp>
      <p:pic>
        <p:nvPicPr>
          <p:cNvPr id="4" name="Picture 2" descr="LONDON1"/>
          <p:cNvPicPr>
            <a:picLocks noChangeAspect="1" noChangeArrowheads="1"/>
          </p:cNvPicPr>
          <p:nvPr/>
        </p:nvPicPr>
        <p:blipFill>
          <a:blip r:embed="rId2" cstate="email"/>
          <a:srcRect/>
          <a:stretch>
            <a:fillRect/>
          </a:stretch>
        </p:blipFill>
        <p:spPr bwMode="auto">
          <a:xfrm>
            <a:off x="152400" y="152400"/>
            <a:ext cx="1224237" cy="1371599"/>
          </a:xfrm>
          <a:prstGeom prst="rect">
            <a:avLst/>
          </a:prstGeom>
          <a:noFill/>
          <a:ln w="9525">
            <a:noFill/>
            <a:miter lim="800000"/>
            <a:headEnd/>
            <a:tailEnd/>
          </a:ln>
        </p:spPr>
      </p:pic>
      <p:pic>
        <p:nvPicPr>
          <p:cNvPr id="2050" name="Picture 2" descr="C:\Documents and Settings\789\Рабочий стол\i.jpeg"/>
          <p:cNvPicPr>
            <a:picLocks noChangeAspect="1" noChangeArrowheads="1"/>
          </p:cNvPicPr>
          <p:nvPr/>
        </p:nvPicPr>
        <p:blipFill>
          <a:blip r:embed="rId3" cstate="email"/>
          <a:srcRect/>
          <a:stretch>
            <a:fillRect/>
          </a:stretch>
        </p:blipFill>
        <p:spPr bwMode="auto">
          <a:xfrm>
            <a:off x="7467600" y="5029200"/>
            <a:ext cx="1247775" cy="1428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7"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7" presetClass="entr" presetSubtype="4"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2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7" presetClass="entr" presetSubtype="4"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2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3">
                                            <p:txEl>
                                              <p:pRg st="14" end="14"/>
                                            </p:txEl>
                                          </p:spTgt>
                                        </p:tgtEl>
                                        <p:attrNameLst>
                                          <p:attrName>ppt_y</p:attrName>
                                        </p:attrNameLst>
                                      </p:cBhvr>
                                      <p:tavLst>
                                        <p:tav tm="0">
                                          <p:val>
                                            <p:strVal val="1+#ppt_h/2"/>
                                          </p:val>
                                        </p:tav>
                                        <p:tav tm="100000">
                                          <p:val>
                                            <p:strVal val="#ppt_y"/>
                                          </p:val>
                                        </p:tav>
                                      </p:tavLst>
                                    </p:anim>
                                  </p:childTnLst>
                                </p:cTn>
                              </p:par>
                              <p:par>
                                <p:cTn id="65" presetID="7" presetClass="entr" presetSubtype="4" fill="hold"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2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2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Homework</a:t>
            </a:r>
            <a:br>
              <a:rPr lang="en-US" dirty="0" smtClean="0"/>
            </a:br>
            <a:r>
              <a:rPr lang="en-US" dirty="0" smtClean="0"/>
              <a:t>What do you know about London?</a:t>
            </a:r>
            <a:endParaRPr lang="ru-RU" dirty="0"/>
          </a:p>
        </p:txBody>
      </p:sp>
      <p:pic>
        <p:nvPicPr>
          <p:cNvPr id="3075" name="Picture 3" descr="C:\Documents and Settings\789\Рабочий стол\мосьт.jpeg"/>
          <p:cNvPicPr>
            <a:picLocks noGrp="1" noChangeAspect="1" noChangeArrowheads="1"/>
          </p:cNvPicPr>
          <p:nvPr>
            <p:ph idx="1"/>
          </p:nvPr>
        </p:nvPicPr>
        <p:blipFill>
          <a:blip r:embed="rId2" cstate="email"/>
          <a:srcRect/>
          <a:stretch>
            <a:fillRect/>
          </a:stretch>
        </p:blipFill>
        <p:spPr bwMode="auto">
          <a:xfrm>
            <a:off x="5284099" y="1600200"/>
            <a:ext cx="3097901" cy="2333752"/>
          </a:xfrm>
          <a:prstGeom prst="rect">
            <a:avLst/>
          </a:prstGeom>
          <a:noFill/>
        </p:spPr>
      </p:pic>
      <p:pic>
        <p:nvPicPr>
          <p:cNvPr id="4" name="Picture 2" descr="LONDON1"/>
          <p:cNvPicPr>
            <a:picLocks noChangeAspect="1" noChangeArrowheads="1"/>
          </p:cNvPicPr>
          <p:nvPr/>
        </p:nvPicPr>
        <p:blipFill>
          <a:blip r:embed="rId3" cstate="email"/>
          <a:srcRect/>
          <a:stretch>
            <a:fillRect/>
          </a:stretch>
        </p:blipFill>
        <p:spPr bwMode="auto">
          <a:xfrm>
            <a:off x="152401" y="152401"/>
            <a:ext cx="1020198" cy="1143000"/>
          </a:xfrm>
          <a:prstGeom prst="rect">
            <a:avLst/>
          </a:prstGeom>
          <a:noFill/>
          <a:ln w="9525">
            <a:noFill/>
            <a:miter lim="800000"/>
            <a:headEnd/>
            <a:tailEnd/>
          </a:ln>
        </p:spPr>
      </p:pic>
      <p:pic>
        <p:nvPicPr>
          <p:cNvPr id="6" name="Picture 4"/>
          <p:cNvPicPr>
            <a:picLocks noChangeAspect="1" noChangeArrowheads="1"/>
          </p:cNvPicPr>
          <p:nvPr/>
        </p:nvPicPr>
        <p:blipFill>
          <a:blip r:embed="rId4" cstate="email"/>
          <a:srcRect/>
          <a:stretch>
            <a:fillRect/>
          </a:stretch>
        </p:blipFill>
        <p:spPr bwMode="auto">
          <a:xfrm>
            <a:off x="304800" y="1524000"/>
            <a:ext cx="3505200" cy="2570480"/>
          </a:xfrm>
          <a:prstGeom prst="rect">
            <a:avLst/>
          </a:prstGeom>
          <a:noFill/>
          <a:ln w="9525">
            <a:noFill/>
            <a:miter lim="800000"/>
            <a:headEnd/>
            <a:tailEnd/>
          </a:ln>
          <a:effectLst/>
        </p:spPr>
      </p:pic>
      <p:pic>
        <p:nvPicPr>
          <p:cNvPr id="7" name="Picture 4" descr="1387360"/>
          <p:cNvPicPr>
            <a:picLocks noChangeAspect="1" noChangeArrowheads="1"/>
          </p:cNvPicPr>
          <p:nvPr/>
        </p:nvPicPr>
        <p:blipFill>
          <a:blip r:embed="rId5" cstate="email"/>
          <a:srcRect/>
          <a:stretch>
            <a:fillRect/>
          </a:stretch>
        </p:blipFill>
        <p:spPr bwMode="auto">
          <a:xfrm>
            <a:off x="5410200" y="4419600"/>
            <a:ext cx="3098800" cy="2286000"/>
          </a:xfrm>
          <a:prstGeom prst="rect">
            <a:avLst/>
          </a:prstGeom>
          <a:noFill/>
        </p:spPr>
      </p:pic>
      <p:pic>
        <p:nvPicPr>
          <p:cNvPr id="3074" name="Picture 2" descr="C:\Documents and Settings\789\Рабочий стол\ло.jpeg"/>
          <p:cNvPicPr>
            <a:picLocks noChangeAspect="1" noChangeArrowheads="1"/>
          </p:cNvPicPr>
          <p:nvPr/>
        </p:nvPicPr>
        <p:blipFill>
          <a:blip r:embed="rId6" cstate="email"/>
          <a:srcRect/>
          <a:stretch>
            <a:fillRect/>
          </a:stretch>
        </p:blipFill>
        <p:spPr bwMode="auto">
          <a:xfrm>
            <a:off x="381000" y="4191000"/>
            <a:ext cx="3352800" cy="2503424"/>
          </a:xfrm>
          <a:prstGeom prst="rect">
            <a:avLst/>
          </a:prstGeom>
          <a:noFill/>
        </p:spPr>
      </p:pic>
      <p:pic>
        <p:nvPicPr>
          <p:cNvPr id="3076" name="Picture 4" descr="C:\Documents and Settings\789\Рабочий стол\бас8.jpeg"/>
          <p:cNvPicPr>
            <a:picLocks noChangeAspect="1" noChangeArrowheads="1"/>
          </p:cNvPicPr>
          <p:nvPr/>
        </p:nvPicPr>
        <p:blipFill>
          <a:blip r:embed="rId7" cstate="email"/>
          <a:srcRect/>
          <a:stretch>
            <a:fillRect/>
          </a:stretch>
        </p:blipFill>
        <p:spPr bwMode="auto">
          <a:xfrm>
            <a:off x="3124200" y="2286000"/>
            <a:ext cx="2886075" cy="1924050"/>
          </a:xfrm>
          <a:prstGeom prst="rect">
            <a:avLst/>
          </a:prstGeom>
          <a:noFill/>
        </p:spPr>
      </p:pic>
      <p:pic>
        <p:nvPicPr>
          <p:cNvPr id="3077" name="Picture 5" descr="C:\Documents and Settings\789\Рабочий стол\автобус.jpeg"/>
          <p:cNvPicPr>
            <a:picLocks noChangeAspect="1" noChangeArrowheads="1"/>
          </p:cNvPicPr>
          <p:nvPr/>
        </p:nvPicPr>
        <p:blipFill>
          <a:blip r:embed="rId8" cstate="email"/>
          <a:srcRect/>
          <a:stretch>
            <a:fillRect/>
          </a:stretch>
        </p:blipFill>
        <p:spPr bwMode="auto">
          <a:xfrm>
            <a:off x="3200400" y="4419600"/>
            <a:ext cx="2832212"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circle(in)">
                                      <p:cBhvr>
                                        <p:cTn id="17" dur="20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075"/>
                                        </p:tgtEl>
                                        <p:attrNameLst>
                                          <p:attrName>style.visibility</p:attrName>
                                        </p:attrNameLst>
                                      </p:cBhvr>
                                      <p:to>
                                        <p:strVal val="visible"/>
                                      </p:to>
                                    </p:set>
                                    <p:animEffect transition="in" filter="circle(in)">
                                      <p:cBhvr>
                                        <p:cTn id="22" dur="2000"/>
                                        <p:tgtEl>
                                          <p:spTgt spid="307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076"/>
                                        </p:tgtEl>
                                        <p:attrNameLst>
                                          <p:attrName>style.visibility</p:attrName>
                                        </p:attrNameLst>
                                      </p:cBhvr>
                                      <p:to>
                                        <p:strVal val="visible"/>
                                      </p:to>
                                    </p:set>
                                    <p:animEffect transition="in" filter="circle(in)">
                                      <p:cBhvr>
                                        <p:cTn id="27" dur="2000"/>
                                        <p:tgtEl>
                                          <p:spTgt spid="307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077"/>
                                        </p:tgtEl>
                                        <p:attrNameLst>
                                          <p:attrName>style.visibility</p:attrName>
                                        </p:attrNameLst>
                                      </p:cBhvr>
                                      <p:to>
                                        <p:strVal val="visible"/>
                                      </p:to>
                                    </p:set>
                                    <p:animEffect transition="in" filter="circle(in)">
                                      <p:cBhvr>
                                        <p:cTn id="32"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Read correctly</a:t>
            </a:r>
            <a:endParaRPr lang="ru-RU" dirty="0"/>
          </a:p>
        </p:txBody>
      </p:sp>
      <p:sp>
        <p:nvSpPr>
          <p:cNvPr id="3" name="Содержимое 2"/>
          <p:cNvSpPr>
            <a:spLocks noGrp="1"/>
          </p:cNvSpPr>
          <p:nvPr>
            <p:ph idx="1"/>
          </p:nvPr>
        </p:nvSpPr>
        <p:spPr/>
        <p:txBody>
          <a:bodyPr/>
          <a:lstStyle/>
          <a:p>
            <a:r>
              <a:rPr lang="en-US" dirty="0" smtClean="0"/>
              <a:t>In some words </a:t>
            </a:r>
            <a:r>
              <a:rPr lang="en-US" b="1" dirty="0" smtClean="0"/>
              <a:t>“O”</a:t>
            </a:r>
            <a:r>
              <a:rPr lang="en-US" dirty="0" smtClean="0"/>
              <a:t> is read as </a:t>
            </a:r>
            <a:r>
              <a:rPr lang="en-US" b="1" dirty="0" smtClean="0"/>
              <a:t>[</a:t>
            </a:r>
            <a:r>
              <a:rPr lang="ru-RU" sz="3000" b="1" dirty="0" smtClean="0">
                <a:latin typeface="Century Gothic"/>
              </a:rPr>
              <a:t>Л</a:t>
            </a:r>
            <a:r>
              <a:rPr lang="en-US" b="1" dirty="0" smtClean="0"/>
              <a:t>]</a:t>
            </a:r>
            <a:r>
              <a:rPr lang="en-US" dirty="0" smtClean="0"/>
              <a:t> before </a:t>
            </a:r>
            <a:r>
              <a:rPr lang="en-US" b="1" dirty="0" smtClean="0"/>
              <a:t>“n”</a:t>
            </a:r>
            <a:r>
              <a:rPr lang="en-US" dirty="0" smtClean="0"/>
              <a:t> and </a:t>
            </a:r>
            <a:r>
              <a:rPr lang="en-US" b="1" dirty="0" smtClean="0"/>
              <a:t>“m”.</a:t>
            </a:r>
          </a:p>
          <a:p>
            <a:pPr>
              <a:buNone/>
            </a:pPr>
            <a:r>
              <a:rPr lang="en-US" dirty="0" smtClean="0"/>
              <a:t> E.g. L</a:t>
            </a:r>
            <a:r>
              <a:rPr lang="en-US" b="1" dirty="0" smtClean="0"/>
              <a:t>on</a:t>
            </a:r>
            <a:r>
              <a:rPr lang="en-US" dirty="0" smtClean="0"/>
              <a:t>don  s</a:t>
            </a:r>
            <a:r>
              <a:rPr lang="en-US" b="1" dirty="0" smtClean="0"/>
              <a:t>om</a:t>
            </a:r>
            <a:r>
              <a:rPr lang="en-US" dirty="0" smtClean="0"/>
              <a:t>e  c</a:t>
            </a:r>
            <a:r>
              <a:rPr lang="en-US" b="1" dirty="0" smtClean="0"/>
              <a:t>om</a:t>
            </a:r>
            <a:r>
              <a:rPr lang="en-US" dirty="0" smtClean="0"/>
              <a:t>e</a:t>
            </a:r>
          </a:p>
          <a:p>
            <a:pPr>
              <a:buNone/>
            </a:pPr>
            <a:endParaRPr lang="en-US" dirty="0" smtClean="0"/>
          </a:p>
          <a:p>
            <a:endParaRPr lang="ru-RU" dirty="0"/>
          </a:p>
        </p:txBody>
      </p:sp>
      <p:pic>
        <p:nvPicPr>
          <p:cNvPr id="4" name="Picture 2" descr="LONDON1"/>
          <p:cNvPicPr>
            <a:picLocks noChangeAspect="1" noChangeArrowheads="1"/>
          </p:cNvPicPr>
          <p:nvPr/>
        </p:nvPicPr>
        <p:blipFill>
          <a:blip r:embed="rId2" cstate="email"/>
          <a:srcRect/>
          <a:stretch>
            <a:fillRect/>
          </a:stretch>
        </p:blipFill>
        <p:spPr bwMode="auto">
          <a:xfrm>
            <a:off x="152401" y="152401"/>
            <a:ext cx="1020198" cy="1143000"/>
          </a:xfrm>
          <a:prstGeom prst="rect">
            <a:avLst/>
          </a:prstGeom>
          <a:noFill/>
          <a:ln w="9525">
            <a:noFill/>
            <a:miter lim="800000"/>
            <a:headEnd/>
            <a:tailEnd/>
          </a:ln>
        </p:spPr>
      </p:pic>
      <p:pic>
        <p:nvPicPr>
          <p:cNvPr id="6" name="Picture 5" descr="i?id=165744183-15"/>
          <p:cNvPicPr>
            <a:picLocks noChangeAspect="1" noChangeArrowheads="1"/>
          </p:cNvPicPr>
          <p:nvPr/>
        </p:nvPicPr>
        <p:blipFill>
          <a:blip r:embed="rId3" cstate="email"/>
          <a:srcRect/>
          <a:stretch>
            <a:fillRect/>
          </a:stretch>
        </p:blipFill>
        <p:spPr bwMode="auto">
          <a:xfrm>
            <a:off x="6477000" y="4267200"/>
            <a:ext cx="2508250" cy="230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Try to read</a:t>
            </a:r>
            <a:endParaRPr lang="ru-RU" dirty="0"/>
          </a:p>
        </p:txBody>
      </p:sp>
      <p:pic>
        <p:nvPicPr>
          <p:cNvPr id="4" name="Picture 2" descr="LONDON1"/>
          <p:cNvPicPr>
            <a:picLocks noChangeAspect="1" noChangeArrowheads="1"/>
          </p:cNvPicPr>
          <p:nvPr/>
        </p:nvPicPr>
        <p:blipFill>
          <a:blip r:embed="rId2" cstate="email"/>
          <a:srcRect/>
          <a:stretch>
            <a:fillRect/>
          </a:stretch>
        </p:blipFill>
        <p:spPr bwMode="auto">
          <a:xfrm>
            <a:off x="152401" y="152401"/>
            <a:ext cx="1020198" cy="1143000"/>
          </a:xfrm>
          <a:prstGeom prst="rect">
            <a:avLst/>
          </a:prstGeom>
          <a:noFill/>
          <a:ln w="9525">
            <a:noFill/>
            <a:miter lim="800000"/>
            <a:headEnd/>
            <a:tailEnd/>
          </a:ln>
        </p:spPr>
      </p:pic>
      <p:graphicFrame>
        <p:nvGraphicFramePr>
          <p:cNvPr id="7" name="Таблица 6"/>
          <p:cNvGraphicFramePr>
            <a:graphicFrameLocks noGrp="1"/>
          </p:cNvGraphicFramePr>
          <p:nvPr/>
        </p:nvGraphicFramePr>
        <p:xfrm>
          <a:off x="685800" y="1397000"/>
          <a:ext cx="6172200" cy="4480560"/>
        </p:xfrm>
        <a:graphic>
          <a:graphicData uri="http://schemas.openxmlformats.org/drawingml/2006/table">
            <a:tbl>
              <a:tblPr firstRow="1" bandRow="1">
                <a:tableStyleId>{5C22544A-7EE6-4342-B048-85BDC9FD1C3A}</a:tableStyleId>
              </a:tblPr>
              <a:tblGrid>
                <a:gridCol w="3086100"/>
                <a:gridCol w="3086100"/>
              </a:tblGrid>
              <a:tr h="4353560">
                <a:tc>
                  <a:txBody>
                    <a:bodyPr/>
                    <a:lstStyle/>
                    <a:p>
                      <a:r>
                        <a:rPr lang="en-US" sz="3200" dirty="0" smtClean="0"/>
                        <a:t>Come</a:t>
                      </a:r>
                    </a:p>
                    <a:p>
                      <a:r>
                        <a:rPr lang="en-US" sz="3200" dirty="0" smtClean="0"/>
                        <a:t>Some</a:t>
                      </a:r>
                    </a:p>
                    <a:p>
                      <a:r>
                        <a:rPr lang="en-US" sz="3200" dirty="0" smtClean="0"/>
                        <a:t>Son</a:t>
                      </a:r>
                    </a:p>
                    <a:p>
                      <a:r>
                        <a:rPr lang="en-US" sz="3200" dirty="0" smtClean="0"/>
                        <a:t>London</a:t>
                      </a:r>
                    </a:p>
                    <a:p>
                      <a:r>
                        <a:rPr lang="en-US" sz="3200" dirty="0" smtClean="0"/>
                        <a:t>Honey</a:t>
                      </a:r>
                    </a:p>
                    <a:p>
                      <a:r>
                        <a:rPr lang="en-US" sz="3200" dirty="0" smtClean="0"/>
                        <a:t>Tongue</a:t>
                      </a:r>
                    </a:p>
                    <a:p>
                      <a:r>
                        <a:rPr lang="en-US" sz="3200" dirty="0" smtClean="0"/>
                        <a:t>Monkey</a:t>
                      </a:r>
                    </a:p>
                    <a:p>
                      <a:r>
                        <a:rPr lang="en-US" sz="3200" dirty="0" smtClean="0"/>
                        <a:t>Monk</a:t>
                      </a:r>
                    </a:p>
                    <a:p>
                      <a:endParaRPr lang="ru-RU" sz="3200" dirty="0"/>
                    </a:p>
                  </a:txBody>
                  <a:tcPr/>
                </a:tc>
                <a:tc>
                  <a:txBody>
                    <a:bodyPr/>
                    <a:lstStyle/>
                    <a:p>
                      <a:r>
                        <a:rPr lang="en-US" sz="3200" dirty="0" smtClean="0"/>
                        <a:t>Month</a:t>
                      </a:r>
                    </a:p>
                    <a:p>
                      <a:r>
                        <a:rPr lang="en-US" sz="3200" dirty="0" smtClean="0"/>
                        <a:t>Ton</a:t>
                      </a:r>
                    </a:p>
                    <a:p>
                      <a:r>
                        <a:rPr lang="en-US" sz="3200" dirty="0" smtClean="0"/>
                        <a:t>Mom</a:t>
                      </a:r>
                    </a:p>
                    <a:p>
                      <a:r>
                        <a:rPr lang="en-US" sz="3200" dirty="0" smtClean="0"/>
                        <a:t>Money</a:t>
                      </a:r>
                    </a:p>
                    <a:p>
                      <a:r>
                        <a:rPr lang="en-US" sz="3200" dirty="0" smtClean="0"/>
                        <a:t>Done</a:t>
                      </a:r>
                    </a:p>
                    <a:p>
                      <a:r>
                        <a:rPr lang="en-US" sz="3200" dirty="0" smtClean="0"/>
                        <a:t>Wonderful</a:t>
                      </a:r>
                    </a:p>
                    <a:p>
                      <a:r>
                        <a:rPr lang="en-US" sz="3200" dirty="0" smtClean="0"/>
                        <a:t>Wonder</a:t>
                      </a:r>
                      <a:r>
                        <a:rPr lang="en-US" sz="3200" baseline="0" dirty="0" smtClean="0"/>
                        <a:t> </a:t>
                      </a:r>
                      <a:endParaRPr lang="ru-RU" sz="3200" dirty="0"/>
                    </a:p>
                  </a:txBody>
                  <a:tcPr/>
                </a:tc>
              </a:tr>
            </a:tbl>
          </a:graphicData>
        </a:graphic>
      </p:graphicFrame>
      <p:sp>
        <p:nvSpPr>
          <p:cNvPr id="9" name="Содержимое 8"/>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normAutofit fontScale="90000"/>
          </a:bodyPr>
          <a:lstStyle/>
          <a:p>
            <a:pPr lvl="0" algn="ctr"/>
            <a:r>
              <a:rPr lang="ru-RU" dirty="0" smtClean="0"/>
              <a:t/>
            </a:r>
            <a:br>
              <a:rPr lang="ru-RU" dirty="0" smtClean="0"/>
            </a:br>
            <a:r>
              <a:rPr lang="ru-RU" dirty="0" smtClean="0"/>
              <a:t/>
            </a:r>
            <a:br>
              <a:rPr lang="ru-RU" dirty="0" smtClean="0"/>
            </a:br>
            <a:r>
              <a:rPr lang="en-US" dirty="0" smtClean="0"/>
              <a:t>New words </a:t>
            </a:r>
            <a:r>
              <a:rPr lang="ru-RU" dirty="0" smtClean="0"/>
              <a:t/>
            </a:r>
            <a:br>
              <a:rPr lang="ru-RU" dirty="0" smtClean="0"/>
            </a:br>
            <a:r>
              <a:rPr lang="en-US" sz="3100" dirty="0" smtClean="0"/>
              <a:t>ex 17 p 66</a:t>
            </a:r>
            <a:br>
              <a:rPr lang="en-US" sz="3100" dirty="0" smtClean="0"/>
            </a:br>
            <a:r>
              <a:rPr lang="en-US" sz="3100" dirty="0" smtClean="0"/>
              <a:t>Listen, read and translate.</a:t>
            </a:r>
            <a:r>
              <a:rPr lang="ru-RU" sz="3100" dirty="0" smtClean="0"/>
              <a:t/>
            </a:r>
            <a:br>
              <a:rPr lang="ru-RU" sz="3100" dirty="0" smtClean="0"/>
            </a:br>
            <a:r>
              <a:rPr lang="en-US" dirty="0" smtClean="0"/>
              <a:t/>
            </a:r>
            <a:br>
              <a:rPr lang="en-US" dirty="0" smtClean="0"/>
            </a:br>
            <a:endParaRPr lang="ru-RU" dirty="0"/>
          </a:p>
        </p:txBody>
      </p:sp>
      <p:sp>
        <p:nvSpPr>
          <p:cNvPr id="3" name="Содержимое 2"/>
          <p:cNvSpPr>
            <a:spLocks noGrp="1"/>
          </p:cNvSpPr>
          <p:nvPr>
            <p:ph sz="half" idx="1"/>
          </p:nvPr>
        </p:nvSpPr>
        <p:spPr/>
        <p:txBody>
          <a:bodyPr/>
          <a:lstStyle/>
          <a:p>
            <a:r>
              <a:rPr lang="ru-RU" dirty="0" err="1" smtClean="0"/>
              <a:t>Трафальгарская</a:t>
            </a:r>
            <a:r>
              <a:rPr lang="ru-RU" dirty="0" smtClean="0"/>
              <a:t> площадь</a:t>
            </a:r>
          </a:p>
          <a:p>
            <a:r>
              <a:rPr lang="ru-RU" dirty="0" smtClean="0"/>
              <a:t>Лондонский  Тауэр</a:t>
            </a:r>
          </a:p>
          <a:p>
            <a:r>
              <a:rPr lang="ru-RU" dirty="0" smtClean="0"/>
              <a:t>Дом Парламента</a:t>
            </a:r>
          </a:p>
          <a:p>
            <a:r>
              <a:rPr lang="ru-RU" dirty="0" err="1" smtClean="0"/>
              <a:t>Биг</a:t>
            </a:r>
            <a:r>
              <a:rPr lang="ru-RU" dirty="0" smtClean="0"/>
              <a:t> Бен </a:t>
            </a:r>
          </a:p>
          <a:p>
            <a:r>
              <a:rPr lang="ru-RU" dirty="0" smtClean="0"/>
              <a:t>Вестминстерское Аббатство</a:t>
            </a:r>
            <a:endParaRPr lang="ru-RU" dirty="0"/>
          </a:p>
        </p:txBody>
      </p:sp>
      <p:pic>
        <p:nvPicPr>
          <p:cNvPr id="1026" name="Picture 2" descr="C:\Documents and Settings\789\Рабочий стол\открытый урок\площадь.jpeg"/>
          <p:cNvPicPr>
            <a:picLocks noGrp="1" noChangeAspect="1" noChangeArrowheads="1"/>
          </p:cNvPicPr>
          <p:nvPr>
            <p:ph sz="half" idx="2"/>
          </p:nvPr>
        </p:nvPicPr>
        <p:blipFill>
          <a:blip r:embed="rId2" cstate="email"/>
          <a:srcRect/>
          <a:stretch>
            <a:fillRect/>
          </a:stretch>
        </p:blipFill>
        <p:spPr bwMode="auto">
          <a:xfrm>
            <a:off x="6400800" y="1752600"/>
            <a:ext cx="2439200" cy="1837531"/>
          </a:xfrm>
          <a:prstGeom prst="rect">
            <a:avLst/>
          </a:prstGeom>
          <a:noFill/>
        </p:spPr>
      </p:pic>
      <p:pic>
        <p:nvPicPr>
          <p:cNvPr id="5" name="Picture 2" descr="LONDON1"/>
          <p:cNvPicPr>
            <a:picLocks noChangeAspect="1" noChangeArrowheads="1"/>
          </p:cNvPicPr>
          <p:nvPr/>
        </p:nvPicPr>
        <p:blipFill>
          <a:blip r:embed="rId3" cstate="email"/>
          <a:srcRect/>
          <a:stretch>
            <a:fillRect/>
          </a:stretch>
        </p:blipFill>
        <p:spPr bwMode="auto">
          <a:xfrm>
            <a:off x="152401" y="152401"/>
            <a:ext cx="1020198" cy="1143000"/>
          </a:xfrm>
          <a:prstGeom prst="rect">
            <a:avLst/>
          </a:prstGeom>
          <a:noFill/>
          <a:ln w="9525">
            <a:noFill/>
            <a:miter lim="800000"/>
            <a:headEnd/>
            <a:tailEnd/>
          </a:ln>
        </p:spPr>
      </p:pic>
      <p:pic>
        <p:nvPicPr>
          <p:cNvPr id="6" name="Picture 2" descr="C:\Documents and Settings\789\Рабочий стол\i.jpeg"/>
          <p:cNvPicPr>
            <a:picLocks noChangeAspect="1" noChangeArrowheads="1"/>
          </p:cNvPicPr>
          <p:nvPr/>
        </p:nvPicPr>
        <p:blipFill>
          <a:blip r:embed="rId4" cstate="email"/>
          <a:srcRect/>
          <a:stretch>
            <a:fillRect/>
          </a:stretch>
        </p:blipFill>
        <p:spPr bwMode="auto">
          <a:xfrm>
            <a:off x="7620001" y="152400"/>
            <a:ext cx="1066800" cy="1221527"/>
          </a:xfrm>
          <a:prstGeom prst="rect">
            <a:avLst/>
          </a:prstGeom>
          <a:ln>
            <a:noFill/>
          </a:ln>
          <a:effectLst>
            <a:outerShdw blurRad="292100" dist="139700" dir="2700000" algn="tl" rotWithShape="0">
              <a:srgbClr val="333333">
                <a:alpha val="65000"/>
              </a:srgbClr>
            </a:outerShdw>
          </a:effectLst>
        </p:spPr>
      </p:pic>
      <p:pic>
        <p:nvPicPr>
          <p:cNvPr id="1027" name="Picture 3" descr="C:\Documents and Settings\789\Рабочий стол\открытый урок\тауэр.jpeg"/>
          <p:cNvPicPr>
            <a:picLocks noChangeAspect="1" noChangeArrowheads="1"/>
          </p:cNvPicPr>
          <p:nvPr/>
        </p:nvPicPr>
        <p:blipFill>
          <a:blip r:embed="rId5" cstate="email"/>
          <a:srcRect/>
          <a:stretch>
            <a:fillRect/>
          </a:stretch>
        </p:blipFill>
        <p:spPr bwMode="auto">
          <a:xfrm>
            <a:off x="6477000" y="3886200"/>
            <a:ext cx="2362200" cy="2157476"/>
          </a:xfrm>
          <a:prstGeom prst="rect">
            <a:avLst/>
          </a:prstGeom>
          <a:noFill/>
        </p:spPr>
      </p:pic>
      <p:pic>
        <p:nvPicPr>
          <p:cNvPr id="1028" name="Picture 4" descr="C:\Documents and Settings\789\Рабочий стол\открытый урок\парламент.jpeg"/>
          <p:cNvPicPr>
            <a:picLocks noChangeAspect="1" noChangeArrowheads="1"/>
          </p:cNvPicPr>
          <p:nvPr/>
        </p:nvPicPr>
        <p:blipFill>
          <a:blip r:embed="rId6" cstate="email"/>
          <a:srcRect/>
          <a:stretch>
            <a:fillRect/>
          </a:stretch>
        </p:blipFill>
        <p:spPr bwMode="auto">
          <a:xfrm>
            <a:off x="4648200" y="1905000"/>
            <a:ext cx="2376535" cy="1600200"/>
          </a:xfrm>
          <a:prstGeom prst="rect">
            <a:avLst/>
          </a:prstGeom>
          <a:noFill/>
        </p:spPr>
      </p:pic>
      <p:pic>
        <p:nvPicPr>
          <p:cNvPr id="1029" name="Picture 5" descr="C:\Documents and Settings\789\Рабочий стол\Ермолова BIG BEN\DSC00057.JPG"/>
          <p:cNvPicPr>
            <a:picLocks noChangeAspect="1" noChangeArrowheads="1"/>
          </p:cNvPicPr>
          <p:nvPr/>
        </p:nvPicPr>
        <p:blipFill>
          <a:blip r:embed="rId7" cstate="email"/>
          <a:srcRect/>
          <a:stretch>
            <a:fillRect/>
          </a:stretch>
        </p:blipFill>
        <p:spPr bwMode="auto">
          <a:xfrm>
            <a:off x="4648200" y="3810000"/>
            <a:ext cx="2743200" cy="2057400"/>
          </a:xfrm>
          <a:prstGeom prst="rect">
            <a:avLst/>
          </a:prstGeom>
          <a:noFill/>
        </p:spPr>
      </p:pic>
      <p:pic>
        <p:nvPicPr>
          <p:cNvPr id="1030" name="Picture 6" descr="C:\Documents and Settings\789\Рабочий стол\открытый урок\WESTM.jpeg"/>
          <p:cNvPicPr>
            <a:picLocks noChangeAspect="1" noChangeArrowheads="1"/>
          </p:cNvPicPr>
          <p:nvPr/>
        </p:nvPicPr>
        <p:blipFill>
          <a:blip r:embed="rId8" cstate="email"/>
          <a:srcRect/>
          <a:stretch>
            <a:fillRect/>
          </a:stretch>
        </p:blipFill>
        <p:spPr bwMode="auto">
          <a:xfrm>
            <a:off x="4057650" y="2733674"/>
            <a:ext cx="1733550" cy="234350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circle(in)">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circle(in)">
                                      <p:cBhvr>
                                        <p:cTn id="24" dur="2000"/>
                                        <p:tgtEl>
                                          <p:spTgt spid="1027"/>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1028"/>
                                        </p:tgtEl>
                                        <p:attrNameLst>
                                          <p:attrName>style.visibility</p:attrName>
                                        </p:attrNameLst>
                                      </p:cBhvr>
                                      <p:to>
                                        <p:strVal val="visible"/>
                                      </p:to>
                                    </p:set>
                                    <p:animEffect transition="in" filter="circle(in)">
                                      <p:cBhvr>
                                        <p:cTn id="35" dur="2000"/>
                                        <p:tgtEl>
                                          <p:spTgt spid="1028"/>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1029"/>
                                        </p:tgtEl>
                                        <p:attrNameLst>
                                          <p:attrName>style.visibility</p:attrName>
                                        </p:attrNameLst>
                                      </p:cBhvr>
                                      <p:to>
                                        <p:strVal val="visible"/>
                                      </p:to>
                                    </p:set>
                                    <p:animEffect transition="in" filter="circle(in)">
                                      <p:cBhvr>
                                        <p:cTn id="46" dur="2000"/>
                                        <p:tgtEl>
                                          <p:spTgt spid="1029"/>
                                        </p:tgtEl>
                                      </p:cBhvr>
                                    </p:animEffect>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additive="base">
                                        <p:cTn id="5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1030"/>
                                        </p:tgtEl>
                                        <p:attrNameLst>
                                          <p:attrName>style.visibility</p:attrName>
                                        </p:attrNameLst>
                                      </p:cBhvr>
                                      <p:to>
                                        <p:strVal val="visible"/>
                                      </p:to>
                                    </p:set>
                                    <p:animEffect transition="in" filter="circle(in)">
                                      <p:cBhvr>
                                        <p:cTn id="57" dur="2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en-US" dirty="0" smtClean="0"/>
              <a:t>New words </a:t>
            </a:r>
            <a:r>
              <a:rPr lang="ru-RU" dirty="0" smtClean="0"/>
              <a:t/>
            </a:r>
            <a:br>
              <a:rPr lang="ru-RU" dirty="0" smtClean="0"/>
            </a:br>
            <a:r>
              <a:rPr lang="en-US" sz="3100" dirty="0" smtClean="0"/>
              <a:t>ex 17 p 66</a:t>
            </a:r>
            <a:br>
              <a:rPr lang="en-US" sz="3100" dirty="0" smtClean="0"/>
            </a:br>
            <a:r>
              <a:rPr lang="en-US" sz="3100" dirty="0" smtClean="0"/>
              <a:t>Listen, read and translate</a:t>
            </a:r>
            <a:r>
              <a:rPr lang="en-US" dirty="0" smtClean="0"/>
              <a:t>.</a:t>
            </a:r>
            <a:r>
              <a:rPr lang="ru-RU" dirty="0" smtClean="0"/>
              <a:t/>
            </a:r>
            <a:br>
              <a:rPr lang="ru-RU" dirty="0" smtClean="0"/>
            </a:br>
            <a:endParaRPr lang="ru-RU" dirty="0"/>
          </a:p>
        </p:txBody>
      </p:sp>
      <p:sp>
        <p:nvSpPr>
          <p:cNvPr id="3" name="Содержимое 2"/>
          <p:cNvSpPr>
            <a:spLocks noGrp="1"/>
          </p:cNvSpPr>
          <p:nvPr>
            <p:ph sz="half" idx="1"/>
          </p:nvPr>
        </p:nvSpPr>
        <p:spPr/>
        <p:txBody>
          <a:bodyPr/>
          <a:lstStyle/>
          <a:p>
            <a:r>
              <a:rPr lang="ru-RU" dirty="0" smtClean="0"/>
              <a:t>«Кровавая» Башня</a:t>
            </a:r>
          </a:p>
          <a:p>
            <a:r>
              <a:rPr lang="ru-RU" dirty="0" smtClean="0"/>
              <a:t>Белая Башня</a:t>
            </a:r>
          </a:p>
          <a:p>
            <a:r>
              <a:rPr lang="ru-RU" dirty="0" smtClean="0"/>
              <a:t> Мост «Тауэр»</a:t>
            </a:r>
          </a:p>
          <a:p>
            <a:r>
              <a:rPr lang="ru-RU" dirty="0" smtClean="0"/>
              <a:t>Букингемский Дворец</a:t>
            </a:r>
            <a:endParaRPr lang="ru-RU" dirty="0"/>
          </a:p>
        </p:txBody>
      </p:sp>
      <p:pic>
        <p:nvPicPr>
          <p:cNvPr id="2050" name="Picture 2" descr="C:\Documents and Settings\789\Рабочий стол\открытый урок\200px-Jumièges.jpg"/>
          <p:cNvPicPr>
            <a:picLocks noGrp="1" noChangeAspect="1" noChangeArrowheads="1"/>
          </p:cNvPicPr>
          <p:nvPr>
            <p:ph sz="half" idx="2"/>
          </p:nvPr>
        </p:nvPicPr>
        <p:blipFill>
          <a:blip r:embed="rId2" cstate="email"/>
          <a:srcRect/>
          <a:stretch>
            <a:fillRect/>
          </a:stretch>
        </p:blipFill>
        <p:spPr bwMode="auto">
          <a:xfrm>
            <a:off x="6850464" y="1828800"/>
            <a:ext cx="2040548" cy="1856899"/>
          </a:xfrm>
          <a:prstGeom prst="rect">
            <a:avLst/>
          </a:prstGeom>
          <a:noFill/>
        </p:spPr>
      </p:pic>
      <p:pic>
        <p:nvPicPr>
          <p:cNvPr id="5" name="Picture 2" descr="LONDON1"/>
          <p:cNvPicPr>
            <a:picLocks noChangeAspect="1" noChangeArrowheads="1"/>
          </p:cNvPicPr>
          <p:nvPr/>
        </p:nvPicPr>
        <p:blipFill>
          <a:blip r:embed="rId3" cstate="email"/>
          <a:srcRect/>
          <a:stretch>
            <a:fillRect/>
          </a:stretch>
        </p:blipFill>
        <p:spPr bwMode="auto">
          <a:xfrm>
            <a:off x="152401" y="152401"/>
            <a:ext cx="1020198" cy="1143000"/>
          </a:xfrm>
          <a:prstGeom prst="rect">
            <a:avLst/>
          </a:prstGeom>
          <a:noFill/>
          <a:ln w="9525">
            <a:noFill/>
            <a:miter lim="800000"/>
            <a:headEnd/>
            <a:tailEnd/>
          </a:ln>
        </p:spPr>
      </p:pic>
      <p:pic>
        <p:nvPicPr>
          <p:cNvPr id="6" name="Picture 2" descr="C:\Documents and Settings\789\Рабочий стол\i.jpeg"/>
          <p:cNvPicPr>
            <a:picLocks noChangeAspect="1" noChangeArrowheads="1"/>
          </p:cNvPicPr>
          <p:nvPr/>
        </p:nvPicPr>
        <p:blipFill>
          <a:blip r:embed="rId4" cstate="email"/>
          <a:srcRect/>
          <a:stretch>
            <a:fillRect/>
          </a:stretch>
        </p:blipFill>
        <p:spPr bwMode="auto">
          <a:xfrm>
            <a:off x="7620001" y="152400"/>
            <a:ext cx="1066800" cy="1221527"/>
          </a:xfrm>
          <a:prstGeom prst="rect">
            <a:avLst/>
          </a:prstGeom>
          <a:ln>
            <a:noFill/>
          </a:ln>
          <a:effectLst>
            <a:outerShdw blurRad="292100" dist="139700" dir="2700000" algn="tl" rotWithShape="0">
              <a:srgbClr val="333333">
                <a:alpha val="65000"/>
              </a:srgbClr>
            </a:outerShdw>
          </a:effectLst>
        </p:spPr>
      </p:pic>
      <p:pic>
        <p:nvPicPr>
          <p:cNvPr id="2051" name="Picture 3" descr="C:\Documents and Settings\789\Рабочий стол\открытый урок\white.jpeg"/>
          <p:cNvPicPr>
            <a:picLocks noChangeAspect="1" noChangeArrowheads="1"/>
          </p:cNvPicPr>
          <p:nvPr/>
        </p:nvPicPr>
        <p:blipFill>
          <a:blip r:embed="rId5" cstate="email"/>
          <a:srcRect/>
          <a:stretch>
            <a:fillRect/>
          </a:stretch>
        </p:blipFill>
        <p:spPr bwMode="auto">
          <a:xfrm>
            <a:off x="6934200" y="3886200"/>
            <a:ext cx="1905000" cy="2551339"/>
          </a:xfrm>
          <a:prstGeom prst="rect">
            <a:avLst/>
          </a:prstGeom>
          <a:noFill/>
        </p:spPr>
      </p:pic>
      <p:pic>
        <p:nvPicPr>
          <p:cNvPr id="2052" name="Picture 4" descr="C:\Documents and Settings\789\Рабочий стол\открытый урок\мост.jpeg"/>
          <p:cNvPicPr>
            <a:picLocks noChangeAspect="1" noChangeArrowheads="1"/>
          </p:cNvPicPr>
          <p:nvPr/>
        </p:nvPicPr>
        <p:blipFill>
          <a:blip r:embed="rId6" cstate="email"/>
          <a:srcRect/>
          <a:stretch>
            <a:fillRect/>
          </a:stretch>
        </p:blipFill>
        <p:spPr bwMode="auto">
          <a:xfrm>
            <a:off x="4267200" y="1828800"/>
            <a:ext cx="2433932" cy="1833562"/>
          </a:xfrm>
          <a:prstGeom prst="rect">
            <a:avLst/>
          </a:prstGeom>
          <a:noFill/>
        </p:spPr>
      </p:pic>
      <p:pic>
        <p:nvPicPr>
          <p:cNvPr id="2053" name="Picture 5" descr="C:\Documents and Settings\789\Рабочий стол\открытый урок\bucking1.jpeg"/>
          <p:cNvPicPr>
            <a:picLocks noChangeAspect="1" noChangeArrowheads="1"/>
          </p:cNvPicPr>
          <p:nvPr/>
        </p:nvPicPr>
        <p:blipFill>
          <a:blip r:embed="rId7" cstate="email"/>
          <a:srcRect/>
          <a:stretch>
            <a:fillRect/>
          </a:stretch>
        </p:blipFill>
        <p:spPr bwMode="auto">
          <a:xfrm>
            <a:off x="1066800" y="4419600"/>
            <a:ext cx="2636233" cy="1985962"/>
          </a:xfrm>
          <a:prstGeom prst="rect">
            <a:avLst/>
          </a:prstGeom>
          <a:noFill/>
        </p:spPr>
      </p:pic>
      <p:pic>
        <p:nvPicPr>
          <p:cNvPr id="2054" name="Picture 6" descr="C:\Documents and Settings\789\Рабочий стол\открытый урок\buking.jpeg"/>
          <p:cNvPicPr>
            <a:picLocks noChangeAspect="1" noChangeArrowheads="1"/>
          </p:cNvPicPr>
          <p:nvPr/>
        </p:nvPicPr>
        <p:blipFill>
          <a:blip r:embed="rId8" cstate="email"/>
          <a:srcRect/>
          <a:stretch>
            <a:fillRect/>
          </a:stretch>
        </p:blipFill>
        <p:spPr bwMode="auto">
          <a:xfrm>
            <a:off x="4267200" y="3886200"/>
            <a:ext cx="2107184"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ircle(in)">
                                      <p:cBhvr>
                                        <p:cTn id="13" dur="20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circle(in)">
                                      <p:cBhvr>
                                        <p:cTn id="24" dur="20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animEffect transition="in" filter="circle(in)">
                                      <p:cBhvr>
                                        <p:cTn id="35" dur="2000"/>
                                        <p:tgtEl>
                                          <p:spTgt spid="2052"/>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2053"/>
                                        </p:tgtEl>
                                        <p:attrNameLst>
                                          <p:attrName>style.visibility</p:attrName>
                                        </p:attrNameLst>
                                      </p:cBhvr>
                                      <p:to>
                                        <p:strVal val="visible"/>
                                      </p:to>
                                    </p:set>
                                    <p:animEffect transition="in" filter="circle(in)">
                                      <p:cBhvr>
                                        <p:cTn id="46" dur="2000"/>
                                        <p:tgtEl>
                                          <p:spTgt spid="2053"/>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2054"/>
                                        </p:tgtEl>
                                        <p:attrNameLst>
                                          <p:attrName>style.visibility</p:attrName>
                                        </p:attrNameLst>
                                      </p:cBhvr>
                                      <p:to>
                                        <p:strVal val="visible"/>
                                      </p:to>
                                    </p:set>
                                    <p:animEffect transition="in" filter="circle(in)">
                                      <p:cBhvr>
                                        <p:cTn id="51"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Did you know …?</a:t>
            </a:r>
            <a:endParaRPr lang="ru-RU" dirty="0"/>
          </a:p>
        </p:txBody>
      </p:sp>
      <p:sp>
        <p:nvSpPr>
          <p:cNvPr id="3" name="Содержимое 2"/>
          <p:cNvSpPr>
            <a:spLocks noGrp="1"/>
          </p:cNvSpPr>
          <p:nvPr>
            <p:ph sz="half" idx="1"/>
          </p:nvPr>
        </p:nvSpPr>
        <p:spPr/>
        <p:txBody>
          <a:bodyPr>
            <a:normAutofit fontScale="85000" lnSpcReduction="20000"/>
          </a:bodyPr>
          <a:lstStyle/>
          <a:p>
            <a:pPr algn="just"/>
            <a:r>
              <a:rPr lang="en-US" sz="2400" dirty="0" smtClean="0"/>
              <a:t>An abbey (from Latin </a:t>
            </a:r>
            <a:r>
              <a:rPr lang="en-US" sz="2400" dirty="0" err="1" smtClean="0"/>
              <a:t>abbatia</a:t>
            </a:r>
            <a:r>
              <a:rPr lang="en-US" sz="2400" dirty="0" smtClean="0"/>
              <a:t>, derived from Latin language </a:t>
            </a:r>
            <a:r>
              <a:rPr lang="en-US" sz="2400" dirty="0" err="1" smtClean="0"/>
              <a:t>abbatia</a:t>
            </a:r>
            <a:r>
              <a:rPr lang="en-US" sz="2400" dirty="0" smtClean="0"/>
              <a:t>, from Latin </a:t>
            </a:r>
            <a:r>
              <a:rPr lang="en-US" sz="2400" dirty="0" err="1" smtClean="0"/>
              <a:t>abbās</a:t>
            </a:r>
            <a:r>
              <a:rPr lang="en-US" sz="2400" dirty="0" smtClean="0"/>
              <a:t>,) is a Christian monastery or convent, under the authority of an Abbot or an Abbess, who serves as the spiritual father or mother of the community.</a:t>
            </a:r>
            <a:endParaRPr lang="ru-RU" sz="2400" dirty="0" smtClean="0"/>
          </a:p>
          <a:p>
            <a:pPr algn="just"/>
            <a:r>
              <a:rPr lang="ru-RU" sz="2300" dirty="0" err="1" smtClean="0"/>
              <a:t>Абба́тство</a:t>
            </a:r>
            <a:r>
              <a:rPr lang="ru-RU" sz="2300" dirty="0" smtClean="0"/>
              <a:t> (лат. </a:t>
            </a:r>
            <a:r>
              <a:rPr lang="ru-RU" sz="2300" dirty="0" err="1" smtClean="0"/>
              <a:t>Abbatia</a:t>
            </a:r>
            <a:r>
              <a:rPr lang="ru-RU" sz="2300" dirty="0" smtClean="0"/>
              <a:t>) — католический монастырь, принадлежащий какому-либо монашескому ордену, управляемый аббатом (мужской) или аббатисой (женский), подчиняющийся епископу, а иногда непосредственно римскому папе.</a:t>
            </a:r>
            <a:endParaRPr lang="ru-RU" sz="2300" dirty="0"/>
          </a:p>
        </p:txBody>
      </p:sp>
      <p:pic>
        <p:nvPicPr>
          <p:cNvPr id="1026" name="Picture 2"/>
          <p:cNvPicPr>
            <a:picLocks noGrp="1" noChangeAspect="1" noChangeArrowheads="1"/>
          </p:cNvPicPr>
          <p:nvPr>
            <p:ph sz="half" idx="2"/>
          </p:nvPr>
        </p:nvPicPr>
        <p:blipFill>
          <a:blip r:embed="rId2" cstate="email"/>
          <a:srcRect/>
          <a:stretch>
            <a:fillRect/>
          </a:stretch>
        </p:blipFill>
        <p:spPr bwMode="auto">
          <a:xfrm>
            <a:off x="4953000" y="4267200"/>
            <a:ext cx="1676400" cy="2306972"/>
          </a:xfrm>
          <a:prstGeom prst="rect">
            <a:avLst/>
          </a:prstGeom>
          <a:noFill/>
          <a:ln w="9525">
            <a:noFill/>
            <a:miter lim="800000"/>
            <a:headEnd/>
            <a:tailEnd/>
          </a:ln>
          <a:effectLst/>
        </p:spPr>
      </p:pic>
      <p:pic>
        <p:nvPicPr>
          <p:cNvPr id="1027" name="Picture 3" descr="C:\Documents and Settings\789\Рабочий стол\200px-Jumièges.jpg"/>
          <p:cNvPicPr>
            <a:picLocks noChangeAspect="1" noChangeArrowheads="1"/>
          </p:cNvPicPr>
          <p:nvPr/>
        </p:nvPicPr>
        <p:blipFill>
          <a:blip r:embed="rId3" cstate="email"/>
          <a:srcRect/>
          <a:stretch>
            <a:fillRect/>
          </a:stretch>
        </p:blipFill>
        <p:spPr bwMode="auto">
          <a:xfrm>
            <a:off x="7162800" y="1600200"/>
            <a:ext cx="1340701" cy="1219200"/>
          </a:xfrm>
          <a:prstGeom prst="rect">
            <a:avLst/>
          </a:prstGeom>
          <a:noFill/>
        </p:spPr>
      </p:pic>
      <p:pic>
        <p:nvPicPr>
          <p:cNvPr id="1028" name="Picture 4" descr="C:\Documents and Settings\789\Рабочий стол\170px-ShrewsburyAbbeyCB.jpg"/>
          <p:cNvPicPr>
            <a:picLocks noChangeAspect="1" noChangeArrowheads="1"/>
          </p:cNvPicPr>
          <p:nvPr/>
        </p:nvPicPr>
        <p:blipFill>
          <a:blip r:embed="rId4" cstate="email"/>
          <a:srcRect/>
          <a:stretch>
            <a:fillRect/>
          </a:stretch>
        </p:blipFill>
        <p:spPr bwMode="auto">
          <a:xfrm>
            <a:off x="7162800" y="3124200"/>
            <a:ext cx="1295400" cy="1471613"/>
          </a:xfrm>
          <a:prstGeom prst="rect">
            <a:avLst/>
          </a:prstGeom>
          <a:noFill/>
        </p:spPr>
      </p:pic>
      <p:pic>
        <p:nvPicPr>
          <p:cNvPr id="1029" name="Picture 5" descr="C:\Documents and Settings\789\Рабочий стол\34.jpeg"/>
          <p:cNvPicPr>
            <a:picLocks noChangeAspect="1" noChangeArrowheads="1"/>
          </p:cNvPicPr>
          <p:nvPr/>
        </p:nvPicPr>
        <p:blipFill>
          <a:blip r:embed="rId5" cstate="email"/>
          <a:srcRect/>
          <a:stretch>
            <a:fillRect/>
          </a:stretch>
        </p:blipFill>
        <p:spPr bwMode="auto">
          <a:xfrm>
            <a:off x="7239000" y="4800600"/>
            <a:ext cx="1219200" cy="1792941"/>
          </a:xfrm>
          <a:prstGeom prst="rect">
            <a:avLst/>
          </a:prstGeom>
          <a:noFill/>
        </p:spPr>
      </p:pic>
      <p:pic>
        <p:nvPicPr>
          <p:cNvPr id="11" name="Picture 7" descr="C:\Documents and Settings\789\Рабочий стол\45.jpeg"/>
          <p:cNvPicPr>
            <a:picLocks noChangeAspect="1" noChangeArrowheads="1"/>
          </p:cNvPicPr>
          <p:nvPr/>
        </p:nvPicPr>
        <p:blipFill>
          <a:blip r:embed="rId6" cstate="email"/>
          <a:srcRect/>
          <a:stretch>
            <a:fillRect/>
          </a:stretch>
        </p:blipFill>
        <p:spPr bwMode="auto">
          <a:xfrm>
            <a:off x="4953000" y="1676400"/>
            <a:ext cx="1722823" cy="1285875"/>
          </a:xfrm>
          <a:prstGeom prst="rect">
            <a:avLst/>
          </a:prstGeom>
          <a:noFill/>
        </p:spPr>
      </p:pic>
      <p:pic>
        <p:nvPicPr>
          <p:cNvPr id="12" name="Picture 2" descr="LONDON1"/>
          <p:cNvPicPr>
            <a:picLocks noChangeAspect="1" noChangeArrowheads="1"/>
          </p:cNvPicPr>
          <p:nvPr/>
        </p:nvPicPr>
        <p:blipFill>
          <a:blip r:embed="rId7" cstate="email"/>
          <a:srcRect/>
          <a:stretch>
            <a:fillRect/>
          </a:stretch>
        </p:blipFill>
        <p:spPr bwMode="auto">
          <a:xfrm>
            <a:off x="152400" y="152400"/>
            <a:ext cx="1224237" cy="137159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circle(in)">
                                      <p:cBhvr>
                                        <p:cTn id="24" dur="20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circle(in)">
                                      <p:cBhvr>
                                        <p:cTn id="29" dur="2000"/>
                                        <p:tgtEl>
                                          <p:spTgt spid="102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Effect transition="in" filter="circle(in)">
                                      <p:cBhvr>
                                        <p:cTn id="34" dur="2000"/>
                                        <p:tgtEl>
                                          <p:spTgt spid="102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1029"/>
                                        </p:tgtEl>
                                        <p:attrNameLst>
                                          <p:attrName>style.visibility</p:attrName>
                                        </p:attrNameLst>
                                      </p:cBhvr>
                                      <p:to>
                                        <p:strVal val="visible"/>
                                      </p:to>
                                    </p:set>
                                    <p:animEffect transition="in" filter="circle(in)">
                                      <p:cBhvr>
                                        <p:cTn id="39"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229</TotalTime>
  <Words>445</Words>
  <Application>Microsoft Office PowerPoint</Application>
  <PresentationFormat>Экран (4:3)</PresentationFormat>
  <Paragraphs>93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London is the capital of Great Britain   Discovering Places of Interests in London </vt:lpstr>
      <vt:lpstr>Today we shall…</vt:lpstr>
      <vt:lpstr>Phonetic warm up ex 15 p 65 Listen, read and translate.</vt:lpstr>
      <vt:lpstr>Homework What do you know about London?</vt:lpstr>
      <vt:lpstr>Read correctly</vt:lpstr>
      <vt:lpstr>Try to read</vt:lpstr>
      <vt:lpstr>  New words  ex 17 p 66 Listen, read and translate.  </vt:lpstr>
      <vt:lpstr> New words  ex 17 p 66 Listen, read and translate. </vt:lpstr>
      <vt:lpstr>Did you know …?</vt:lpstr>
      <vt:lpstr>Did you know …?</vt:lpstr>
      <vt:lpstr>Let’s have a rest!</vt:lpstr>
      <vt:lpstr>Reading Ex 16p 65 Read the texts and match them with pictures.</vt:lpstr>
      <vt:lpstr>Reading Ex 16p 65 Read the texts and match them with pictures.</vt:lpstr>
      <vt:lpstr>Listening Watch the film and answer the questions</vt:lpstr>
      <vt:lpstr>Last Summer I visited London.</vt:lpstr>
      <vt:lpstr>Today we have learned… (reflection in the classroom)</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 is the capital of Great Britain   Discovering Places of Interests in London </dc:title>
  <cp:lastModifiedBy>Roman</cp:lastModifiedBy>
  <cp:revision>28</cp:revision>
  <dcterms:modified xsi:type="dcterms:W3CDTF">2011-04-22T11:13:22Z</dcterms:modified>
</cp:coreProperties>
</file>