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4008-DD7F-4D85-9931-216D58F2347F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B196-9688-4838-A704-432FA1362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B7D5-824B-417F-AC90-17D855585A07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967-09A9-47E8-8339-E76057E47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2E85-1BEE-492F-99CE-61E8B4931F5C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8A6C-747A-4373-9536-FF1EA6C9E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68BC-3404-4BCF-8B12-B01764E11248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D4A3-E72F-4E1E-A65B-39C610045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5DD5-4B28-4276-9ECB-CE819C328140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D3F8-70DC-4409-913F-C85CB9494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BD5C-DBC4-49C3-91DD-5AF86A8CB48C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8F28-8BB7-4E47-BD30-DB1B943E6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5271-902D-4237-B3F7-21EA93410D45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8838-49E3-4B19-BB29-A05F51C9E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6DE7-62D0-4D2E-B88C-E885C1011DD1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C716-07BC-4425-8D62-DBE42034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8578-1084-48C2-9C81-DD0100B7560D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DF24-2B18-4313-B939-6DED13716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EAC1-3F47-4DD6-9F2C-6001023FAC8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8BB2-ED37-48D4-9C66-457E1A5A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53ED-B5AD-4EA8-8F50-14849A7078C2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E946-638E-4A86-9DD0-B2674130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AADB61-7125-4E84-B477-2C97F81CFFCD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2C770-5E75-4D72-ABD3-96F4F96CF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 noChangeArrowheads="1"/>
          </p:cNvPicPr>
          <p:nvPr/>
        </p:nvPicPr>
        <p:blipFill>
          <a:blip r:embed="rId2"/>
          <a:srcRect l="31235" t="21109" r="31204" b="7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071688" y="2214563"/>
            <a:ext cx="6572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Практикоориентированное обучение на уроках биологии с применением элементов ТРИЗ – технологии</a:t>
            </a:r>
          </a:p>
          <a:p>
            <a:pPr indent="449263" algn="r" eaLnBrk="0" hangingPunct="0"/>
            <a:endParaRPr lang="ru-RU" sz="1400">
              <a:ea typeface="Times New Roman" pitchFamily="18" charset="0"/>
              <a:cs typeface="Arial" charset="0"/>
            </a:endParaRPr>
          </a:p>
          <a:p>
            <a:pPr indent="449263" algn="r" eaLnBrk="0" hangingPunct="0"/>
            <a:r>
              <a:rPr lang="ru-RU" sz="1400" b="1" i="1">
                <a:ea typeface="Times New Roman" pitchFamily="18" charset="0"/>
                <a:cs typeface="Arial" charset="0"/>
              </a:rPr>
              <a:t>Будущее ближе к нам, чем мы думаем. </a:t>
            </a:r>
            <a:endParaRPr lang="ru-RU" sz="800" b="1" i="1">
              <a:cs typeface="Arial" charset="0"/>
            </a:endParaRPr>
          </a:p>
          <a:p>
            <a:pPr indent="449263" algn="r" eaLnBrk="0" hangingPunct="0"/>
            <a:r>
              <a:rPr lang="ru-RU" sz="1400" b="1" i="1">
                <a:cs typeface="Times New Roman" pitchFamily="18" charset="0"/>
              </a:rPr>
              <a:t>Оно  рядом – плачет, смеется, радуется. </a:t>
            </a:r>
            <a:endParaRPr lang="ru-RU" sz="800" b="1" i="1">
              <a:cs typeface="Arial" charset="0"/>
            </a:endParaRPr>
          </a:p>
          <a:p>
            <a:pPr indent="449263" algn="r" eaLnBrk="0" hangingPunct="0"/>
            <a:r>
              <a:rPr lang="ru-RU" sz="1400" b="1" i="1">
                <a:cs typeface="Times New Roman" pitchFamily="18" charset="0"/>
              </a:rPr>
              <a:t>Это будущее - наши дети.</a:t>
            </a:r>
            <a:r>
              <a:rPr lang="ru-RU" sz="1400">
                <a:cs typeface="Times New Roman" pitchFamily="18" charset="0"/>
              </a:rPr>
              <a:t> </a:t>
            </a:r>
            <a:endParaRPr lang="ru-RU"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14813"/>
            <a:ext cx="1285875" cy="163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 noChangeArrowheads="1"/>
          </p:cNvPicPr>
          <p:nvPr/>
        </p:nvPicPr>
        <p:blipFill>
          <a:blip r:embed="rId2"/>
          <a:srcRect l="31235" t="21109" r="31204" b="7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i="1" u="sng">
              <a:latin typeface="Calibri" pitchFamily="34" charset="0"/>
              <a:cs typeface="Times New Roman" pitchFamily="18" charset="0"/>
            </a:endParaRPr>
          </a:p>
          <a:p>
            <a:endParaRPr lang="ru-RU" sz="1400" i="1" u="sng">
              <a:latin typeface="Calibri" pitchFamily="34" charset="0"/>
              <a:cs typeface="Times New Roman" pitchFamily="18" charset="0"/>
            </a:endParaRPr>
          </a:p>
          <a:p>
            <a:endParaRPr lang="ru-RU" sz="1400" i="1" u="sng">
              <a:latin typeface="Calibri" pitchFamily="34" charset="0"/>
              <a:cs typeface="Times New Roman" pitchFamily="18" charset="0"/>
            </a:endParaRPr>
          </a:p>
          <a:p>
            <a:endParaRPr lang="ru-RU" sz="1400" i="1" u="sng">
              <a:latin typeface="Calibri" pitchFamily="34" charset="0"/>
              <a:cs typeface="Times New Roman" pitchFamily="18" charset="0"/>
            </a:endParaRPr>
          </a:p>
          <a:p>
            <a:endParaRPr lang="ru-RU" sz="1400" i="1" u="sng">
              <a:latin typeface="Calibri" pitchFamily="34" charset="0"/>
              <a:cs typeface="Times New Roman" pitchFamily="18" charset="0"/>
            </a:endParaRPr>
          </a:p>
          <a:p>
            <a:endParaRPr lang="ru-RU" sz="1400" i="1" u="sng">
              <a:latin typeface="Calibri" pitchFamily="34" charset="0"/>
              <a:cs typeface="Times New Roman" pitchFamily="18" charset="0"/>
            </a:endParaRPr>
          </a:p>
          <a:p>
            <a:r>
              <a:rPr lang="ru-RU" sz="2800" i="1" u="sng">
                <a:latin typeface="Calibri" pitchFamily="34" charset="0"/>
                <a:cs typeface="Times New Roman" pitchFamily="18" charset="0"/>
              </a:rPr>
              <a:t>Творческие работы</a:t>
            </a:r>
            <a:endParaRPr lang="ru-RU" sz="2800"/>
          </a:p>
          <a:p>
            <a:pPr eaLnBrk="0" hangingPunct="0">
              <a:buFont typeface="Arial" charset="0"/>
              <a:buChar char="•"/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Докажите, что мхи и папоротники произошли от водорослей, для чего определите общие признаки их строения и жизнедеятельности</a:t>
            </a:r>
            <a:endParaRPr lang="ru-RU" sz="2800"/>
          </a:p>
          <a:p>
            <a:pPr eaLnBrk="0" hangingPunct="0">
              <a:buFont typeface="Arial" charset="0"/>
              <a:buChar char="•"/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Какие наблюдение необходимо проводить в природе для определения численности и состояния охраняемых папоротников?</a:t>
            </a:r>
            <a:endParaRPr lang="ru-RU" sz="2800"/>
          </a:p>
          <a:p>
            <a:pPr eaLnBrk="0" hangingPunct="0">
              <a:buFont typeface="Arial" charset="0"/>
              <a:buChar char="•"/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С помощью какого опыта можно установить минимальное количество влаги, при котором выживают мхи?</a:t>
            </a:r>
            <a:endParaRPr lang="ru-RU" sz="2800"/>
          </a:p>
        </p:txBody>
      </p:sp>
      <p:pic>
        <p:nvPicPr>
          <p:cNvPr id="6" name="Рисуно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5241925"/>
            <a:ext cx="1751013" cy="162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 noChangeArrowheads="1"/>
          </p:cNvPicPr>
          <p:nvPr/>
        </p:nvPicPr>
        <p:blipFill>
          <a:blip r:embed="rId2"/>
          <a:srcRect l="31235" t="21109" r="31204" b="7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071688" y="2214563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400" b="1" i="1">
                <a:ea typeface="Times New Roman" pitchFamily="18" charset="0"/>
                <a:cs typeface="Arial" charset="0"/>
              </a:rPr>
              <a:t>.</a:t>
            </a:r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Применение творческих задач на уроках биологии помогает учителю: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 использовать полученные учащимися знания для решения различных практических, исследовательских и учебных задач (закрепление знаний); 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 демонстрировать учащимся красоту научной мысли, достижения ученых в области естественных наук: творческие задачи и их контрольные ответы представляют собой красивые, изящные и яркие примеры работы творческой мысли; </a:t>
            </a:r>
          </a:p>
        </p:txBody>
      </p:sp>
      <p:pic>
        <p:nvPicPr>
          <p:cNvPr id="7" name="Рисунок 6" descr="G:\диски\img58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4425950"/>
            <a:ext cx="25241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 noChangeArrowheads="1"/>
          </p:cNvPicPr>
          <p:nvPr/>
        </p:nvPicPr>
        <p:blipFill>
          <a:blip r:embed="rId2"/>
          <a:srcRect l="31235" t="21109" r="31204" b="7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50" y="1428750"/>
            <a:ext cx="8229600" cy="1143000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- осуществлять диагностику; </a:t>
            </a:r>
            <a:br>
              <a:rPr lang="ru-RU" sz="2800" smtClean="0"/>
            </a:br>
            <a:r>
              <a:rPr lang="ru-RU" sz="2800" smtClean="0"/>
              <a:t>- выявлять и развивать индивидуальные возможности и творческие способности детей; </a:t>
            </a:r>
            <a:br>
              <a:rPr lang="ru-RU" sz="2800" smtClean="0"/>
            </a:br>
            <a:r>
              <a:rPr lang="ru-RU" sz="2800" smtClean="0"/>
              <a:t>- способствовать приобретению учащимися навыков получения, обработки и представления научных знаний как в письменной, так и в устной форме; </a:t>
            </a:r>
            <a:br>
              <a:rPr lang="ru-RU" sz="2800" smtClean="0"/>
            </a:br>
            <a:r>
              <a:rPr lang="ru-RU" sz="2800" smtClean="0"/>
              <a:t>- способствовать развитию познавательного интереса учащихся через радость творчества и те положительные эмоции, которые они будут испытывать при решении творческих задач; </a:t>
            </a:r>
            <a:br>
              <a:rPr lang="ru-RU" sz="2800" smtClean="0"/>
            </a:br>
            <a:r>
              <a:rPr lang="ru-RU" sz="2800" smtClean="0"/>
              <a:t>- способствовать приобретению навыков продуктивной совместной работы в группе. 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071688" y="2214563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400" b="1" i="1">
                <a:ea typeface="Times New Roman" pitchFamily="18" charset="0"/>
                <a:cs typeface="Arial" charset="0"/>
              </a:rPr>
              <a:t>.</a:t>
            </a:r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 noChangeArrowheads="1"/>
          </p:cNvPicPr>
          <p:nvPr/>
        </p:nvPicPr>
        <p:blipFill>
          <a:blip r:embed="rId2"/>
          <a:srcRect l="31235" t="21109" r="31204" b="7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2071688" y="2214563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400" b="1" i="1">
                <a:ea typeface="Times New Roman" pitchFamily="18" charset="0"/>
                <a:cs typeface="Arial" charset="0"/>
              </a:rPr>
              <a:t>.</a:t>
            </a:r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642938" y="1500188"/>
            <a:ext cx="7715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В основе всей работы лежит принцип успешности обучения, означающий направленность на собственный успех школьника,  на использование сил лидирующего поощрения его активной работы с помощью оценочной и отметочной системы на уроке и дома.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13" y="4143375"/>
            <a:ext cx="3143250" cy="2286000"/>
          </a:xfrm>
          <a:prstGeom prst="roundRect">
            <a:avLst/>
          </a:prstGeom>
          <a:solidFill>
            <a:srgbClr val="99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Формулу успеха знают многие, дело за малым - познать сам успех.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Лизинский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/>
          <a:srcRect l="31300" t="20966" r="31648" b="81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928688" y="1071563"/>
            <a:ext cx="7715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2800" b="1">
                <a:latin typeface="Calibri" pitchFamily="34" charset="0"/>
                <a:cs typeface="Times New Roman" pitchFamily="18" charset="0"/>
              </a:rPr>
              <a:t>ТРИЗ — теория решения изобретательских задач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, основанная Генрихом Сауловичем Альштуллером и его коллегами в 1946 году, и впервые опубликованная в 1956 году — это технология творчества, основанная на идее о том, что </a:t>
            </a:r>
            <a:r>
              <a:rPr lang="ru-RU" sz="2800" i="1">
                <a:latin typeface="Calibri" pitchFamily="34" charset="0"/>
                <a:cs typeface="Times New Roman" pitchFamily="18" charset="0"/>
              </a:rPr>
              <a:t>«изобретательское творчество связано с изменением техники, развивающейся по определенным законам»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и что </a:t>
            </a:r>
            <a:r>
              <a:rPr lang="ru-RU" sz="2800" i="1">
                <a:latin typeface="Calibri" pitchFamily="34" charset="0"/>
                <a:cs typeface="Times New Roman" pitchFamily="18" charset="0"/>
              </a:rPr>
              <a:t>«создание новых средств труда должно, независимо от субъективного к этому отношения, подчиняться объективным закономерностям».</a:t>
            </a:r>
            <a:endParaRPr lang="ru-RU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/>
          <a:srcRect l="31300" t="20966" r="31648" b="81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85813" y="1143000"/>
            <a:ext cx="7715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 Цель использования элементов ТРИЗ заключается в том, чтобы научить ученика мыслить теоретическими категориями. Мыслить фактами невозможно, ибо мышление человека есть процесс оперирования понятиями, каждое из которых представляет собой собирательный, обобщенный образ объекта, или процесса.</a:t>
            </a:r>
            <a:endParaRPr lang="ru-RU" sz="3200">
              <a:cs typeface="Arial" charset="0"/>
            </a:endParaRPr>
          </a:p>
        </p:txBody>
      </p:sp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3"/>
          <a:srcRect l="76166" t="84991" b="5931"/>
          <a:stretch>
            <a:fillRect/>
          </a:stretch>
        </p:blipFill>
        <p:spPr bwMode="auto">
          <a:xfrm>
            <a:off x="6715125" y="5572125"/>
            <a:ext cx="2143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2"/>
          <a:srcRect l="31300" t="20966" r="31648" b="81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785813" y="1500188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cs typeface="Arial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714375" y="1071563"/>
            <a:ext cx="8001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Творческие способности определяются уровнем развития теоретического мышления и, следовательно, фактологические знания на уроках должны быть средством для анализа, оценки и преобразований теоретической информации.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Основной постулат науки и практики развития теоретического мышления: всё подвергай сомнению. 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Генеральная задача педагога как раз и заключается в том, чтобы научить детей приемам и методам анализа теории в сравнении с фактами и гипотезами. Это и есть методика реализации сомнений.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738" y="4705350"/>
            <a:ext cx="2273300" cy="173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7"/>
          <p:cNvPicPr>
            <a:picLocks noChangeAspect="1" noChangeArrowheads="1"/>
          </p:cNvPicPr>
          <p:nvPr/>
        </p:nvPicPr>
        <p:blipFill>
          <a:blip r:embed="rId2"/>
          <a:srcRect l="31442" t="21326" r="30714" b="7909"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57250"/>
            <a:ext cx="8229600" cy="2500313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Элементы технологии ТРИЗ  создают условия для формирования и проявления специальных познавательных способностей учащихся, развивают их творческий потенциал, формируют основы исследовательских умений ТРИЗ – Теория Решения Изобретательских задач – дает возможность управлять своим воображением и развивать мышление. ТРИЗ носит интегрированный характер: осуществляется постоянная межпредметная связь на примере развития систем из истории, географии, физики, математики, МХК. В процессе обучения ТРИЗ учащиеся знакомятся с законами развития систем: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- всеобщими или универсальными законами, характерными для любой развивиающейся системы независимо от ее природы – законами диалектики; 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- законами, общими для достаточно многочисленных групп систем, например для всех развивающихся технических систем;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- частными законами, характерными для определенного вида систем.</a:t>
            </a:r>
            <a:br>
              <a:rPr lang="ru-RU" sz="2000" smtClean="0">
                <a:latin typeface="Arial" charset="0"/>
                <a:cs typeface="Arial" charset="0"/>
              </a:rPr>
            </a:b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3"/>
          <a:srcRect l="76166" t="84991" b="5931"/>
          <a:stretch>
            <a:fillRect/>
          </a:stretch>
        </p:blipFill>
        <p:spPr bwMode="auto">
          <a:xfrm>
            <a:off x="6858000" y="5572125"/>
            <a:ext cx="2000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7"/>
          <p:cNvPicPr>
            <a:picLocks noChangeAspect="1" noChangeArrowheads="1"/>
          </p:cNvPicPr>
          <p:nvPr/>
        </p:nvPicPr>
        <p:blipFill>
          <a:blip r:embed="rId2"/>
          <a:srcRect l="31442" t="21326" r="30714" b="7909"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214438"/>
            <a:ext cx="8229600" cy="2500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85813"/>
            <a:ext cx="9144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/>
            <a:r>
              <a:rPr lang="ru-RU" sz="2400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Иерархия понятий ТРИЗ включает в себя </a:t>
            </a:r>
            <a:r>
              <a:rPr lang="ru-RU" sz="2400" b="1" u="sng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закономерности, законы, теории. </a:t>
            </a:r>
          </a:p>
          <a:p>
            <a:pPr indent="449263"/>
            <a:r>
              <a:rPr lang="ru-RU" sz="2400" i="1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Закономерности</a:t>
            </a:r>
            <a:r>
              <a:rPr lang="ru-RU" sz="2400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 – это общие правила структурной организации и (или) функционирования отдельных групп живых организмов. Например, закономерности строения и жизнедеятельности растений. </a:t>
            </a:r>
          </a:p>
          <a:p>
            <a:pPr indent="449263"/>
            <a:r>
              <a:rPr lang="ru-RU" sz="2400" i="1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Законы</a:t>
            </a:r>
            <a:r>
              <a:rPr lang="ru-RU" sz="2400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 – это общие правила структуры и (или) функционирования всей живой природы. Законы наследственности и изменчивости, законы экологии, закон Геккеля–Мюллера. </a:t>
            </a:r>
          </a:p>
          <a:p>
            <a:pPr indent="449263"/>
            <a:r>
              <a:rPr lang="ru-RU" sz="2400" i="1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Теории</a:t>
            </a:r>
            <a:r>
              <a:rPr lang="ru-RU" sz="2400">
                <a:solidFill>
                  <a:srgbClr val="4A452A"/>
                </a:solidFill>
                <a:ea typeface="Times New Roman" pitchFamily="18" charset="0"/>
                <a:cs typeface="Arial" charset="0"/>
              </a:rPr>
              <a:t> – это совокупность закономерностей для структуры и (или) функционирования живой природы. Например, клеточная теория, теория эволюции. </a:t>
            </a:r>
          </a:p>
        </p:txBody>
      </p:sp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3"/>
          <a:srcRect l="76166" t="84991" b="5931"/>
          <a:stretch>
            <a:fillRect/>
          </a:stretch>
        </p:blipFill>
        <p:spPr bwMode="auto">
          <a:xfrm>
            <a:off x="6643688" y="5286375"/>
            <a:ext cx="2214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7"/>
          <p:cNvPicPr>
            <a:picLocks noChangeAspect="1" noChangeArrowheads="1"/>
          </p:cNvPicPr>
          <p:nvPr/>
        </p:nvPicPr>
        <p:blipFill>
          <a:blip r:embed="rId2"/>
          <a:srcRect l="31442" t="21326" r="30714" b="7909"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214438"/>
            <a:ext cx="8229600" cy="2500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858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714375" y="642938"/>
            <a:ext cx="8143875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5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Теоретическое мышление включает в себя совокупность умений, которым нужно последовательно обучать учащихся:</a:t>
            </a:r>
          </a:p>
          <a:p>
            <a:pPr indent="449263" eaLnBrk="0" hangingPunct="0">
              <a:lnSpc>
                <a:spcPct val="15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1) умение различать и классифицировать закономерности, законы и теории;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2) умение составлять примерный план исследования для формулирования закономерностей, законов и теорий (от фактов – к обобщениям, от обобщений через проблемы и гипотезы – к новым закономерностям);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3) умение определять место факта в системе закономерностей;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4) умение находить факты, которые не объясняются ни одной из известных закономерностей;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5) умение сравнивать закономерности и теории одного фактологического поля и определять противоречия между ними.</a:t>
            </a:r>
          </a:p>
        </p:txBody>
      </p:sp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3"/>
          <a:srcRect l="76166" t="84991" b="5931"/>
          <a:stretch>
            <a:fillRect/>
          </a:stretch>
        </p:blipFill>
        <p:spPr bwMode="auto">
          <a:xfrm>
            <a:off x="6429375" y="5286375"/>
            <a:ext cx="2071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 noChangeArrowheads="1"/>
          </p:cNvPicPr>
          <p:nvPr/>
        </p:nvPicPr>
        <p:blipFill>
          <a:blip r:embed="rId2"/>
          <a:srcRect l="31235" t="21109" r="31204" b="77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2400" b="1" smtClean="0"/>
              <a:t>Строение и жизнедеятельность мхов и папоротников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u="sng" smtClean="0"/>
              <a:t>Теория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1. Как вы думаете, в результате каких причин древние предки мхов и папоротников – многоклеточные водоросли – «вышли»  на сушу из воды: 1) подъем морского дна 2) пересыхание водоемов 3) вынос течением на берег? Ответ поясните. Как можно проверить ваши предположения?</a:t>
            </a:r>
            <a:br>
              <a:rPr lang="ru-RU" sz="2400" smtClean="0"/>
            </a:br>
            <a:r>
              <a:rPr lang="ru-RU" sz="2400" smtClean="0"/>
              <a:t>2. Прочтите в учебнике общую характеристику мхов и папоротников, выделите существенные признаки и составьте определения понятий. Сравните существенные признаки.</a:t>
            </a:r>
            <a:br>
              <a:rPr lang="ru-RU" sz="2400" smtClean="0"/>
            </a:br>
            <a:r>
              <a:rPr lang="ru-RU" sz="2400" smtClean="0"/>
              <a:t>3. Рассмотрите гербарии мхов и папоротников, прочтите материалы учебника об их строении и выявите отличительные признаки. Какие проблемы </a:t>
            </a:r>
            <a:br>
              <a:rPr lang="ru-RU" sz="2400" smtClean="0"/>
            </a:br>
            <a:r>
              <a:rPr lang="ru-RU" sz="2400" smtClean="0"/>
              <a:t>возникают в жизнедеятельности этих растений?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7" name="Рисунок 6" descr="G:\диски\img586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213" y="5041900"/>
            <a:ext cx="2116137" cy="182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 noChangeArrowheads="1"/>
          </p:cNvPicPr>
          <p:nvPr/>
        </p:nvPicPr>
        <p:blipFill>
          <a:blip r:embed="rId2"/>
          <a:srcRect l="31235" t="21109" r="31204" b="7729"/>
          <a:stretch>
            <a:fillRect/>
          </a:stretch>
        </p:blipFill>
        <p:spPr bwMode="auto">
          <a:xfrm>
            <a:off x="0" y="2143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1071563"/>
            <a:ext cx="9144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i="1" u="sng"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u="sng">
                <a:latin typeface="Times New Roman" pitchFamily="18" charset="0"/>
                <a:cs typeface="Times New Roman" pitchFamily="18" charset="0"/>
              </a:rPr>
              <a:t>Метод контрольных вопросов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Это модифицированный мозговой штурм, при котором для облегчения процесса решения задач применяются контрольные вопросы, направляющие мышление решателей в область возможных ответов:</a:t>
            </a:r>
          </a:p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Какие проблемы возникают в процессе размножения мхов и папоротников?</a:t>
            </a:r>
          </a:p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В одном районе осушили болото. Как вы считаете, приведет ли это к полному исчезновению мхов? Почему?</a:t>
            </a:r>
          </a:p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Как можно применить к изучаемым объектам систему – тело, вещество, явление, процесс.</a:t>
            </a:r>
          </a:p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Древние папоротники были древесными растениями, а современные травянистыми, почему вымерли древовидные папоротники?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775</Words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         Элементы технологии ТРИЗ  создают условия для формирования и проявления специальных познавательных способностей учащихся, развивают их творческий потенциал, формируют основы исследовательских умений ТРИЗ – Теория Решения Изобретательских задач – дает возможность управлять своим воображением и развивать мышление. ТРИЗ носит интегрированный характер: осуществляется постоянная межпредметная связь на примере развития систем из истории, географии, физики, математики, МХК. В процессе обучения ТРИЗ учащиеся знакомятся с законами развития систем: - всеобщими или универсальными законами, характерными для любой развивиающейся системы независимо от ее природы – законами диалектики;  - законами, общими для достаточно многочисленных групп систем, например для всех развивающихся технических систем; - частными законами, характерными для определенного вида систем. </vt:lpstr>
      <vt:lpstr>       </vt:lpstr>
      <vt:lpstr>       </vt:lpstr>
      <vt:lpstr>                   Строение и жизнедеятельность мхов и папоротников Теория 1. Как вы думаете, в результате каких причин древние предки мхов и папоротников – многоклеточные водоросли – «вышли»  на сушу из воды: 1) подъем морского дна 2) пересыхание водоемов 3) вынос течением на берег? Ответ поясните. Как можно проверить ваши предположения? 2. Прочтите в учебнике общую характеристику мхов и папоротников, выделите существенные признаки и составьте определения понятий. Сравните существенные признаки. 3. Рассмотрите гербарии мхов и папоротников, прочтите материалы учебника об их строении и выявите отличительные признаки. Какие проблемы  возникают в жизнедеятельности этих растений? </vt:lpstr>
      <vt:lpstr>Слайд 9</vt:lpstr>
      <vt:lpstr>Слайд 10</vt:lpstr>
      <vt:lpstr>Слайд 11</vt:lpstr>
      <vt:lpstr>      - осуществлять диагностику;  - выявлять и развивать индивидуальные возможности и творческие способности детей;  - способствовать приобретению учащимися навыков получения, обработки и представления научных знаний как в письменной, так и в устной форме;  - способствовать развитию познавательного интереса учащихся через радость творчества и те положительные эмоции, которые они будут испытывать при решении творческих задач;  - способствовать приобретению навыков продуктивной совместной работы в группе.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ольга</cp:lastModifiedBy>
  <cp:revision>23</cp:revision>
  <dcterms:created xsi:type="dcterms:W3CDTF">2010-04-16T03:32:09Z</dcterms:created>
  <dcterms:modified xsi:type="dcterms:W3CDTF">2011-06-12T17:38:42Z</dcterms:modified>
</cp:coreProperties>
</file>