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71BDC-94F2-4D1B-85D3-50428A5A1E33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151F8-E4AC-457D-8EF1-5126CFE07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BEF4F-9032-4B25-8163-956C56C48087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A7C1A-BF7C-432C-B202-23CD8BAB1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7C889-9A4E-4016-AA0E-1CA1E5E85835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41D9F-B8BF-4F5F-AA2E-7DFD334F0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7B414-41A6-412B-9F3C-24546CC60880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FAEC-01AF-4AAB-B9A2-46CAF15D4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9E758-4A4E-4490-8964-4CDD83E8E890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966C7-49D2-4A7D-B2C8-733AE1AF3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870E5-3122-4ADE-8E0F-BC9D7D9E3E23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FF964-11EC-4D82-946F-1096AF36A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D2883-A6AE-409E-A9FF-A1B9D33F3214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97C9F-C946-4EC6-8D66-2CAA3E049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E6532-DCD3-4F9E-B3DF-3B7F3FBE4C0F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AE6D4-6044-4ADD-BF2A-99F444497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F18F-BEFF-4C75-A666-99A730A748C4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690CA-15F1-46AC-8D4B-BBA140E21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5146C-AC4A-4C36-86E7-1A682D962F2D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5EDC7-5238-4673-9BB6-90BCBB5B9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51F34-ADE0-47CE-A3BF-BD47B9A49B73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07551-C582-4D14-9BAC-BE7FE89D1E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548F51-277B-4078-8ED5-EB67EC96D311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C9649A-EF0E-40B4-9E7A-CF858BF58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22" r:id="rId9"/>
    <p:sldLayoutId id="2147483713" r:id="rId10"/>
    <p:sldLayoutId id="214748371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images.yandex.ru/yandsearch?rpt=simage&amp;text=%D0%BC%D0%B5%D0%BB%D0%B0%D0%BD%D0%B6%D0%B5%D0%B2%D0%B0%D1%8F%20%D0%BF%D1%80%D1%8F%D0%B6%D0%B0%20%D0%B4%D0%BB%D1%8F%20%D0%B2%D1%8F%D0%B7%D0%B0%D0%BD%D0%B8%D1%8F%20%D0%BA%D0%B0%D1%80%D1%82%D0%B8%D0%BD%D0%BA%D0%B8&amp;img_url=www.znaikak.ru/design/pic/visred/%D1%84%D0%B0%D0%BD%D1%82%D0%B0%D0%B7%D0%B8%D1%8FBraziliaHip.jpg&amp;spsite=www.znaikak.ru&amp;p=98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mirnitok.ru/export/img/pr2_66_n__________________4b1ebe0211708_207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214563"/>
            <a:ext cx="7854950" cy="2767012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TextBox 3"/>
          <p:cNvSpPr txBox="1"/>
          <p:nvPr/>
        </p:nvSpPr>
        <p:spPr>
          <a:xfrm>
            <a:off x="1785938" y="285750"/>
            <a:ext cx="65008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спицы</a:t>
            </a:r>
            <a:endParaRPr lang="ru-RU" sz="40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1472" y="1500174"/>
            <a:ext cx="7786742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3317" name="Picture 8" descr="Школа вязания на спицах. Урок 2. Все о спицах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clrChange>
              <a:clrFrom>
                <a:srgbClr val="CBCBC9"/>
              </a:clrFrom>
              <a:clrTo>
                <a:srgbClr val="CBCBC9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85938" y="2071688"/>
            <a:ext cx="1778000" cy="2376487"/>
          </a:xfrm>
          <a:noFill/>
        </p:spPr>
      </p:pic>
      <p:pic>
        <p:nvPicPr>
          <p:cNvPr id="13318" name="Picture 9" descr="spisi2_resiz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2CDCA"/>
              </a:clrFrom>
              <a:clrTo>
                <a:srgbClr val="D2CD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65091">
            <a:off x="933450" y="4868863"/>
            <a:ext cx="2160588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Box 9"/>
          <p:cNvSpPr txBox="1">
            <a:spLocks noChangeArrowheads="1"/>
          </p:cNvSpPr>
          <p:nvPr/>
        </p:nvSpPr>
        <p:spPr bwMode="auto">
          <a:xfrm>
            <a:off x="4214813" y="2357438"/>
            <a:ext cx="385762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solidFill>
                  <a:srgbClr val="420042"/>
                </a:solidFill>
                <a:latin typeface="Constantia" pitchFamily="18" charset="0"/>
              </a:rPr>
              <a:t>Обычные прямые спицы</a:t>
            </a:r>
            <a:br>
              <a:rPr lang="ru-RU" sz="2000" b="1" u="sng">
                <a:solidFill>
                  <a:srgbClr val="420042"/>
                </a:solidFill>
                <a:latin typeface="Constantia" pitchFamily="18" charset="0"/>
              </a:rPr>
            </a:br>
            <a:r>
              <a:rPr lang="ru-RU">
                <a:solidFill>
                  <a:srgbClr val="420042"/>
                </a:solidFill>
                <a:latin typeface="Constantia" pitchFamily="18" charset="0"/>
              </a:rPr>
              <a:t>Обычно используются для вязания жакетов и других крупных вещей. Такие спицы имеют один заостренный конец, на втором находится ограничитель, который не дает петлям сползать.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1472" y="1500174"/>
            <a:ext cx="7786742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4341" name="Picture 10" descr="spisi3_resiz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5C5CF"/>
              </a:clrFrom>
              <a:clrTo>
                <a:srgbClr val="C5C5C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77169">
            <a:off x="1851025" y="2058988"/>
            <a:ext cx="244792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4" descr="spisi4_resiz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7D7D7"/>
              </a:clrFrom>
              <a:clrTo>
                <a:srgbClr val="D7D7D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80584">
            <a:off x="596900" y="2949575"/>
            <a:ext cx="3384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5" descr="spisi5_resiz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B2CCF1"/>
              </a:clrFrom>
              <a:clrTo>
                <a:srgbClr val="B2CC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23575">
            <a:off x="1012825" y="4849813"/>
            <a:ext cx="33131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Box 8"/>
          <p:cNvSpPr txBox="1">
            <a:spLocks noChangeArrowheads="1"/>
          </p:cNvSpPr>
          <p:nvPr/>
        </p:nvSpPr>
        <p:spPr bwMode="auto">
          <a:xfrm>
            <a:off x="4429125" y="1643063"/>
            <a:ext cx="3857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u="sng">
                <a:solidFill>
                  <a:srgbClr val="420042"/>
                </a:solidFill>
                <a:latin typeface="Constantia" pitchFamily="18" charset="0"/>
              </a:rPr>
              <a:t>Чулочные спицы</a:t>
            </a:r>
            <a:br>
              <a:rPr lang="ru-RU" sz="1400" b="1" u="sng">
                <a:solidFill>
                  <a:srgbClr val="420042"/>
                </a:solidFill>
                <a:latin typeface="Constantia" pitchFamily="18" charset="0"/>
              </a:rPr>
            </a:br>
            <a:r>
              <a:rPr lang="ru-RU" sz="1400">
                <a:solidFill>
                  <a:srgbClr val="420042"/>
                </a:solidFill>
                <a:latin typeface="Constantia" pitchFamily="18" charset="0"/>
              </a:rPr>
              <a:t>Спицы с двумя остриями. Их обычно продают по 5 штук и используют для вязания по кругу (носки, варежки и т.д.). </a:t>
            </a:r>
            <a:endParaRPr lang="ru-RU" sz="1400">
              <a:latin typeface="Constantia" pitchFamily="18" charset="0"/>
            </a:endParaRPr>
          </a:p>
        </p:txBody>
      </p:sp>
      <p:sp>
        <p:nvSpPr>
          <p:cNvPr id="14345" name="TextBox 9"/>
          <p:cNvSpPr txBox="1">
            <a:spLocks noChangeArrowheads="1"/>
          </p:cNvSpPr>
          <p:nvPr/>
        </p:nvSpPr>
        <p:spPr bwMode="auto">
          <a:xfrm>
            <a:off x="4429125" y="2579688"/>
            <a:ext cx="37861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u="sng">
                <a:solidFill>
                  <a:srgbClr val="420042"/>
                </a:solidFill>
                <a:latin typeface="Constantia" pitchFamily="18" charset="0"/>
              </a:rPr>
              <a:t>Круговые спицы</a:t>
            </a:r>
            <a:br>
              <a:rPr lang="ru-RU" sz="1400" b="1" u="sng">
                <a:solidFill>
                  <a:srgbClr val="420042"/>
                </a:solidFill>
                <a:latin typeface="Constantia" pitchFamily="18" charset="0"/>
              </a:rPr>
            </a:br>
            <a:r>
              <a:rPr lang="ru-RU" sz="1400">
                <a:solidFill>
                  <a:srgbClr val="420042"/>
                </a:solidFill>
                <a:latin typeface="Constantia" pitchFamily="18" charset="0"/>
              </a:rPr>
              <a:t>Это две спицы, соединенные пластмассовой леской между собой. Их можно использовать как для вязания мелких деталей (бейки, горловины, воротники), так и при вязании по кругу или для создания крупных объемных вещей (таким образом вязаное полотно не нужно держать на спице, и руки получают меньше нагрузки). </a:t>
            </a:r>
            <a:endParaRPr lang="ru-RU" sz="1400">
              <a:latin typeface="Constantia" pitchFamily="18" charset="0"/>
            </a:endParaRPr>
          </a:p>
        </p:txBody>
      </p:sp>
      <p:sp>
        <p:nvSpPr>
          <p:cNvPr id="14346" name="TextBox 10"/>
          <p:cNvSpPr txBox="1">
            <a:spLocks noChangeArrowheads="1"/>
          </p:cNvSpPr>
          <p:nvPr/>
        </p:nvSpPr>
        <p:spPr bwMode="auto">
          <a:xfrm>
            <a:off x="4500563" y="4857750"/>
            <a:ext cx="37861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u="sng">
                <a:solidFill>
                  <a:srgbClr val="420042"/>
                </a:solidFill>
                <a:latin typeface="Constantia" pitchFamily="18" charset="0"/>
              </a:rPr>
              <a:t>Вспомогательные спицы</a:t>
            </a:r>
            <a:br>
              <a:rPr lang="ru-RU" sz="1400" b="1" u="sng">
                <a:solidFill>
                  <a:srgbClr val="420042"/>
                </a:solidFill>
                <a:latin typeface="Constantia" pitchFamily="18" charset="0"/>
              </a:rPr>
            </a:br>
            <a:r>
              <a:rPr lang="ru-RU" sz="1400">
                <a:solidFill>
                  <a:srgbClr val="420042"/>
                </a:solidFill>
                <a:latin typeface="Constantia" pitchFamily="18" charset="0"/>
              </a:rPr>
              <a:t>Бывают прямые и изогнутые. С их помощью можно на время снять петли с основной (для рисунка или для вывязывания карманов).</a:t>
            </a:r>
            <a:br>
              <a:rPr lang="ru-RU" sz="1400">
                <a:solidFill>
                  <a:srgbClr val="420042"/>
                </a:solidFill>
                <a:latin typeface="Constantia" pitchFamily="18" charset="0"/>
              </a:rPr>
            </a:br>
            <a:endParaRPr lang="ru-RU" sz="1400">
              <a:latin typeface="Constant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5938" y="285750"/>
            <a:ext cx="65008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спицы</a:t>
            </a:r>
            <a:endParaRPr lang="ru-RU" sz="4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4348" y="1571612"/>
            <a:ext cx="7786742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1928813" y="428625"/>
            <a:ext cx="5429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Пряжа</a:t>
            </a:r>
            <a:endParaRPr lang="ru-RU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928688" y="1714500"/>
            <a:ext cx="4500562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b="1">
                <a:solidFill>
                  <a:srgbClr val="660066"/>
                </a:solidFill>
                <a:latin typeface="Constantia" pitchFamily="18" charset="0"/>
              </a:rPr>
              <a:t>Мериносовая шерсть.</a:t>
            </a:r>
            <a:r>
              <a:rPr lang="ru-RU">
                <a:solidFill>
                  <a:srgbClr val="660066"/>
                </a:solidFill>
                <a:latin typeface="Constantia" pitchFamily="18" charset="0"/>
              </a:rPr>
              <a:t> Мериносовая пряжа производится из шерсти мериноса – особой породы овец. Шерсть очень мягкая. Мериносовая шерсть дороже, чем обыкновенная шерсть. </a:t>
            </a:r>
            <a:endParaRPr lang="ru-RU" b="1">
              <a:solidFill>
                <a:srgbClr val="660066"/>
              </a:solidFill>
              <a:latin typeface="Constantia" pitchFamily="18" charset="0"/>
            </a:endParaRP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1000125" y="3000375"/>
            <a:ext cx="400050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b="1">
                <a:solidFill>
                  <a:srgbClr val="660066"/>
                </a:solidFill>
                <a:latin typeface="Constantia" pitchFamily="18" charset="0"/>
              </a:rPr>
              <a:t>Ангорская шерсть-</a:t>
            </a:r>
            <a:r>
              <a:rPr lang="ru-RU">
                <a:solidFill>
                  <a:srgbClr val="660066"/>
                </a:solidFill>
                <a:latin typeface="Constantia" pitchFamily="18" charset="0"/>
              </a:rPr>
              <a:t> получают от кроликов ангорской породы. В чистом виде эта шерсть практически не используется. Шерсть ангорского кролика очень пушистая, мягкая и теплая. </a:t>
            </a:r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1000125" y="4643438"/>
            <a:ext cx="371475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b="1">
                <a:solidFill>
                  <a:srgbClr val="660066"/>
                </a:solidFill>
                <a:latin typeface="Constantia" pitchFamily="18" charset="0"/>
              </a:rPr>
              <a:t>Мохер – </a:t>
            </a:r>
            <a:r>
              <a:rPr lang="ru-RU">
                <a:solidFill>
                  <a:srgbClr val="660066"/>
                </a:solidFill>
                <a:latin typeface="Constantia" pitchFamily="18" charset="0"/>
              </a:rPr>
              <a:t>вид пряжи, который производят из шерсти ангорских коз. В России для производства мохера используется шерсть оренбургских коз. </a:t>
            </a:r>
          </a:p>
        </p:txBody>
      </p:sp>
      <p:pic>
        <p:nvPicPr>
          <p:cNvPr id="15368" name="Рисунок 9" descr="http://www.ma-dam.ru/userfiles/DSCF30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1643063"/>
            <a:ext cx="15382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Рисунок 10" descr="http://vjazanie.ucoz.ua/_nw/0/617936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38" y="3071813"/>
            <a:ext cx="19288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Рисунок 11" descr="http://www.ma-dam.ru/userfiles/DSCF30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50" y="4643438"/>
            <a:ext cx="1500188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4348" y="1571612"/>
            <a:ext cx="7786742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1785938" y="428625"/>
            <a:ext cx="5429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Пряжа</a:t>
            </a:r>
            <a:endParaRPr lang="ru-RU" sz="4000" dirty="0">
              <a:latin typeface="+mn-lt"/>
            </a:endParaRP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1143000" y="1785938"/>
            <a:ext cx="357187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b="1">
                <a:solidFill>
                  <a:srgbClr val="660066"/>
                </a:solidFill>
                <a:latin typeface="Constantia" pitchFamily="18" charset="0"/>
              </a:rPr>
              <a:t>Вискозное </a:t>
            </a:r>
            <a:r>
              <a:rPr lang="ru-RU">
                <a:solidFill>
                  <a:srgbClr val="660066"/>
                </a:solidFill>
                <a:latin typeface="Constantia" pitchFamily="18" charset="0"/>
              </a:rPr>
              <a:t>(искусственное)волокно -  производится из целлюлозы, отличается мягкостью, шелковистостью, очень похожа на хлопок.</a:t>
            </a: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1071563" y="3500438"/>
            <a:ext cx="37147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b="1">
                <a:solidFill>
                  <a:srgbClr val="660066"/>
                </a:solidFill>
                <a:latin typeface="Constantia" pitchFamily="18" charset="0"/>
              </a:rPr>
              <a:t>Акрил</a:t>
            </a:r>
            <a:r>
              <a:rPr lang="ru-RU">
                <a:solidFill>
                  <a:srgbClr val="660066"/>
                </a:solidFill>
                <a:latin typeface="Constantia" pitchFamily="18" charset="0"/>
              </a:rPr>
              <a:t> (синтетическое волокно) по своим свойствам очень напоминает натуральные шерстяные нитки. </a:t>
            </a: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1143000" y="4857750"/>
            <a:ext cx="34290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b="1">
                <a:solidFill>
                  <a:srgbClr val="660066"/>
                </a:solidFill>
                <a:latin typeface="Constantia" pitchFamily="18" charset="0"/>
              </a:rPr>
              <a:t>Меланжевые</a:t>
            </a:r>
            <a:r>
              <a:rPr lang="ru-RU">
                <a:solidFill>
                  <a:srgbClr val="660066"/>
                </a:solidFill>
                <a:latin typeface="Constantia" pitchFamily="18" charset="0"/>
              </a:rPr>
              <a:t> - соединение нескольких различных по цвету нитей. </a:t>
            </a:r>
          </a:p>
        </p:txBody>
      </p:sp>
      <p:pic>
        <p:nvPicPr>
          <p:cNvPr id="16392" name="Рисунок 8" descr="http://www.ma-dam.ru/userfiles/DSCF00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1643063"/>
            <a:ext cx="19050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i-main-pic" descr="Картинка 4 из 1604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3357563"/>
            <a:ext cx="1776412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Рисунок 10" descr="http://im0-tub.yandex.net/i?id=131769667-1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13" y="4857750"/>
            <a:ext cx="1671637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0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2714625" y="357188"/>
            <a:ext cx="4179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omic Sans MS" pitchFamily="66" charset="0"/>
              </a:rPr>
              <a:t>важные мелочи</a:t>
            </a:r>
            <a:endParaRPr lang="ru-RU" sz="4000">
              <a:latin typeface="Constant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4348" y="1571612"/>
            <a:ext cx="7786742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7413" name="Picture 7" descr="untitle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52568">
            <a:off x="1858963" y="1843088"/>
            <a:ext cx="762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4714875" y="3143250"/>
            <a:ext cx="35004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u="sng">
                <a:solidFill>
                  <a:srgbClr val="660066"/>
                </a:solidFill>
                <a:latin typeface="Constantia" pitchFamily="18" charset="0"/>
              </a:rPr>
              <a:t>Булавки для открытых петель </a:t>
            </a:r>
            <a:br>
              <a:rPr lang="ru-RU" sz="1400" b="1" u="sng">
                <a:solidFill>
                  <a:srgbClr val="660066"/>
                </a:solidFill>
                <a:latin typeface="Constantia" pitchFamily="18" charset="0"/>
              </a:rPr>
            </a:br>
            <a:r>
              <a:rPr lang="ru-RU" sz="1400">
                <a:solidFill>
                  <a:srgbClr val="660066"/>
                </a:solidFill>
                <a:latin typeface="Constantia" pitchFamily="18" charset="0"/>
              </a:rPr>
              <a:t>На них можно временно оставить открытые петли. </a:t>
            </a:r>
            <a:endParaRPr lang="ru-RU" sz="1400">
              <a:latin typeface="Constantia" pitchFamily="18" charset="0"/>
            </a:endParaRP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4714875" y="1785938"/>
            <a:ext cx="3357563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>
                <a:solidFill>
                  <a:srgbClr val="660066"/>
                </a:solidFill>
                <a:latin typeface="Constantia" pitchFamily="18" charset="0"/>
              </a:rPr>
              <a:t> </a:t>
            </a:r>
            <a:r>
              <a:rPr lang="ru-RU" sz="1600" b="1" u="sng">
                <a:solidFill>
                  <a:srgbClr val="660066"/>
                </a:solidFill>
                <a:latin typeface="Constantia" pitchFamily="18" charset="0"/>
              </a:rPr>
              <a:t>Иглы</a:t>
            </a:r>
            <a:endParaRPr lang="ru-RU" sz="1600" u="sng">
              <a:solidFill>
                <a:srgbClr val="660066"/>
              </a:solidFill>
              <a:latin typeface="Constanti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rgbClr val="660066"/>
                </a:solidFill>
                <a:latin typeface="Constantia" pitchFamily="18" charset="0"/>
              </a:rPr>
              <a:t>      Игла для сшивания связанных полотен должна быть толстой и иметь скругленный конец, чтобы избежать повреждения трикотажного полотна. </a:t>
            </a:r>
            <a:endParaRPr lang="ru-RU" sz="1600">
              <a:latin typeface="Constantia" pitchFamily="18" charset="0"/>
            </a:endParaRPr>
          </a:p>
        </p:txBody>
      </p:sp>
      <p:pic>
        <p:nvPicPr>
          <p:cNvPr id="17416" name="Picture 6" descr="untitled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88" y="2643188"/>
            <a:ext cx="17272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4786313" y="3929063"/>
            <a:ext cx="30718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660066"/>
                </a:solidFill>
                <a:latin typeface="Constantia" pitchFamily="18" charset="0"/>
              </a:rPr>
              <a:t>Пластмассовые наконечники для спиц </a:t>
            </a:r>
            <a:r>
              <a:rPr lang="ru-RU" sz="1400">
                <a:solidFill>
                  <a:srgbClr val="660066"/>
                </a:solidFill>
                <a:latin typeface="Constantia" pitchFamily="18" charset="0"/>
              </a:rPr>
              <a:t/>
            </a:r>
            <a:br>
              <a:rPr lang="ru-RU" sz="1400">
                <a:solidFill>
                  <a:srgbClr val="660066"/>
                </a:solidFill>
                <a:latin typeface="Constantia" pitchFamily="18" charset="0"/>
              </a:rPr>
            </a:br>
            <a:r>
              <a:rPr lang="ru-RU" sz="1400">
                <a:solidFill>
                  <a:srgbClr val="660066"/>
                </a:solidFill>
                <a:latin typeface="Constantia" pitchFamily="18" charset="0"/>
              </a:rPr>
              <a:t>Они не позволяют петлям сползать с открытых концов спиц. </a:t>
            </a:r>
            <a:endParaRPr lang="ru-RU" sz="1400">
              <a:latin typeface="Constantia" pitchFamily="18" charset="0"/>
            </a:endParaRPr>
          </a:p>
        </p:txBody>
      </p:sp>
      <p:pic>
        <p:nvPicPr>
          <p:cNvPr id="17418" name="Picture 13" descr="untitled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38" y="4071938"/>
            <a:ext cx="140017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2" descr="untitled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FFE"/>
              </a:clrFrom>
              <a:clrTo>
                <a:srgbClr val="F7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88" y="5286375"/>
            <a:ext cx="1439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TextBox 12"/>
          <p:cNvSpPr txBox="1">
            <a:spLocks noChangeArrowheads="1"/>
          </p:cNvSpPr>
          <p:nvPr/>
        </p:nvSpPr>
        <p:spPr bwMode="auto">
          <a:xfrm>
            <a:off x="4857750" y="4857750"/>
            <a:ext cx="30718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u="sng">
                <a:solidFill>
                  <a:srgbClr val="660066"/>
                </a:solidFill>
                <a:latin typeface="Constantia" pitchFamily="18" charset="0"/>
              </a:rPr>
              <a:t>Маркировочные колечки</a:t>
            </a:r>
            <a:r>
              <a:rPr lang="ru-RU" sz="1400" u="sng">
                <a:solidFill>
                  <a:srgbClr val="660066"/>
                </a:solidFill>
                <a:latin typeface="Constantia" pitchFamily="18" charset="0"/>
              </a:rPr>
              <a:t/>
            </a:r>
            <a:br>
              <a:rPr lang="ru-RU" sz="1400" u="sng">
                <a:solidFill>
                  <a:srgbClr val="660066"/>
                </a:solidFill>
                <a:latin typeface="Constantia" pitchFamily="18" charset="0"/>
              </a:rPr>
            </a:br>
            <a:r>
              <a:rPr lang="ru-RU" sz="1400">
                <a:solidFill>
                  <a:srgbClr val="660066"/>
                </a:solidFill>
                <a:latin typeface="Constantia" pitchFamily="18" charset="0"/>
              </a:rPr>
              <a:t>Чтобы обозначить определенный участок в вязании, на него в начале и в конце прикрепляют специальные колечки, которые в конце работы снимают. </a:t>
            </a:r>
            <a:endParaRPr lang="ru-RU" sz="140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4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493838"/>
            <a:ext cx="7804150" cy="4943475"/>
          </a:xfrm>
          <a:prstGeom prst="rect">
            <a:avLst/>
          </a:prstGeom>
          <a:noFill/>
        </p:spPr>
      </p:pic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2571750" y="428625"/>
            <a:ext cx="4179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omic Sans MS" pitchFamily="66" charset="0"/>
              </a:rPr>
              <a:t>важные мелочи</a:t>
            </a:r>
            <a:endParaRPr lang="ru-RU" sz="4000">
              <a:latin typeface="Constantia" pitchFamily="18" charset="0"/>
            </a:endParaRPr>
          </a:p>
        </p:txBody>
      </p:sp>
      <p:pic>
        <p:nvPicPr>
          <p:cNvPr id="18437" name="Picture 10" descr="untitled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9F7"/>
              </a:clrFrom>
              <a:clrTo>
                <a:srgbClr val="F9F9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37456">
            <a:off x="896938" y="1844675"/>
            <a:ext cx="1728787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4214813" y="2071688"/>
            <a:ext cx="371475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u="sng">
                <a:solidFill>
                  <a:srgbClr val="660066"/>
                </a:solidFill>
                <a:latin typeface="Constantia" pitchFamily="18" charset="0"/>
              </a:rPr>
              <a:t>Счетчики рядов</a:t>
            </a:r>
            <a:r>
              <a:rPr lang="ru-RU" sz="1400" u="sng">
                <a:solidFill>
                  <a:srgbClr val="660066"/>
                </a:solidFill>
                <a:latin typeface="Constantia" pitchFamily="18" charset="0"/>
              </a:rPr>
              <a:t/>
            </a:r>
            <a:br>
              <a:rPr lang="ru-RU" sz="1400" u="sng">
                <a:solidFill>
                  <a:srgbClr val="660066"/>
                </a:solidFill>
                <a:latin typeface="Constantia" pitchFamily="18" charset="0"/>
              </a:rPr>
            </a:br>
            <a:r>
              <a:rPr lang="ru-RU" sz="1400">
                <a:solidFill>
                  <a:srgbClr val="660066"/>
                </a:solidFill>
                <a:latin typeface="Constantia" pitchFamily="18" charset="0"/>
              </a:rPr>
              <a:t>Чтобы не запоминать и не записывать количество провязанных рядов, можно одеть на спицу такой счетчик и просто поворачивать колесико. </a:t>
            </a:r>
            <a:endParaRPr lang="ru-RU" sz="1400">
              <a:latin typeface="Constantia" pitchFamily="18" charset="0"/>
            </a:endParaRPr>
          </a:p>
        </p:txBody>
      </p:sp>
      <p:pic>
        <p:nvPicPr>
          <p:cNvPr id="18439" name="Picture 11" descr="untitled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3643313"/>
            <a:ext cx="1800225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9" descr="untitled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63" y="4643438"/>
            <a:ext cx="2270125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Box 9"/>
          <p:cNvSpPr txBox="1">
            <a:spLocks noChangeArrowheads="1"/>
          </p:cNvSpPr>
          <p:nvPr/>
        </p:nvSpPr>
        <p:spPr bwMode="auto">
          <a:xfrm>
            <a:off x="4214813" y="3429000"/>
            <a:ext cx="3643312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u="sng">
                <a:solidFill>
                  <a:srgbClr val="660066"/>
                </a:solidFill>
                <a:latin typeface="Constantia" pitchFamily="18" charset="0"/>
              </a:rPr>
              <a:t>Сантиметровая лента</a:t>
            </a:r>
            <a:r>
              <a:rPr lang="ru-RU" sz="1400" u="sng">
                <a:solidFill>
                  <a:srgbClr val="660066"/>
                </a:solidFill>
                <a:latin typeface="Constantia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rgbClr val="660066"/>
                </a:solidFill>
                <a:latin typeface="Constantia" pitchFamily="18" charset="0"/>
              </a:rPr>
              <a:t>       Очень важный инструмент в вязании. Не поскупитесь, купите хороший сантиметр - тонкий и дешевый может растянуться и показать неточные результаты. </a:t>
            </a:r>
            <a:endParaRPr lang="ru-RU" sz="1400">
              <a:latin typeface="Constantia" pitchFamily="18" charset="0"/>
            </a:endParaRPr>
          </a:p>
        </p:txBody>
      </p:sp>
      <p:sp>
        <p:nvSpPr>
          <p:cNvPr id="18442" name="TextBox 10"/>
          <p:cNvSpPr txBox="1">
            <a:spLocks noChangeArrowheads="1"/>
          </p:cNvSpPr>
          <p:nvPr/>
        </p:nvSpPr>
        <p:spPr bwMode="auto">
          <a:xfrm>
            <a:off x="4500563" y="4857750"/>
            <a:ext cx="371475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u="sng">
                <a:solidFill>
                  <a:srgbClr val="660066"/>
                </a:solidFill>
                <a:latin typeface="Constantia" pitchFamily="18" charset="0"/>
              </a:rPr>
              <a:t>Ножницы</a:t>
            </a:r>
            <a:r>
              <a:rPr lang="ru-RU" sz="1400" u="sng">
                <a:solidFill>
                  <a:srgbClr val="660066"/>
                </a:solidFill>
                <a:latin typeface="Constantia" pitchFamily="18" charset="0"/>
              </a:rPr>
              <a:t/>
            </a:r>
            <a:br>
              <a:rPr lang="ru-RU" sz="1400" u="sng">
                <a:solidFill>
                  <a:srgbClr val="660066"/>
                </a:solidFill>
                <a:latin typeface="Constantia" pitchFamily="18" charset="0"/>
              </a:rPr>
            </a:br>
            <a:r>
              <a:rPr lang="ru-RU" sz="1400">
                <a:solidFill>
                  <a:srgbClr val="660066"/>
                </a:solidFill>
                <a:latin typeface="Constantia" pitchFamily="18" charset="0"/>
              </a:rPr>
              <a:t>Купите хорошие, острые ножницы. Для того, чтобы даже толстую нитку можно было легко отрезать, не повредив структуры. </a:t>
            </a:r>
            <a:endParaRPr lang="ru-RU" sz="1400">
              <a:latin typeface="Constantia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</TotalTime>
  <Words>342</Words>
  <PresentationFormat>Экран (4:3)</PresentationFormat>
  <Paragraphs>25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Constantia</vt:lpstr>
      <vt:lpstr>Arial</vt:lpstr>
      <vt:lpstr>Calibri</vt:lpstr>
      <vt:lpstr>Wingdings 2</vt:lpstr>
      <vt:lpstr>Comic Sans MS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ольга</cp:lastModifiedBy>
  <cp:revision>25</cp:revision>
  <dcterms:created xsi:type="dcterms:W3CDTF">2010-11-08T18:40:35Z</dcterms:created>
  <dcterms:modified xsi:type="dcterms:W3CDTF">2011-06-12T16:25:08Z</dcterms:modified>
</cp:coreProperties>
</file>