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handoutMasterIdLst>
    <p:handoutMasterId r:id="rId22"/>
  </p:handout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</p:sldIdLst>
  <p:sldSz cx="9144000" cy="6858000" type="screen4x3"/>
  <p:notesSz cx="6881813" cy="100155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Rg st="1" end="18"/>
    <p:penClr>
      <a:schemeClr val="tx1"/>
    </p:penClr>
  </p:showPr>
  <p:clrMru>
    <a:srgbClr val="6EA9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3" autoAdjust="0"/>
    <p:restoredTop sz="94581" autoAdjust="0"/>
  </p:normalViewPr>
  <p:slideViewPr>
    <p:cSldViewPr>
      <p:cViewPr varScale="1">
        <p:scale>
          <a:sx n="70" d="100"/>
          <a:sy n="70" d="100"/>
        </p:scale>
        <p:origin x="-10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DDD3C65F-6E95-4B4E-923F-12FB680AD7DD}" type="datetimeFigureOut">
              <a:rPr lang="ru-RU" smtClean="0"/>
              <a:t>24.01.2011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8102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29512705-FA43-4C9C-8EB4-20E05F7F5A0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9459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946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6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6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6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6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6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6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6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6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6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47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947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7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7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7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7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7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8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8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8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8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8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8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8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8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8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8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9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9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9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9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9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9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9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9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9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9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0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0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0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0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0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0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0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0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0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0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1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1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1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1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1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1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1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1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1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1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2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2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2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2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2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2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2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2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2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2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3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3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3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3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3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3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3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3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3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3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4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4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4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4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4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4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4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4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4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4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5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5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5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5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5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5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5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5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5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5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6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6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6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6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6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6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6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6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6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6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7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7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7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7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7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7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7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7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7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7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8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8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8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8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8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8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8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8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8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8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9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9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9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9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9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9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9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9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9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9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0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0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0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0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60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60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0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0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0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9609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610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9611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9612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9613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fld id="{F484EFF3-232E-4F61-9055-68AB7F43E3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6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61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6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6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1DEAB-904E-4142-8DFF-1DC9E90D5D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03C54-CD0B-4583-9182-596A2C9059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01625" y="3925888"/>
            <a:ext cx="419417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3250DDD3-32A7-468D-A207-1BCBAE5082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30FCD79B-45D0-4521-AACE-3CFF901F13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D07FBDFA-3955-44AC-A1C6-3D271DA635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0B11D-8B2E-4344-BEE4-28ED80B5E4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58F36-26BB-4637-A047-51B8AA1180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4BC8A-35F4-4BFC-A75D-095AA6BA77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1CA6E-AA8C-43C8-AC08-F1E1A1011F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ADBCD-B280-4698-959E-D86DB9B84E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AF8CD-9E66-4444-A1E3-C33581F508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CDF8D-E449-4F2C-A529-0A062814F1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AA87B-2512-4176-A860-A3A23298A2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843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8436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37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38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39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40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41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42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43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44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45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46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47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48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449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8450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51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52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53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54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55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56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57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58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59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60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61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62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63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64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65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66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67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68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69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70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71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72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73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74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75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76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77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78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79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80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81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82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83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84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85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86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87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88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89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90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91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92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93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94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95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96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97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98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99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00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01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02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03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04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05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06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07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08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09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10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11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12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13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14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15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16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17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18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19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20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21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22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23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24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25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26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27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28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29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30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31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32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33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34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35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36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37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38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39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40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41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42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43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44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45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46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47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48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49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50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51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52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53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54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55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56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57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58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59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60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61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62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63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64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65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66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67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68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69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70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71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72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73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74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75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76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77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78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79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80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81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82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8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8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858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58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858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858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CCF4F4B0-37D5-458D-BC81-38CA6B12193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858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89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5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58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58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858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5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58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58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858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5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58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58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858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5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58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58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858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5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58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58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858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diy.ru/shop/elektroinsrumen/dreli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thelp.ru/text/801TKTexnologicheskayakar.html" TargetMode="External"/><Relationship Id="rId2" Type="http://schemas.openxmlformats.org/officeDocument/2006/relationships/hyperlink" Target="http://www.geipel.ru/information/articles/detail/44.htm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y.ru/shop/elektroinsrumen/otresnie_mashiny/" TargetMode="External"/><Relationship Id="rId2" Type="http://schemas.openxmlformats.org/officeDocument/2006/relationships/hyperlink" Target="http://www.diy.ru/shop/elektroinsrumen/dreli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/>
              <a:t>Урок производственного обучения</a:t>
            </a:r>
            <a:r>
              <a:rPr lang="ru-RU"/>
              <a:t> </a:t>
            </a:r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altLang="zh-CN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Устройство и установка подвесных потолков из гипсокартона</a:t>
            </a:r>
            <a:r>
              <a:rPr lang="ru-RU" altLang="zh-CN"/>
              <a:t> </a:t>
            </a:r>
          </a:p>
          <a:p>
            <a:pPr algn="ctr"/>
            <a:endParaRPr lang="ru-RU" altLang="zh-CN"/>
          </a:p>
          <a:p>
            <a:pPr algn="ctr"/>
            <a:endParaRPr lang="ru-RU" altLang="zh-CN"/>
          </a:p>
          <a:p>
            <a:pPr algn="r"/>
            <a:r>
              <a:rPr lang="ru-RU" altLang="zh-CN" sz="2000"/>
              <a:t>Мастер пр. обучения</a:t>
            </a:r>
          </a:p>
          <a:p>
            <a:pPr algn="r"/>
            <a:r>
              <a:rPr lang="ru-RU" altLang="zh-CN" sz="2000"/>
              <a:t>Подзорова Е.И.</a:t>
            </a:r>
          </a:p>
          <a:p>
            <a:pPr algn="r"/>
            <a:r>
              <a:rPr lang="ru-RU" altLang="zh-CN" sz="2000"/>
              <a:t>ГОУ СПО КАС №7</a:t>
            </a:r>
            <a:endParaRPr lang="ru-RU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836613"/>
            <a:ext cx="8540750" cy="5262562"/>
          </a:xfrm>
        </p:spPr>
        <p:txBody>
          <a:bodyPr/>
          <a:lstStyle/>
          <a:p>
            <a:r>
              <a:rPr lang="ru-RU" b="1"/>
              <a:t>6</a:t>
            </a:r>
            <a:r>
              <a:rPr lang="ru-RU"/>
              <a:t>. Далее необходимо смонтировать основу каркаса из тавровых профилей, которым предстоит фиксировать панели нового потолка. Расстояния между ними зависят от ширины потолочной плитки. </a:t>
            </a:r>
            <a:endParaRPr lang="ru-RU" b="1"/>
          </a:p>
          <a:p>
            <a:r>
              <a:rPr lang="ru-RU" b="1"/>
              <a:t>7.</a:t>
            </a:r>
            <a:r>
              <a:rPr lang="ru-RU"/>
              <a:t> В нашем случае используем профили  длиной 1 м20 см и 60 см, а также длинные поперечные профили-опоры.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/>
              <a:t>По угловым профилям на двух противоположных стенах отмерим расстояние равное длине среднего профиля (1 м20 см).</a:t>
            </a:r>
          </a:p>
        </p:txBody>
      </p:sp>
      <p:pic>
        <p:nvPicPr>
          <p:cNvPr id="3174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263" y="1989138"/>
            <a:ext cx="3213100" cy="266382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 noRot="1" noChangeArrowheads="1"/>
          </p:cNvSpPr>
          <p:nvPr>
            <p:ph sz="half" idx="1"/>
          </p:nvPr>
        </p:nvSpPr>
        <p:spPr>
          <a:xfrm>
            <a:off x="250825" y="1052513"/>
            <a:ext cx="4194175" cy="4498975"/>
          </a:xfrm>
        </p:spPr>
        <p:txBody>
          <a:bodyPr/>
          <a:lstStyle/>
          <a:p>
            <a:r>
              <a:rPr lang="ru-RU"/>
              <a:t>Поставим отметки и при помощи рулетки уточним поперечное расстояние между ними, так как традиционно неровные стены типовых зданий не позволяют удовлетвориться одним замером.</a:t>
            </a:r>
          </a:p>
        </p:txBody>
      </p:sp>
      <p:pic>
        <p:nvPicPr>
          <p:cNvPr id="34823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1484313"/>
            <a:ext cx="3863975" cy="34607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4175" cy="3413125"/>
          </a:xfrm>
        </p:spPr>
        <p:txBody>
          <a:bodyPr/>
          <a:lstStyle/>
          <a:p>
            <a:r>
              <a:rPr lang="ru-RU" sz="2800" b="1"/>
              <a:t>8.</a:t>
            </a:r>
            <a:r>
              <a:rPr lang="ru-RU" sz="2800"/>
              <a:t> Перенесём отмеренное расстояние на поперечный профиль и аккуратно отпилим лишнюю часть болгаркой.</a:t>
            </a:r>
          </a:p>
        </p:txBody>
      </p:sp>
      <p:pic>
        <p:nvPicPr>
          <p:cNvPr id="3687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1484313"/>
            <a:ext cx="3863975" cy="34607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4175" cy="2908300"/>
          </a:xfrm>
        </p:spPr>
        <p:txBody>
          <a:bodyPr/>
          <a:lstStyle/>
          <a:p>
            <a:r>
              <a:rPr lang="ru-RU" sz="2800" b="1"/>
              <a:t>9.</a:t>
            </a:r>
            <a:r>
              <a:rPr lang="ru-RU" sz="2800"/>
              <a:t> Установим поперечный профиль, опирая его на угловые. </a:t>
            </a:r>
          </a:p>
        </p:txBody>
      </p:sp>
      <p:pic>
        <p:nvPicPr>
          <p:cNvPr id="3891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484313"/>
            <a:ext cx="3671887" cy="3024187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0"/>
            <a:ext cx="5207000" cy="2492375"/>
          </a:xfrm>
        </p:spPr>
        <p:txBody>
          <a:bodyPr/>
          <a:lstStyle/>
          <a:p>
            <a:r>
              <a:rPr lang="ru-RU" sz="2400" b="1"/>
              <a:t>10.</a:t>
            </a:r>
            <a:r>
              <a:rPr lang="ru-RU" sz="2400"/>
              <a:t> Начинаем собирать ячейки для потолочной плитки: сначала укрепим профили длиной 1 м 20 см, располагая их параллельно угловым направляющим. </a:t>
            </a:r>
          </a:p>
        </p:txBody>
      </p:sp>
      <p:sp>
        <p:nvSpPr>
          <p:cNvPr id="40967" name="Rectangle 7"/>
          <p:cNvSpPr>
            <a:spLocks noGrp="1" noRot="1" noChangeArrowheads="1"/>
          </p:cNvSpPr>
          <p:nvPr>
            <p:ph sz="quarter" idx="3"/>
          </p:nvPr>
        </p:nvSpPr>
        <p:spPr>
          <a:xfrm>
            <a:off x="323850" y="2420938"/>
            <a:ext cx="6286500" cy="4003675"/>
          </a:xfrm>
        </p:spPr>
        <p:txBody>
          <a:bodyPr/>
          <a:lstStyle/>
          <a:p>
            <a:r>
              <a:rPr lang="ru-RU" sz="2400"/>
              <a:t>Фиксация профилей не вызовет у нас особых проблем – каждый из них снабжен собственной крепежной системой. Перед установкой отогнём в нужную сторону «лепесток» на конце профильной рейки (нужная сторона определяется при взгляде на соседние профили). Правильно закрепленный профиль издает легкий щелчок, подсказывающий нам, что работа удалась.</a:t>
            </a:r>
          </a:p>
        </p:txBody>
      </p:sp>
      <p:pic>
        <p:nvPicPr>
          <p:cNvPr id="40969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5963" y="188913"/>
            <a:ext cx="3024187" cy="2016125"/>
          </a:xfrm>
          <a:noFill/>
          <a:ln/>
        </p:spPr>
      </p:pic>
      <p:pic>
        <p:nvPicPr>
          <p:cNvPr id="40972" name="Picture 1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88125" y="3141663"/>
            <a:ext cx="2232025" cy="22923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Rectangle 8"/>
          <p:cNvSpPr>
            <a:spLocks noGrp="1" noRot="1" noChangeArrowheads="1"/>
          </p:cNvSpPr>
          <p:nvPr>
            <p:ph sz="quarter" idx="4"/>
          </p:nvPr>
        </p:nvSpPr>
        <p:spPr>
          <a:xfrm>
            <a:off x="3276600" y="3068638"/>
            <a:ext cx="5418138" cy="3455987"/>
          </a:xfrm>
        </p:spPr>
        <p:txBody>
          <a:bodyPr/>
          <a:lstStyle/>
          <a:p>
            <a:r>
              <a:rPr lang="ru-RU" sz="2400"/>
              <a:t>Подвесы устанавливаются соответственно специальным отверстиям профильных реек. При этом не стои лепить подвесы на каждый возможный участок – фиксируем их через один или два крепежных проема, этого вполне хватит для прочного удержания каркаса.</a:t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endParaRPr lang="ru-RU" sz="2400"/>
          </a:p>
          <a:p>
            <a:r>
              <a:rPr lang="ru-RU" sz="2400"/>
              <a:t>Верхнюю петлю подвеса следует загнуть на 90º плоскогубцами </a:t>
            </a: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79388" y="549275"/>
            <a:ext cx="8540750" cy="172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/>
              <a:t>11.</a:t>
            </a:r>
            <a:r>
              <a:rPr lang="ru-RU"/>
              <a:t> Для того чтобы потолок не прогибался в середине, прикрепим поперечный профиль к старому потолку или балкам перекрытия специальными металлическими тросиками (подвесами). </a:t>
            </a: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301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213100"/>
            <a:ext cx="2952750" cy="2016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6"/>
          <p:cNvSpPr>
            <a:spLocks noGrp="1" noRot="1" noChangeArrowheads="1"/>
          </p:cNvSpPr>
          <p:nvPr>
            <p:ph sz="quarter" idx="2"/>
          </p:nvPr>
        </p:nvSpPr>
        <p:spPr>
          <a:xfrm>
            <a:off x="4427538" y="404813"/>
            <a:ext cx="4194175" cy="2173287"/>
          </a:xfrm>
        </p:spPr>
        <p:txBody>
          <a:bodyPr/>
          <a:lstStyle/>
          <a:p>
            <a:r>
              <a:rPr lang="ru-RU" sz="2400"/>
              <a:t>Далее приложим петлю к поверхности потолка и закрепим ее на поверхности при помощи самореза.</a:t>
            </a:r>
          </a:p>
        </p:txBody>
      </p:sp>
      <p:sp>
        <p:nvSpPr>
          <p:cNvPr id="45064" name="Rectangle 8"/>
          <p:cNvSpPr>
            <a:spLocks noGrp="1" noRot="1" noChangeArrowheads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2400"/>
              <a:t>Воспользуемся </a:t>
            </a:r>
            <a:r>
              <a:rPr lang="ru-RU" sz="2400">
                <a:hlinkClick r:id="rId2"/>
              </a:rPr>
              <a:t>шуруповертом</a:t>
            </a:r>
            <a:r>
              <a:rPr lang="ru-RU" sz="2400"/>
              <a:t>. Нижний конец подвеса загибается крючком в отверстии профиля. </a:t>
            </a:r>
          </a:p>
        </p:txBody>
      </p:sp>
      <p:pic>
        <p:nvPicPr>
          <p:cNvPr id="45065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404813"/>
            <a:ext cx="3213100" cy="2173287"/>
          </a:xfrm>
          <a:noFill/>
          <a:ln/>
        </p:spPr>
      </p:pic>
      <p:pic>
        <p:nvPicPr>
          <p:cNvPr id="45066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92163" y="3925888"/>
            <a:ext cx="3213100" cy="2173287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Rectangle 6"/>
          <p:cNvSpPr>
            <a:spLocks noGrp="1" noRot="1" noChangeArrowheads="1"/>
          </p:cNvSpPr>
          <p:nvPr>
            <p:ph sz="quarter" idx="2"/>
          </p:nvPr>
        </p:nvSpPr>
        <p:spPr>
          <a:xfrm>
            <a:off x="3995738" y="333375"/>
            <a:ext cx="4699000" cy="3024188"/>
          </a:xfrm>
        </p:spPr>
        <p:txBody>
          <a:bodyPr/>
          <a:lstStyle/>
          <a:p>
            <a:r>
              <a:rPr lang="ru-RU" sz="2400"/>
              <a:t>При необходимости подвесы легко сжимаются и растягиваются, регулируя высоту потолка. С этой целью надавим на тонкую изогнутую пластинку, расположенную в центральной части подвеса.</a:t>
            </a:r>
          </a:p>
        </p:txBody>
      </p:sp>
      <p:sp>
        <p:nvSpPr>
          <p:cNvPr id="47111" name="Rectangle 7"/>
          <p:cNvSpPr>
            <a:spLocks noGrp="1" noRot="1" noChangeArrowheads="1"/>
          </p:cNvSpPr>
          <p:nvPr>
            <p:ph sz="quarter" idx="3"/>
          </p:nvPr>
        </p:nvSpPr>
        <p:spPr/>
        <p:txBody>
          <a:bodyPr/>
          <a:lstStyle/>
          <a:p>
            <a:r>
              <a:rPr lang="ru-RU" sz="2400" b="1"/>
              <a:t>12.</a:t>
            </a:r>
            <a:r>
              <a:rPr lang="ru-RU" sz="2400"/>
              <a:t> Завершив работу с подвесами, закончим создание ячеек, смонтировав короткие поперечные профили</a:t>
            </a:r>
          </a:p>
        </p:txBody>
      </p:sp>
      <p:pic>
        <p:nvPicPr>
          <p:cNvPr id="47113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333375"/>
            <a:ext cx="3213100" cy="2173288"/>
          </a:xfrm>
          <a:noFill/>
          <a:ln/>
        </p:spPr>
      </p:pic>
      <p:pic>
        <p:nvPicPr>
          <p:cNvPr id="47114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38738" y="3925888"/>
            <a:ext cx="3213100" cy="2173287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333375"/>
            <a:ext cx="8540750" cy="576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/>
              <a:t>13.</a:t>
            </a:r>
            <a:r>
              <a:rPr lang="ru-RU" sz="2800"/>
              <a:t> Проверим горизонтальность каркаса и переходим к следующему участку помещения. </a:t>
            </a:r>
            <a:endParaRPr lang="ru-RU" sz="2800" b="1"/>
          </a:p>
          <a:p>
            <a:pPr>
              <a:lnSpc>
                <a:spcPct val="90000"/>
              </a:lnSpc>
            </a:pPr>
            <a:r>
              <a:rPr lang="ru-RU" sz="2800" b="1"/>
              <a:t>14.</a:t>
            </a:r>
            <a:r>
              <a:rPr lang="ru-RU" sz="2800"/>
              <a:t> Если на старом потолке осталась соединительная коробка для светильника, ее стоит демонтировать (предварительно отключив электричество!), удлинить провод и позже вновь установить розетку на новом потолке. </a:t>
            </a:r>
            <a:endParaRPr lang="ru-RU" sz="2800" b="1"/>
          </a:p>
          <a:p>
            <a:pPr>
              <a:lnSpc>
                <a:spcPct val="90000"/>
              </a:lnSpc>
            </a:pPr>
            <a:r>
              <a:rPr lang="ru-RU" sz="2800" b="1"/>
              <a:t>15.</a:t>
            </a:r>
            <a:r>
              <a:rPr lang="ru-RU" sz="2800"/>
              <a:t> Поочередно уложим потолочные панели в созданные нами ячейки каркаса. Обязательно наденем чистые перчатки, чтобы не пришлось впоследствии отмывать гипсокартон. </a:t>
            </a:r>
            <a:endParaRPr lang="ru-RU" sz="2800" b="1"/>
          </a:p>
          <a:p>
            <a:pPr>
              <a:lnSpc>
                <a:spcPct val="90000"/>
              </a:lnSpc>
            </a:pPr>
            <a:r>
              <a:rPr lang="ru-RU" sz="2800" b="1"/>
              <a:t>16</a:t>
            </a:r>
            <a:r>
              <a:rPr lang="ru-RU" sz="2800"/>
              <a:t>. Завершив работу, сметём пыль с нового потолка.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Устройство подвесных потолков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988840"/>
            <a:ext cx="7772400" cy="1872208"/>
          </a:xfrm>
        </p:spPr>
        <p:txBody>
          <a:bodyPr/>
          <a:lstStyle/>
          <a:p>
            <a:r>
              <a:rPr lang="ru-RU" dirty="0" smtClean="0">
                <a:hlinkClick r:id="rId2"/>
              </a:rPr>
              <a:t>1.http</a:t>
            </a:r>
            <a:r>
              <a:rPr lang="ru-RU" dirty="0" smtClean="0">
                <a:hlinkClick r:id="rId2"/>
              </a:rPr>
              <a:t>://www.geipel.ru/information/articles/detail/44.htm</a:t>
            </a:r>
            <a:endParaRPr lang="ru-RU" dirty="0" smtClean="0"/>
          </a:p>
          <a:p>
            <a:r>
              <a:rPr lang="ru-RU" dirty="0" smtClean="0">
                <a:hlinkClick r:id="rId3"/>
              </a:rPr>
              <a:t>2.http://www.gosthelp.ru/text/801tktexnologicheskayakar.html</a:t>
            </a:r>
            <a:endParaRPr lang="ru-RU" dirty="0" smtClean="0"/>
          </a:p>
          <a:p>
            <a:r>
              <a:rPr lang="ru-RU" dirty="0" smtClean="0">
                <a:solidFill>
                  <a:srgbClr val="6EA92D"/>
                </a:solidFill>
              </a:rPr>
              <a:t>3.http</a:t>
            </a:r>
            <a:r>
              <a:rPr lang="ru-RU" dirty="0" smtClean="0">
                <a:solidFill>
                  <a:srgbClr val="6EA92D"/>
                </a:solidFill>
              </a:rPr>
              <a:t>://www.diy.ru/kvartira/20_remont_poverhnostei/36_potolok/suspended/ustanovka-podvesnogo-potolka/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22313" y="260649"/>
            <a:ext cx="7772400" cy="1368152"/>
          </a:xfrm>
        </p:spPr>
        <p:txBody>
          <a:bodyPr/>
          <a:lstStyle/>
          <a:p>
            <a:pPr algn="ctr"/>
            <a:r>
              <a:rPr lang="ru-RU" sz="3200" dirty="0" smtClean="0"/>
              <a:t>Используемые источники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765175"/>
            <a:ext cx="8540750" cy="4498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i="1"/>
              <a:t>Установка подвесного потолка – изящный и простой способ укрытия неровной поверхности и неэстетичных потолочных коммуникаций (электропроводка, трубы). Помимо легкости в сборке, основными преимуществами  установки подвесного потолка является предоставляемая им возможность устройства различных вариантов освещения, а также применения звуко- и теплоизоляции. Если вы уже решились на приобретение комплектующих подвесного потолка, наша статья снабдит вас подробной инструкцией по установке подвесного потолка</a:t>
            </a:r>
            <a:r>
              <a:rPr lang="ru-RU" sz="2400"/>
              <a:t> 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Инструменты и материалы для установки подвесного потолка: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Металлические профили для подвесных потолков </a:t>
            </a:r>
          </a:p>
          <a:p>
            <a:pPr>
              <a:lnSpc>
                <a:spcPct val="90000"/>
              </a:lnSpc>
            </a:pPr>
            <a:r>
              <a:rPr lang="ru-RU" sz="2400"/>
              <a:t>Потолочные панели для подвесных потолков</a:t>
            </a:r>
          </a:p>
          <a:p>
            <a:pPr>
              <a:lnSpc>
                <a:spcPct val="90000"/>
              </a:lnSpc>
            </a:pPr>
            <a:r>
              <a:rPr lang="ru-RU" sz="2400"/>
              <a:t>Металлические подвесы </a:t>
            </a:r>
          </a:p>
          <a:p>
            <a:pPr>
              <a:lnSpc>
                <a:spcPct val="90000"/>
              </a:lnSpc>
            </a:pPr>
            <a:r>
              <a:rPr lang="ru-RU" sz="2400"/>
              <a:t>Шурупы-саморезы </a:t>
            </a:r>
          </a:p>
          <a:p>
            <a:pPr>
              <a:lnSpc>
                <a:spcPct val="90000"/>
              </a:lnSpc>
            </a:pPr>
            <a:r>
              <a:rPr lang="ru-RU" sz="2400"/>
              <a:t>Дюбели </a:t>
            </a:r>
          </a:p>
          <a:p>
            <a:pPr>
              <a:lnSpc>
                <a:spcPct val="90000"/>
              </a:lnSpc>
            </a:pPr>
            <a:r>
              <a:rPr lang="ru-RU" sz="2400"/>
              <a:t>Уровень </a:t>
            </a:r>
          </a:p>
          <a:p>
            <a:pPr>
              <a:lnSpc>
                <a:spcPct val="90000"/>
              </a:lnSpc>
            </a:pPr>
            <a:r>
              <a:rPr lang="ru-RU" sz="2400"/>
              <a:t>Плоскогубцы </a:t>
            </a:r>
          </a:p>
          <a:p>
            <a:pPr>
              <a:lnSpc>
                <a:spcPct val="90000"/>
              </a:lnSpc>
            </a:pPr>
            <a:r>
              <a:rPr lang="ru-RU" sz="2400"/>
              <a:t>Рулетка </a:t>
            </a:r>
          </a:p>
          <a:p>
            <a:pPr>
              <a:lnSpc>
                <a:spcPct val="90000"/>
              </a:lnSpc>
            </a:pPr>
            <a:r>
              <a:rPr lang="ru-RU" sz="2400">
                <a:hlinkClick r:id="rId2"/>
              </a:rPr>
              <a:t>Дрель-шуруповерт</a:t>
            </a:r>
            <a:r>
              <a:rPr lang="ru-RU" sz="2400"/>
              <a:t> </a:t>
            </a:r>
          </a:p>
          <a:p>
            <a:pPr>
              <a:lnSpc>
                <a:spcPct val="90000"/>
              </a:lnSpc>
            </a:pPr>
            <a:r>
              <a:rPr lang="ru-RU" sz="2400">
                <a:hlinkClick r:id="rId3"/>
              </a:rPr>
              <a:t>Пила-болгарка</a:t>
            </a:r>
            <a:r>
              <a:rPr lang="ru-RU" sz="2400"/>
              <a:t> </a:t>
            </a:r>
          </a:p>
          <a:p>
            <a:pPr>
              <a:lnSpc>
                <a:spcPct val="90000"/>
              </a:lnSpc>
            </a:pPr>
            <a:r>
              <a:rPr lang="ru-RU" sz="2400"/>
              <a:t>Деревянные подмости </a:t>
            </a:r>
          </a:p>
          <a:p>
            <a:pPr>
              <a:lnSpc>
                <a:spcPct val="90000"/>
              </a:lnSpc>
            </a:pPr>
            <a:endParaRPr lang="ru-RU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557338"/>
            <a:ext cx="8518525" cy="3889375"/>
          </a:xfrm>
        </p:spPr>
        <p:txBody>
          <a:bodyPr/>
          <a:lstStyle/>
          <a:p>
            <a:r>
              <a:rPr lang="ru-RU" b="1"/>
              <a:t>Технология установки подвесного потолка</a:t>
            </a:r>
            <a:br>
              <a:rPr lang="ru-RU" b="1"/>
            </a:br>
            <a:endParaRPr lang="ru-RU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b="1"/>
              <a:t>1. </a:t>
            </a:r>
            <a:r>
              <a:rPr lang="ru-RU" sz="2800"/>
              <a:t>Начнинаем с разметки границ будущего потолка. Для точности воспользуемся спиртовым или лазерным уровнем. Обратим внимание, что работа с последним требует непременного использования специальных защитных очков с цветными стеклами.</a:t>
            </a:r>
          </a:p>
          <a:p>
            <a:r>
              <a:rPr lang="ru-RU" sz="2800" b="1"/>
              <a:t>2.</a:t>
            </a:r>
            <a:r>
              <a:rPr lang="ru-RU" sz="2800"/>
              <a:t> Плотно зафиксируем электрические провода специальными стяжками, чтобы они не помешали нашей работе.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/>
              <a:t>3</a:t>
            </a:r>
            <a:r>
              <a:rPr lang="ru-RU"/>
              <a:t>. Прежде чем крепить профили, проверим детектором наличие труб или проводов под поверхностью, чтобы не повредить их острыми саморезами.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557338"/>
            <a:ext cx="8540750" cy="4608512"/>
          </a:xfrm>
        </p:spPr>
        <p:txBody>
          <a:bodyPr/>
          <a:lstStyle/>
          <a:p>
            <a:r>
              <a:rPr lang="ru-RU" sz="2800" b="1"/>
              <a:t>4.</a:t>
            </a:r>
            <a:r>
              <a:rPr lang="ru-RU" sz="2800"/>
              <a:t> Определим угол, с которого предпочтительно начинать монтаж. С этой целью встанем в дверном проеме помещения и посмотрим, какой вид нам открылся. Участок, бросающийся в глаза в первую очередь, стоит отделывать вначале, чтобы ему достались лишь цельные неподрезанные плитки. </a:t>
            </a:r>
          </a:p>
          <a:p>
            <a:r>
              <a:rPr lang="ru-RU" sz="2800"/>
              <a:t>Традиционно установку потолка производим так, чтобы куски плит находились над дверью и в менее заметном углу.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333375"/>
            <a:ext cx="3213100" cy="2173288"/>
          </a:xfrm>
          <a:noFill/>
          <a:ln/>
        </p:spPr>
      </p:pic>
      <p:sp>
        <p:nvSpPr>
          <p:cNvPr id="27658" name="Rectangle 10"/>
          <p:cNvSpPr>
            <a:spLocks noGrp="1" noRot="1" noChangeArrowheads="1"/>
          </p:cNvSpPr>
          <p:nvPr>
            <p:ph sz="quarter" idx="3"/>
          </p:nvPr>
        </p:nvSpPr>
        <p:spPr>
          <a:xfrm>
            <a:off x="323850" y="4005263"/>
            <a:ext cx="8424863" cy="2460625"/>
          </a:xfrm>
        </p:spPr>
        <p:txBody>
          <a:bodyPr/>
          <a:lstStyle/>
          <a:p>
            <a:r>
              <a:rPr lang="ru-RU" sz="2400"/>
              <a:t>Каркасная стена  позволяет ввинчивать шурупы непосредственно в стойки. Для каменной (бетонной) поверхности потребуется сначала высверлить отверстия под дюбели, забить их в основание и лишь затем закручивать саморезы.</a:t>
            </a: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0"/>
            <a:ext cx="3779838" cy="3141663"/>
          </a:xfrm>
        </p:spPr>
        <p:txBody>
          <a:bodyPr/>
          <a:lstStyle/>
          <a:p>
            <a:r>
              <a:rPr lang="ru-RU" sz="2800" b="1"/>
              <a:t>5.</a:t>
            </a:r>
            <a:r>
              <a:rPr lang="ru-RU" sz="2800"/>
              <a:t> По периметру комнаты укрепим настенные угловые профили, соединяя их со стеной 100-милимитровыми шурупами.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ица">
  <a:themeElements>
    <a:clrScheme name="Граница 7">
      <a:dk1>
        <a:srgbClr val="000000"/>
      </a:dk1>
      <a:lt1>
        <a:srgbClr val="DDDCC5"/>
      </a:lt1>
      <a:dk2>
        <a:srgbClr val="95934B"/>
      </a:dk2>
      <a:lt2>
        <a:srgbClr val="DBDAC3"/>
      </a:lt2>
      <a:accent1>
        <a:srgbClr val="EAEBE1"/>
      </a:accent1>
      <a:accent2>
        <a:srgbClr val="9DB0B7"/>
      </a:accent2>
      <a:accent3>
        <a:srgbClr val="EBEBDF"/>
      </a:accent3>
      <a:accent4>
        <a:srgbClr val="000000"/>
      </a:accent4>
      <a:accent5>
        <a:srgbClr val="F3F3EE"/>
      </a:accent5>
      <a:accent6>
        <a:srgbClr val="8E9FA6"/>
      </a:accent6>
      <a:hlink>
        <a:srgbClr val="009900"/>
      </a:hlink>
      <a:folHlink>
        <a:srgbClr val="808000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82</TotalTime>
  <Words>638</Words>
  <Application>Microsoft Office PowerPoint</Application>
  <PresentationFormat>Экран (4:3)</PresentationFormat>
  <Paragraphs>52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Граница</vt:lpstr>
      <vt:lpstr>Урок производственного обучения </vt:lpstr>
      <vt:lpstr>Устройство подвесных потолков</vt:lpstr>
      <vt:lpstr>Слайд 3</vt:lpstr>
      <vt:lpstr>Инструменты и материалы для установки подвесного потолка:</vt:lpstr>
      <vt:lpstr>Технология установки подвесного потолка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Используемые источники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Устройство подвесных потолков</dc:title>
  <dc:creator>user</dc:creator>
  <cp:lastModifiedBy>user</cp:lastModifiedBy>
  <cp:revision>22</cp:revision>
  <dcterms:created xsi:type="dcterms:W3CDTF">2010-11-18T07:32:13Z</dcterms:created>
  <dcterms:modified xsi:type="dcterms:W3CDTF">2011-01-24T17:41:44Z</dcterms:modified>
</cp:coreProperties>
</file>