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71" r:id="rId5"/>
    <p:sldId id="260" r:id="rId6"/>
    <p:sldId id="262" r:id="rId7"/>
    <p:sldId id="261" r:id="rId8"/>
    <p:sldId id="257" r:id="rId9"/>
    <p:sldId id="259" r:id="rId10"/>
    <p:sldId id="263" r:id="rId11"/>
    <p:sldId id="265" r:id="rId12"/>
    <p:sldId id="266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03F2-ABC0-40E3-8F7D-F4215EB76CEB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2266-F604-4D60-B960-99287319A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wikia.com/wikitex/images/3/31/31a/77328b0663ae2931ea7f2ef6677c91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images.wikia.com/wikitex/images/5/56/566/cf9b1a0d8bf8eea286b2576019eb71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057233"/>
            <a:ext cx="8358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8800" b="1" dirty="0" smtClean="0">
                <a:solidFill>
                  <a:srgbClr val="FF0000"/>
                </a:solidFill>
              </a:rPr>
              <a:t>Д</a:t>
            </a:r>
            <a:r>
              <a:rPr lang="ru-RU" sz="8800" b="1" dirty="0" smtClean="0">
                <a:solidFill>
                  <a:schemeClr val="accent6"/>
                </a:solidFill>
              </a:rPr>
              <a:t>И</a:t>
            </a:r>
            <a:r>
              <a:rPr lang="ru-RU" sz="8800" b="1" dirty="0" smtClean="0">
                <a:solidFill>
                  <a:srgbClr val="FFFF00"/>
                </a:solidFill>
              </a:rPr>
              <a:t>С</a:t>
            </a:r>
            <a:r>
              <a:rPr lang="ru-RU" sz="8800" b="1" dirty="0" smtClean="0">
                <a:solidFill>
                  <a:srgbClr val="00B050"/>
                </a:solidFill>
              </a:rPr>
              <a:t>П</a:t>
            </a:r>
            <a:r>
              <a:rPr lang="ru-RU" sz="8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8800" b="1" dirty="0" smtClean="0">
                <a:solidFill>
                  <a:srgbClr val="7030A0"/>
                </a:solidFill>
              </a:rPr>
              <a:t>С</a:t>
            </a:r>
            <a:r>
              <a:rPr lang="ru-RU" sz="8800" b="1" dirty="0" smtClean="0">
                <a:solidFill>
                  <a:srgbClr val="FF0000"/>
                </a:solidFill>
              </a:rPr>
              <a:t>И</a:t>
            </a:r>
            <a:r>
              <a:rPr lang="ru-RU" sz="8800" b="1" dirty="0" smtClean="0">
                <a:solidFill>
                  <a:schemeClr val="accent6"/>
                </a:solidFill>
              </a:rPr>
              <a:t>Я</a:t>
            </a:r>
            <a:r>
              <a:rPr lang="ru-RU" sz="8800" b="1" dirty="0" smtClean="0"/>
              <a:t> </a:t>
            </a:r>
            <a:r>
              <a:rPr lang="ru-RU" sz="8800" b="1" dirty="0" smtClean="0">
                <a:solidFill>
                  <a:srgbClr val="FFFF00"/>
                </a:solidFill>
              </a:rPr>
              <a:t>С</a:t>
            </a:r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8800" b="1" dirty="0" smtClean="0">
                <a:solidFill>
                  <a:schemeClr val="tx2"/>
                </a:solidFill>
              </a:rPr>
              <a:t>Т</a:t>
            </a:r>
            <a:r>
              <a:rPr lang="ru-RU" sz="8800" b="1" dirty="0" smtClean="0">
                <a:solidFill>
                  <a:srgbClr val="7030A0"/>
                </a:solidFill>
              </a:rPr>
              <a:t>А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astrogalaxy.ru/foto001/foto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5191804" cy="389056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642918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n</a:t>
            </a:r>
            <a:r>
              <a:rPr lang="ru-RU" sz="4400" dirty="0" smtClean="0"/>
              <a:t>=</a:t>
            </a:r>
            <a:r>
              <a:rPr lang="en-US" sz="4400" dirty="0" smtClean="0"/>
              <a:t>c</a:t>
            </a:r>
            <a:r>
              <a:rPr lang="ru-RU" sz="4400" dirty="0" smtClean="0"/>
              <a:t>/</a:t>
            </a:r>
            <a:r>
              <a:rPr lang="en-US" sz="4400" dirty="0" smtClean="0"/>
              <a:t>υ</a:t>
            </a:r>
            <a:r>
              <a:rPr lang="ru-RU" sz="4400" dirty="0" smtClean="0"/>
              <a:t>, </a:t>
            </a:r>
            <a:r>
              <a:rPr lang="en-US" sz="4400" dirty="0" smtClean="0"/>
              <a:t>n</a:t>
            </a:r>
            <a:r>
              <a:rPr lang="ru-RU" sz="4400" dirty="0" smtClean="0"/>
              <a:t>= </a:t>
            </a:r>
            <a:r>
              <a:rPr lang="en-US" sz="4400" dirty="0" smtClean="0"/>
              <a:t>υ</a:t>
            </a:r>
            <a:r>
              <a:rPr lang="ru-RU" sz="4400" baseline="-25000" dirty="0" smtClean="0"/>
              <a:t>1</a:t>
            </a:r>
            <a:r>
              <a:rPr lang="ru-RU" sz="4400" dirty="0" smtClean="0"/>
              <a:t>/</a:t>
            </a:r>
            <a:r>
              <a:rPr lang="en-US" sz="4400" dirty="0" smtClean="0"/>
              <a:t>υ</a:t>
            </a:r>
            <a:r>
              <a:rPr lang="ru-RU" sz="4400" baseline="-25000" dirty="0" smtClean="0"/>
              <a:t>2</a:t>
            </a:r>
            <a:r>
              <a:rPr lang="ru-RU" sz="4400" dirty="0" smtClean="0"/>
              <a:t> →</a:t>
            </a:r>
          </a:p>
          <a:p>
            <a:pPr algn="ctr"/>
            <a:r>
              <a:rPr lang="ru-RU" sz="4400" dirty="0" smtClean="0"/>
              <a:t> </a:t>
            </a:r>
            <a:r>
              <a:rPr lang="en-US" sz="4400" dirty="0" smtClean="0"/>
              <a:t>n</a:t>
            </a:r>
            <a:r>
              <a:rPr lang="ru-RU" sz="4400" dirty="0" smtClean="0"/>
              <a:t> зависит от </a:t>
            </a:r>
            <a:r>
              <a:rPr lang="ru-RU" sz="4400" dirty="0" err="1" smtClean="0"/>
              <a:t>ν</a:t>
            </a:r>
            <a:endParaRPr lang="ru-RU" sz="44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285992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Дисперсией называется зависимость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показателя преломления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частоты</a:t>
            </a:r>
            <a:r>
              <a:rPr lang="ru-RU" sz="5400" dirty="0">
                <a:latin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(или длины) волны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10" y="357166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МОНОХРОМАТИЧЕСКИЙ Свет - световые колебания одной частоты. </a:t>
            </a:r>
            <a:endParaRPr lang="ru-RU" sz="3600" dirty="0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Свет высокой степени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монохроматичности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излучают лазеры, а также свободные атомы.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4" name="Рисунок 3" descr="p2_bm_inter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73152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o-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6873047" cy="2399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292893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  чего  зависит цвет тел? </a:t>
            </a:r>
            <a:endParaRPr lang="ru-RU" sz="3600" dirty="0"/>
          </a:p>
          <a:p>
            <a:r>
              <a:rPr lang="ru-RU" sz="3600" dirty="0" smtClean="0"/>
              <a:t> а) способности различных тел неодинаково хорошо отражать лучи </a:t>
            </a:r>
            <a:r>
              <a:rPr lang="ru-RU" sz="3600" dirty="0" err="1" smtClean="0"/>
              <a:t>раличного</a:t>
            </a:r>
            <a:r>
              <a:rPr lang="ru-RU" sz="3600" dirty="0" smtClean="0"/>
              <a:t> цвета  </a:t>
            </a:r>
          </a:p>
          <a:p>
            <a:r>
              <a:rPr lang="ru-RU" sz="3600" dirty="0" smtClean="0"/>
              <a:t>б) спектрального состава лучей, освещающих эти тела.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px-Rainbow_form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143536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285728"/>
            <a:ext cx="32861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Радуга возникает из-за того, что </a:t>
            </a:r>
            <a:r>
              <a:rPr lang="ru-RU" sz="2000" dirty="0" smtClean="0"/>
              <a:t>солнечный свет испытывает преломление в </a:t>
            </a:r>
            <a:r>
              <a:rPr lang="ru-RU" sz="2000" dirty="0"/>
              <a:t>капельках воды, взвешенных в </a:t>
            </a:r>
            <a:r>
              <a:rPr lang="ru-RU" sz="2000" dirty="0" smtClean="0"/>
              <a:t>воздухе. </a:t>
            </a:r>
            <a:r>
              <a:rPr lang="ru-RU" sz="2000" dirty="0"/>
              <a:t>Эти капельки  </a:t>
            </a:r>
            <a:r>
              <a:rPr lang="ru-RU" sz="2000" dirty="0" smtClean="0"/>
              <a:t>по-разному отклоняют свет </a:t>
            </a:r>
            <a:r>
              <a:rPr lang="ru-RU" sz="2000" dirty="0"/>
              <a:t>разных цветов (Красный свет отклоняется на 137 градусов 30 минут, а фиолетовый на 139°20’), в результате чего белый свет разлагается в спектр. Наблюдателю кажется, что из пространства по концентрическим кругам (дугам) исходит разноцветное свечение (при этом источник яркого света всегда находится за спиной наблюдателя).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643182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Почему в качестве сигнала опасности используется красный цвет?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Какого цвета весенняя трава? Почему? Какого цвета она будет, если рассматривать её через зелёный светофильтр?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Что есть белый цвет?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" name="Рисунок 2" descr="getim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143245" cy="2357434"/>
          </a:xfrm>
          <a:prstGeom prst="rect">
            <a:avLst/>
          </a:prstGeom>
        </p:spPr>
      </p:pic>
      <p:pic>
        <p:nvPicPr>
          <p:cNvPr id="4" name="Рисунок 3" descr="0_3a1a_5845741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8319" y="357166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Домашнее задание: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§ 13; вопросы и задания;</a:t>
            </a:r>
          </a:p>
          <a:p>
            <a:pPr algn="ctr"/>
            <a:r>
              <a:rPr lang="ru-RU" sz="4800" dirty="0" smtClean="0"/>
              <a:t>9.40 и 9.42 из задачника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1c8_daa9bed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404664"/>
            <a:ext cx="3744415" cy="2808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8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803501" cy="28567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3962410" cy="30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95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4214810" cy="280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3356992"/>
            <a:ext cx="73440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Отношение синуса угла падения луча к синусу угла преломления при переходе луча из среды A в среду B называется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относительным показателем преломления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для этой пары сред.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6" name="Picture 2" descr="ma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-46038"/>
            <a:ext cx="85725" cy="66676"/>
          </a:xfrm>
          <a:prstGeom prst="rect">
            <a:avLst/>
          </a:prstGeom>
          <a:noFill/>
        </p:spPr>
      </p:pic>
      <p:pic>
        <p:nvPicPr>
          <p:cNvPr id="1027" name="Picture 3" descr="mat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5075" y="-46038"/>
            <a:ext cx="76200" cy="95251"/>
          </a:xfrm>
          <a:prstGeom prst="rect">
            <a:avLst/>
          </a:prstGeom>
          <a:noFill/>
        </p:spPr>
      </p:pic>
      <p:pic>
        <p:nvPicPr>
          <p:cNvPr id="6" name="Рисунок 5" descr="6766_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28604"/>
            <a:ext cx="4965724" cy="296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388" y="142873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 i/ sin r       =  </a:t>
            </a:r>
            <a:r>
              <a:rPr lang="en-US" sz="3600" dirty="0" smtClean="0"/>
              <a:t>n = </a:t>
            </a:r>
            <a:r>
              <a:rPr lang="ru-RU" sz="3600" dirty="0" smtClean="0">
                <a:sym typeface="Symbol"/>
              </a:rPr>
              <a:t></a:t>
            </a:r>
            <a:r>
              <a:rPr lang="ru-RU" sz="3600" baseline="-25000" dirty="0" smtClean="0"/>
              <a:t>1/</a:t>
            </a:r>
            <a:r>
              <a:rPr lang="ru-RU" sz="3600" dirty="0" smtClean="0">
                <a:sym typeface="Symbol"/>
              </a:rPr>
              <a:t></a:t>
            </a:r>
            <a:r>
              <a:rPr lang="ru-RU" sz="3600" baseline="-25000" dirty="0" smtClean="0"/>
              <a:t>2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150.gif"/>
          <p:cNvPicPr>
            <a:picLocks noChangeAspect="1"/>
          </p:cNvPicPr>
          <p:nvPr/>
        </p:nvPicPr>
        <p:blipFill>
          <a:blip r:embed="rId2" cstate="print"/>
          <a:srcRect r="15627"/>
          <a:stretch>
            <a:fillRect/>
          </a:stretch>
        </p:blipFill>
        <p:spPr>
          <a:xfrm>
            <a:off x="571472" y="142852"/>
            <a:ext cx="3384376" cy="3212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35716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Абсолютный показатель преломления среды – показатель преломления среды относительно вакуума.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4786322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Оптически более плотная среда – </a:t>
            </a:r>
            <a:r>
              <a:rPr lang="ru-RU" sz="3200" dirty="0" err="1" smtClean="0"/>
              <a:t>среда</a:t>
            </a:r>
            <a:r>
              <a:rPr lang="ru-RU" sz="3200" dirty="0" smtClean="0"/>
              <a:t> с меньшим показателем преломления.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Ньютон; 1666г.</a:t>
            </a:r>
            <a:endParaRPr lang="ru-RU" dirty="0"/>
          </a:p>
        </p:txBody>
      </p:sp>
      <p:pic>
        <p:nvPicPr>
          <p:cNvPr id="12" name="Содержимое 11" descr="new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00200"/>
            <a:ext cx="3690828" cy="508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Newton_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5523" y="1600200"/>
            <a:ext cx="3699881" cy="506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dispersion_conceptu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25003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Явление разложения белого света в спектр получило название «дисперсия».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1062" y="3429000"/>
            <a:ext cx="4238655" cy="3178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571876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Белый свет имеет сложную структуру. Из него можно выделить пучки различных цветов, и лишь совместное их действие вызывает у нас впечатление белого цвета</a:t>
            </a:r>
            <a:endParaRPr lang="ru-RU" sz="2400" b="1" dirty="0"/>
          </a:p>
        </p:txBody>
      </p:sp>
      <p:pic>
        <p:nvPicPr>
          <p:cNvPr id="5" name="Рисунок 4" descr="ris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5500726" cy="303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Различным цветам соответствуют волны различной длины. Никакой определенной длины волны белому свету не соответствует.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Показатель преломления не зависит от угла падения светового пучка, но он зависит от его </a:t>
            </a:r>
            <a:r>
              <a:rPr lang="ru-RU" sz="2800" i="1" dirty="0" smtClean="0">
                <a:latin typeface="Georgia" pitchFamily="18" charset="0"/>
              </a:rPr>
              <a:t>ц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вета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74838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Световые пучки, отличающиеся по цвету, отличаются по степени преломляемости.  Наиболее сильно преломляются фиолетовые лучи, меньше других – красные. </a:t>
            </a:r>
          </a:p>
          <a:p>
            <a:endParaRPr lang="ru-RU" sz="2800" dirty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Зависимость показателя преломления света от его цвета Ньютон назвал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дисперсией.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376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Исаак Ньютон; 1666г.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платонова</dc:creator>
  <cp:lastModifiedBy>Алексей</cp:lastModifiedBy>
  <cp:revision>19</cp:revision>
  <dcterms:created xsi:type="dcterms:W3CDTF">2009-03-02T18:01:43Z</dcterms:created>
  <dcterms:modified xsi:type="dcterms:W3CDTF">2011-01-23T16:52:10Z</dcterms:modified>
</cp:coreProperties>
</file>