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78" r:id="rId5"/>
    <p:sldId id="266" r:id="rId6"/>
    <p:sldId id="259" r:id="rId7"/>
    <p:sldId id="273" r:id="rId8"/>
    <p:sldId id="268" r:id="rId9"/>
    <p:sldId id="267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575" autoAdjust="0"/>
  </p:normalViewPr>
  <p:slideViewPr>
    <p:cSldViewPr>
      <p:cViewPr varScale="1">
        <p:scale>
          <a:sx n="69" d="100"/>
          <a:sy n="69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22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339040-BFFA-499E-8C5F-C245504B112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F51A5-7E71-412A-8C9F-5ADC53DE90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0BA24-AEBF-479E-8B45-FF5BC980F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C690-50F0-4E89-B56D-EC1EBEE97F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D0B1-0E32-49C1-8419-763265AC10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34272-5557-456B-B480-E15E97C3E8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82B5-2384-47E6-8F00-AE00FDDA84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DBA56-7411-40A8-9E83-CEEFFB3A19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2643-67E7-422A-879F-AD8E89B92C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98782-7BEE-4684-B49B-B763DF5F93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09E03-B9AB-4D24-8431-E42B4135D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072719F-3661-49E7-86E6-76C5F819DEA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1"/>
            <a:ext cx="7772400" cy="1600199"/>
          </a:xfrm>
          <a:ln w="76200"/>
        </p:spPr>
        <p:txBody>
          <a:bodyPr/>
          <a:lstStyle/>
          <a:p>
            <a:r>
              <a:rPr lang="ru-RU" sz="4800" b="1" dirty="0" smtClean="0">
                <a:solidFill>
                  <a:schemeClr val="accent4">
                    <a:lumMod val="10000"/>
                  </a:schemeClr>
                </a:solidFill>
              </a:rPr>
              <a:t>Противоположные </a:t>
            </a:r>
            <a:r>
              <a:rPr lang="ru-RU" sz="4800" b="1" dirty="0">
                <a:solidFill>
                  <a:schemeClr val="accent4">
                    <a:lumMod val="10000"/>
                  </a:schemeClr>
                </a:solidFill>
              </a:rPr>
              <a:t>числа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1371600" y="2514600"/>
            <a:ext cx="6400800" cy="4038600"/>
          </a:xfrm>
          <a:solidFill>
            <a:srgbClr val="002060"/>
          </a:solidFill>
        </p:spPr>
        <p:txBody>
          <a:bodyPr/>
          <a:lstStyle/>
          <a:p>
            <a:r>
              <a:rPr lang="ru-RU" i="1" dirty="0"/>
              <a:t>«С тех пор как существует мирозданье,</a:t>
            </a:r>
            <a:br>
              <a:rPr lang="ru-RU" i="1" dirty="0"/>
            </a:br>
            <a:r>
              <a:rPr lang="ru-RU" i="1" dirty="0"/>
              <a:t>Такого нет, кто б не нуждался в знанье.</a:t>
            </a:r>
            <a:br>
              <a:rPr lang="ru-RU" i="1" dirty="0"/>
            </a:br>
            <a:r>
              <a:rPr lang="ru-RU" i="1" dirty="0"/>
              <a:t>Какой мы ни возьмем язык и век, </a:t>
            </a:r>
            <a:br>
              <a:rPr lang="ru-RU" i="1" dirty="0"/>
            </a:br>
            <a:r>
              <a:rPr lang="ru-RU" i="1" dirty="0"/>
              <a:t>Всегда стремится к знанью человек »</a:t>
            </a:r>
            <a:endParaRPr lang="ru-RU" dirty="0"/>
          </a:p>
          <a:p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384300"/>
          </a:xfrm>
        </p:spPr>
        <p:txBody>
          <a:bodyPr/>
          <a:lstStyle/>
          <a:p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Ответьте на вопросы: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25780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 нового вы узнали на этом уроке?</a:t>
            </a:r>
          </a:p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Чему научились?</a:t>
            </a:r>
          </a:p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Какие числа называют противоположными?</a:t>
            </a:r>
          </a:p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чего нужны противоположные числа?</a:t>
            </a:r>
          </a:p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Какое число противоположно 0?</a:t>
            </a:r>
          </a:p>
          <a:p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Существует ли число, имеющее два противоположных ему числа?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249362"/>
          </a:xfrm>
        </p:spPr>
        <p:txBody>
          <a:bodyPr/>
          <a:lstStyle/>
          <a:p>
            <a:r>
              <a:rPr lang="ru-RU" sz="3200" b="1" dirty="0">
                <a:solidFill>
                  <a:schemeClr val="accent4">
                    <a:lumMod val="10000"/>
                  </a:schemeClr>
                </a:solidFill>
              </a:rPr>
              <a:t>Под каким номером изображена координатная прямая? Почему вы так считаете?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524000" y="3048000"/>
            <a:ext cx="64008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664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045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426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807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188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569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283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521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902075" y="27828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495800" y="2209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876800" y="1828800"/>
            <a:ext cx="44767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20000" y="3048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Х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524000" y="4267200"/>
            <a:ext cx="64008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873875" y="40020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33400" y="274320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1)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33400" y="4002088"/>
            <a:ext cx="62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Arial" charset="0"/>
              </a:rPr>
              <a:t>2)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5121275" y="40020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435475" y="40020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368675" y="4002088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267200" y="3200400"/>
            <a:ext cx="447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</a:t>
            </a:r>
            <a:r>
              <a:rPr lang="ru-RU" sz="32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447800" y="5562600"/>
            <a:ext cx="64770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33400" y="5160963"/>
            <a:ext cx="849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  <a:latin typeface="Arial" charset="0"/>
              </a:rPr>
              <a:t>3)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359275" y="5373688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114800" y="4876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20574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folHlink"/>
                </a:solidFill>
              </a:rPr>
              <a:t> </a:t>
            </a:r>
            <a:r>
              <a:rPr lang="ru-RU" sz="4800" b="1" dirty="0" smtClean="0">
                <a:solidFill>
                  <a:schemeClr val="accent4">
                    <a:lumMod val="10000"/>
                  </a:schemeClr>
                </a:solidFill>
              </a:rPr>
              <a:t>Найти координаты точек: А, В, С, </a:t>
            </a:r>
            <a:r>
              <a:rPr lang="en-US" sz="4800" b="1" dirty="0" smtClean="0">
                <a:solidFill>
                  <a:schemeClr val="accent4">
                    <a:lumMod val="10000"/>
                  </a:schemeClr>
                </a:solidFill>
              </a:rPr>
              <a:t>D, F, M, K.</a:t>
            </a:r>
            <a:endParaRPr lang="ru-RU" sz="4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Line 4"/>
          <p:cNvSpPr>
            <a:spLocks noGrp="1" noChangeShapeType="1"/>
          </p:cNvSpPr>
          <p:nvPr>
            <p:ph type="body" idx="1"/>
          </p:nvPr>
        </p:nvSpPr>
        <p:spPr bwMode="auto">
          <a:xfrm flipV="1">
            <a:off x="838200" y="4343400"/>
            <a:ext cx="7772400" cy="0"/>
          </a:xfrm>
          <a:prstGeom prst="line">
            <a:avLst/>
          </a:prstGeom>
          <a:noFill/>
          <a:ln w="762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4290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4958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562600" y="4038600"/>
            <a:ext cx="0" cy="6096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5532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4676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2860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1430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9624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50292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70104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7924800" y="4038600"/>
            <a:ext cx="0" cy="6096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28956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1676400" y="4114800"/>
            <a:ext cx="0" cy="45720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67000" y="3505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B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6553200" y="3505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A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57600" y="35052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 flipV="1">
            <a:off x="7239000" y="3613666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4800600" y="35052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D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96200" y="3505200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F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505200"/>
            <a:ext cx="685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М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34000" y="3505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К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48000" y="44958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 charset="0"/>
              </a:rPr>
              <a:t>-1</a:t>
            </a:r>
            <a:endParaRPr lang="ru-RU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343400" y="4495801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ru-RU" sz="32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chemeClr val="accent4">
                    <a:lumMod val="10000"/>
                  </a:schemeClr>
                </a:solidFill>
              </a:rPr>
              <a:t>Проверка: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5,5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B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-2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-5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К  (3)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" y="3581400"/>
            <a:ext cx="8534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114800" y="2819400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302125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68630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5072063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5456238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5840413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224588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661035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6994525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737870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91795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3533775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14960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2763838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2379663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1995488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1611313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122555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841375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45720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7762875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8147050" y="3436938"/>
            <a:ext cx="0" cy="309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114800" y="3276600"/>
            <a:ext cx="53975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 0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2533650" y="3724275"/>
            <a:ext cx="6175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-5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5610225" y="3644900"/>
            <a:ext cx="44291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533650" y="2794000"/>
            <a:ext cx="4635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5610225" y="2794000"/>
            <a:ext cx="45561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303338" y="3644900"/>
            <a:ext cx="617537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-8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6858000" y="3657600"/>
            <a:ext cx="44291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379538" y="2794000"/>
            <a:ext cx="461962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840538" y="2794000"/>
            <a:ext cx="468312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8439150" y="3602038"/>
            <a:ext cx="42068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35878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2392363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Что общего у отрезков ОВ и ОС, ОА и ОК? Чем отличаются?</a:t>
            </a:r>
            <a:endParaRPr lang="ru-RU" sz="40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chemeClr val="accent4">
                    <a:lumMod val="10000"/>
                  </a:schemeClr>
                </a:solidFill>
              </a:rPr>
              <a:t>Схема определения: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810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Количество чисел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Чем отличаются?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Как называются?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343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5105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5486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5867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248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6629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7010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7391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962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3581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3200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2819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438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2057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1295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914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7772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8153400" y="3429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4114800" y="3200400"/>
            <a:ext cx="53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1219200" y="3733800"/>
            <a:ext cx="671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</a:rPr>
              <a:t>-8</a:t>
            </a:r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6858000" y="3733800"/>
            <a:ext cx="474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8723313" y="3810000"/>
            <a:ext cx="420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Прочитайте: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05000"/>
            <a:ext cx="6400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–(-30);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(-4,5);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-(-    );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(- 7, 65)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191000" y="3810000"/>
          <a:ext cx="623888" cy="1219200"/>
        </p:xfrm>
        <a:graphic>
          <a:graphicData uri="http://schemas.openxmlformats.org/presentationml/2006/ole">
            <p:oleObj spid="_x0000_s38916" name="Формула" r:id="rId3" imgW="203040" imgH="393480" progId="Equation.3">
              <p:embed/>
            </p:oleObj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Проверь своего соседа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038600" cy="3246438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Вариант 1 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-7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0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3</a:t>
            </a:r>
          </a:p>
          <a:p>
            <a:pPr marL="533400" indent="-533400">
              <a:buFont typeface="Wingdings" pitchFamily="2" charset="2"/>
              <a:buAutoNum type="arabicParenR"/>
            </a:pPr>
            <a:endParaRPr lang="ru-RU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4495800"/>
          </a:xfrm>
        </p:spPr>
        <p:txBody>
          <a:bodyPr/>
          <a:lstStyle/>
          <a:p>
            <a:pPr marL="457200" indent="-457200" algn="ctr">
              <a:buFontTx/>
              <a:buNone/>
            </a:pP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Вариант 2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3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- 4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7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ru-RU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arenR"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886200" y="5562600"/>
            <a:ext cx="3921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Х</a:t>
            </a:r>
          </a:p>
        </p:txBody>
      </p:sp>
      <p:grpSp>
        <p:nvGrpSpPr>
          <p:cNvPr id="36902" name="Group 38"/>
          <p:cNvGrpSpPr>
            <a:grpSpLocks/>
          </p:cNvGrpSpPr>
          <p:nvPr/>
        </p:nvGrpSpPr>
        <p:grpSpPr bwMode="auto">
          <a:xfrm>
            <a:off x="533400" y="5334000"/>
            <a:ext cx="3581400" cy="687388"/>
            <a:chOff x="336" y="2976"/>
            <a:chExt cx="2256" cy="433"/>
          </a:xfrm>
        </p:grpSpPr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672" y="3072"/>
              <a:ext cx="19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1536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1680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1824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1968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2112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1392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1248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1104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960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440" y="3121"/>
              <a:ext cx="23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960" y="3121"/>
              <a:ext cx="32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1872" y="3121"/>
              <a:ext cx="23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36" y="2976"/>
              <a:ext cx="3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5)</a:t>
              </a:r>
            </a:p>
          </p:txBody>
        </p:sp>
      </p:grp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8534400" y="5562600"/>
            <a:ext cx="3603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Х</a:t>
            </a:r>
          </a:p>
        </p:txBody>
      </p:sp>
      <p:grpSp>
        <p:nvGrpSpPr>
          <p:cNvPr id="36903" name="Group 39"/>
          <p:cNvGrpSpPr>
            <a:grpSpLocks/>
          </p:cNvGrpSpPr>
          <p:nvPr/>
        </p:nvGrpSpPr>
        <p:grpSpPr bwMode="auto">
          <a:xfrm>
            <a:off x="4876800" y="5334000"/>
            <a:ext cx="3733800" cy="687388"/>
            <a:chOff x="3072" y="2976"/>
            <a:chExt cx="2352" cy="433"/>
          </a:xfrm>
        </p:grpSpPr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3408" y="3072"/>
              <a:ext cx="201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4464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4608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4752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>
              <a:off x="4896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5040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>
              <a:off x="5184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4320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4176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4032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3888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3744" y="2976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8" name="Text Box 34"/>
            <p:cNvSpPr txBox="1">
              <a:spLocks noChangeArrowheads="1"/>
            </p:cNvSpPr>
            <p:nvPr/>
          </p:nvSpPr>
          <p:spPr bwMode="auto">
            <a:xfrm>
              <a:off x="4368" y="3121"/>
              <a:ext cx="23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3744" y="3121"/>
              <a:ext cx="32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900" name="Text Box 36"/>
            <p:cNvSpPr txBox="1">
              <a:spLocks noChangeArrowheads="1"/>
            </p:cNvSpPr>
            <p:nvPr/>
          </p:nvSpPr>
          <p:spPr bwMode="auto">
            <a:xfrm>
              <a:off x="4944" y="3121"/>
              <a:ext cx="23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6901" name="Text Box 37"/>
            <p:cNvSpPr txBox="1">
              <a:spLocks noChangeArrowheads="1"/>
            </p:cNvSpPr>
            <p:nvPr/>
          </p:nvSpPr>
          <p:spPr bwMode="auto">
            <a:xfrm>
              <a:off x="3072" y="2976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5)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919</TotalTime>
  <Words>246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Океан</vt:lpstr>
      <vt:lpstr>Microsoft Equation 3.0</vt:lpstr>
      <vt:lpstr>Противоположные числа</vt:lpstr>
      <vt:lpstr>Под каким номером изображена координатная прямая? Почему вы так считаете?</vt:lpstr>
      <vt:lpstr> Найти координаты точек: А, В, С, D, F, M, K.</vt:lpstr>
      <vt:lpstr>Проверка:</vt:lpstr>
      <vt:lpstr>Что общего у отрезков ОВ и ОС, ОА и ОК? Чем отличаются?</vt:lpstr>
      <vt:lpstr>Схема определения:</vt:lpstr>
      <vt:lpstr>Слайд 7</vt:lpstr>
      <vt:lpstr>Прочитайте:</vt:lpstr>
      <vt:lpstr>Проверь своего соседа</vt:lpstr>
      <vt:lpstr>Ответьте на вопросы: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Ольга</cp:lastModifiedBy>
  <cp:revision>9</cp:revision>
  <cp:lastPrinted>1601-01-01T00:00:00Z</cp:lastPrinted>
  <dcterms:created xsi:type="dcterms:W3CDTF">1601-01-01T00:00:00Z</dcterms:created>
  <dcterms:modified xsi:type="dcterms:W3CDTF">2011-01-29T09:19:09Z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