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6" r:id="rId2"/>
    <p:sldId id="256" r:id="rId3"/>
    <p:sldId id="283" r:id="rId4"/>
    <p:sldId id="257" r:id="rId5"/>
    <p:sldId id="284" r:id="rId6"/>
    <p:sldId id="285" r:id="rId7"/>
    <p:sldId id="277" r:id="rId8"/>
    <p:sldId id="258" r:id="rId9"/>
    <p:sldId id="279" r:id="rId10"/>
    <p:sldId id="266" r:id="rId11"/>
    <p:sldId id="281" r:id="rId12"/>
    <p:sldId id="265" r:id="rId13"/>
    <p:sldId id="268" r:id="rId14"/>
    <p:sldId id="273" r:id="rId15"/>
    <p:sldId id="282" r:id="rId16"/>
    <p:sldId id="274" r:id="rId17"/>
    <p:sldId id="275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331" autoAdjust="0"/>
    <p:restoredTop sz="93234" autoAdjust="0"/>
  </p:normalViewPr>
  <p:slideViewPr>
    <p:cSldViewPr>
      <p:cViewPr varScale="1">
        <p:scale>
          <a:sx n="51" d="100"/>
          <a:sy n="51" d="100"/>
        </p:scale>
        <p:origin x="-10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07C550-B46B-4CDD-A318-966529FBD823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D6AF0-71F9-4654-97CD-4FD387D76DE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A9846-C3A6-4294-9B6B-F0FE37FCB3D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70304-B598-48C5-BC2A-39C76686448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08992-B4C0-451A-A3D5-FA82A2D2316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87D1F-3A67-41FE-B8ED-618D0543AB5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61734-9D0A-4C8B-997B-4913D43774B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A0773-EE7A-4C48-BFB2-E87DEB319D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D0C0F-F0CC-4D4B-B0C1-91C8FCA609A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B24AD-8596-442F-B3AF-E4246E8F676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E4221-5B68-480D-89B7-C28DB1DDD98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endParaRPr lang="ru-RU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endParaRPr lang="ru-RU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77657D6E-246F-4B0C-9664-55CE61B6FFA8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43.radikal.ru/i101/0912/71/751aa9c61636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725" y="3638543"/>
            <a:ext cx="7543800" cy="12954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Презентация урока: </a:t>
            </a:r>
            <a:br>
              <a:rPr lang="ru-RU" i="1" dirty="0" smtClean="0"/>
            </a:br>
            <a:r>
              <a:rPr lang="ru-RU" sz="3600" i="1" dirty="0" smtClean="0"/>
              <a:t>«Блюда из запеченной рыбы»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Разработана мастером производственного обучения: </a:t>
            </a:r>
            <a:r>
              <a:rPr lang="ru-RU" i="1" dirty="0" err="1" smtClean="0"/>
              <a:t>Бормотиной</a:t>
            </a:r>
            <a:r>
              <a:rPr lang="ru-RU" i="1" dirty="0" smtClean="0"/>
              <a:t> В.В.</a:t>
            </a:r>
            <a:endParaRPr lang="ru-RU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35100"/>
          </a:xfrm>
        </p:spPr>
        <p:txBody>
          <a:bodyPr/>
          <a:lstStyle/>
          <a:p>
            <a:pPr algn="ctr"/>
            <a:r>
              <a:rPr lang="ru-RU" sz="3200"/>
              <a:t>Технология приготовления «Рыбы запечённая в сметанном соусе с грибами, по-московски»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4464050" cy="244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На порционную сковороду наливают небольшое количество соуса сметанного, кладут рыбу жареную</a:t>
            </a:r>
            <a:br>
              <a:rPr lang="ru-RU"/>
            </a:br>
            <a:endParaRPr lang="ru-RU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557338"/>
            <a:ext cx="3382963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221163"/>
            <a:ext cx="3313113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3850" y="4149725"/>
            <a:ext cx="44640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800" b="0"/>
              <a:t>На рыбу кладут лук пассерованный, грибы жареные, нарезанные   ломтикам и ломтики вареного яйца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1" grpId="0" build="p"/>
      <p:bldP spid="174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04813"/>
            <a:ext cx="4572000" cy="3311525"/>
          </a:xfrm>
        </p:spPr>
        <p:txBody>
          <a:bodyPr/>
          <a:lstStyle/>
          <a:p>
            <a:r>
              <a:rPr lang="ru-RU"/>
              <a:t>Вокруг рыбы кладут ломтики картофеля жареного из вареного, заливают соусом сметанным, посыпают тертым сыром, поливают жиром и запекают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3860800"/>
            <a:ext cx="4284663" cy="2808288"/>
          </a:xfrm>
        </p:spPr>
        <p:txBody>
          <a:bodyPr/>
          <a:lstStyle/>
          <a:p>
            <a:r>
              <a:rPr lang="ru-RU"/>
              <a:t>Запекают блюдо в разогретой до 200</a:t>
            </a:r>
            <a:r>
              <a:rPr lang="en-US">
                <a:cs typeface="Arial" charset="0"/>
              </a:rPr>
              <a:t>º</a:t>
            </a:r>
            <a:r>
              <a:rPr lang="ru-RU"/>
              <a:t>С духовке 25 минут.</a:t>
            </a:r>
          </a:p>
          <a:p>
            <a:r>
              <a:rPr lang="ru-RU"/>
              <a:t>При отпуске посыпают рубленной зеленью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65175"/>
            <a:ext cx="41052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41" name="Picture 9" descr="Картинка 8 из 8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44900"/>
            <a:ext cx="4248150" cy="29987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pPr algn="ctr"/>
            <a:r>
              <a:rPr lang="ru-RU" sz="2800"/>
              <a:t>Рыба запеченная в сметанном соусе</a:t>
            </a:r>
          </a:p>
        </p:txBody>
      </p:sp>
      <p:graphicFrame>
        <p:nvGraphicFramePr>
          <p:cNvPr id="16566" name="Group 182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362950" cy="5616579"/>
        </p:xfrm>
        <a:graphic>
          <a:graphicData uri="http://schemas.openxmlformats.org/drawingml/2006/table">
            <a:tbl>
              <a:tblPr/>
              <a:tblGrid>
                <a:gridCol w="3814763"/>
                <a:gridCol w="2416175"/>
                <a:gridCol w="2132012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Брутто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Судак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из полуфабрикатов(судак)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Мука пшеничная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Жир кулинарный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жаренной рыбы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Гарнир №744, 760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Соус №863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Маргарин столовый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полуфабриката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Выход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5940425" cy="1295400"/>
          </a:xfrm>
        </p:spPr>
        <p:txBody>
          <a:bodyPr/>
          <a:lstStyle/>
          <a:p>
            <a:r>
              <a:rPr lang="ru-RU" sz="2800"/>
              <a:t>Подготовленный полуфабрикат жарят основным способом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420938"/>
            <a:ext cx="2909888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1700213"/>
            <a:ext cx="5867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800" b="0"/>
              <a:t>Кладут на смазанную жиром порционную сковороду, обкладывают ломтиками жареного или отварного картофеля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333375"/>
            <a:ext cx="2879725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3933825"/>
            <a:ext cx="601186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800" b="0"/>
              <a:t>Заливают сметанным соусом, посыпают тёртым сыром, сбрызгивают маслом и запекают при температуре 250-280</a:t>
            </a:r>
            <a:r>
              <a:rPr lang="en-US" sz="2800" b="0">
                <a:cs typeface="Arial" charset="0"/>
              </a:rPr>
              <a:t>º</a:t>
            </a:r>
            <a:r>
              <a:rPr lang="ru-RU" sz="2800" b="0"/>
              <a:t>С в течение 15-20 мин до образования румяной корочки</a:t>
            </a:r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376738"/>
            <a:ext cx="2879725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9" grpId="0"/>
      <p:bldP spid="235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4691063" cy="38893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chemeClr val="tx2"/>
                </a:solidFill>
              </a:rPr>
              <a:t>Отпускают</a:t>
            </a:r>
            <a:r>
              <a:rPr lang="ru-RU">
                <a:solidFill>
                  <a:schemeClr val="tx2"/>
                </a:solidFill>
              </a:rPr>
              <a:t> :</a:t>
            </a:r>
          </a:p>
          <a:p>
            <a:pPr>
              <a:buFont typeface="Wingdings" pitchFamily="2" charset="2"/>
              <a:buNone/>
            </a:pPr>
            <a:r>
              <a:rPr lang="ru-RU"/>
              <a:t>   Полив растопленным сливочным маслом и посыпав рубленной зеленью.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060575"/>
            <a:ext cx="3529013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98475"/>
          </a:xfrm>
        </p:spPr>
        <p:txBody>
          <a:bodyPr/>
          <a:lstStyle/>
          <a:p>
            <a:pPr algn="ctr"/>
            <a:r>
              <a:rPr lang="ru-RU" sz="2800"/>
              <a:t>Солянка из рыбы на сковороде</a:t>
            </a:r>
          </a:p>
        </p:txBody>
      </p:sp>
      <p:graphicFrame>
        <p:nvGraphicFramePr>
          <p:cNvPr id="47244" name="Group 140"/>
          <p:cNvGraphicFramePr>
            <a:graphicFrameLocks noGrp="1"/>
          </p:cNvGraphicFramePr>
          <p:nvPr>
            <p:ph idx="1"/>
          </p:nvPr>
        </p:nvGraphicFramePr>
        <p:xfrm>
          <a:off x="468313" y="549275"/>
          <a:ext cx="8229600" cy="6362701"/>
        </p:xfrm>
        <a:graphic>
          <a:graphicData uri="http://schemas.openxmlformats.org/drawingml/2006/table">
            <a:tbl>
              <a:tblPr/>
              <a:tblGrid>
                <a:gridCol w="3816350"/>
                <a:gridCol w="2232025"/>
                <a:gridCol w="218122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Брутто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Минтай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судак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рыбы припущенной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Капуста тушеная №773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Огурцы соленые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Каперсы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Томатное пюре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Лук репчатый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сухари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Маргарин столовый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полуфабриката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готовой солянки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Плоды маринованные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Маслины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Лимон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Выход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488237" cy="2089150"/>
          </a:xfrm>
        </p:spPr>
        <p:txBody>
          <a:bodyPr/>
          <a:lstStyle/>
          <a:p>
            <a:pPr algn="ctr"/>
            <a:r>
              <a:rPr lang="ru-RU" sz="3500"/>
              <a:t>Технология приготовления</a:t>
            </a:r>
            <a:br>
              <a:rPr lang="ru-RU" sz="3500"/>
            </a:br>
            <a:r>
              <a:rPr lang="ru-RU" sz="3500"/>
              <a:t>«Солянки из рыбы на сковороде»</a:t>
            </a:r>
            <a:br>
              <a:rPr lang="ru-RU" sz="3500"/>
            </a:br>
            <a:endParaRPr lang="ru-RU" sz="35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29600" cy="4411662"/>
          </a:xfrm>
        </p:spPr>
        <p:txBody>
          <a:bodyPr/>
          <a:lstStyle/>
          <a:p>
            <a:r>
              <a:rPr lang="ru-RU"/>
              <a:t>Кусочки чистого филе массой 25-30 грамм обжаривают, добавляют нарезанные ломтики солёных огурцов без кожицы и семян, пассерованный лук, сливочное масло, наливают бульон и припускают до готовности. Затем добавляют каперсы, варёные рыбные хрящи, пассерованное томатное пюре или томатный соус и доводят до кипения.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2492375"/>
          </a:xfrm>
        </p:spPr>
        <p:txBody>
          <a:bodyPr/>
          <a:lstStyle/>
          <a:p>
            <a:r>
              <a:rPr lang="ru-RU" sz="2600"/>
              <a:t>На смазанную жиром сковороду кладут слой тушеной капусты, на нее подготовленную рыбу с огурцами и луком, сверху второй слой тушенной капусты. Поверхности солянки придают вид невысокой горки. посыпают тёртым сыром и запекают при температуре 250-275 </a:t>
            </a:r>
            <a:r>
              <a:rPr lang="en-US" sz="2600">
                <a:cs typeface="Arial" charset="0"/>
              </a:rPr>
              <a:t>º</a:t>
            </a:r>
            <a:r>
              <a:rPr lang="ru-RU" sz="2600"/>
              <a:t>С в течении 15 минут.</a:t>
            </a:r>
          </a:p>
        </p:txBody>
      </p:sp>
      <p:pic>
        <p:nvPicPr>
          <p:cNvPr id="30724" name="Picture 4" descr="i?id=44942324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538413"/>
            <a:ext cx="4608512" cy="4319587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3041650"/>
            <a:ext cx="40433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600" b="0"/>
              <a:t>При отпуске солянку украшают сверху лимоном, маслинами, маринованными сливами, зеленью и корнишонами.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/>
              <a:t>Вопросы для закрепления</a:t>
            </a:r>
            <a:r>
              <a:rPr lang="ru-RU" sz="24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Каковы правила подбора гарнира и соусов к запечённой рыбе?</a:t>
            </a:r>
          </a:p>
          <a:p>
            <a:r>
              <a:rPr lang="ru-RU" sz="2800"/>
              <a:t>Последовательность приготовления солянки сборной на сковороде.</a:t>
            </a:r>
          </a:p>
          <a:p>
            <a:r>
              <a:rPr lang="ru-RU" sz="2800"/>
              <a:t>По составу продуктов определить блюдо (картофель , грибы, рыба, сметана, перец, соль, сыр, масло сливочное.)</a:t>
            </a:r>
          </a:p>
          <a:p>
            <a:r>
              <a:rPr lang="ru-RU" sz="2800"/>
              <a:t>Рассчитайте продукты на 10 и 50 порций рыбы запечённой под сметанным соусом.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0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543800" cy="1295400"/>
          </a:xfrm>
        </p:spPr>
        <p:txBody>
          <a:bodyPr/>
          <a:lstStyle/>
          <a:p>
            <a:pPr algn="ctr"/>
            <a:r>
              <a:rPr lang="ru-RU" sz="4000" dirty="0"/>
              <a:t>Блюда из запеченной рыбы</a:t>
            </a:r>
          </a:p>
        </p:txBody>
      </p:sp>
      <p:pic>
        <p:nvPicPr>
          <p:cNvPr id="2057" name="Picture 9" descr="i?id=39207386-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997200"/>
            <a:ext cx="5292725" cy="3201988"/>
          </a:xfrm>
          <a:prstGeom prst="rect">
            <a:avLst/>
          </a:prstGeom>
          <a:noFill/>
        </p:spPr>
      </p:pic>
      <p:pic>
        <p:nvPicPr>
          <p:cNvPr id="2059" name="Picture 11" descr="i?id=119720269-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84313"/>
            <a:ext cx="3384550" cy="3230562"/>
          </a:xfrm>
          <a:prstGeom prst="rect">
            <a:avLst/>
          </a:prstGeom>
          <a:noFill/>
        </p:spPr>
      </p:pic>
      <p:sp>
        <p:nvSpPr>
          <p:cNvPr id="206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5516563"/>
            <a:ext cx="792163" cy="865187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857224" y="1928802"/>
            <a:ext cx="7818464" cy="423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800" b="0" dirty="0"/>
              <a:t>ГАОУ НПО «Торгово-кулинарный лицей»</a:t>
            </a:r>
            <a:r>
              <a:rPr lang="en-US" sz="2800" b="0" dirty="0"/>
              <a:t> </a:t>
            </a:r>
            <a:endParaRPr lang="ru-RU" sz="2800" b="0" dirty="0" smtClean="0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2800" b="0" dirty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000" b="0" dirty="0" smtClean="0">
                <a:solidFill>
                  <a:schemeClr val="tx2"/>
                </a:solidFill>
              </a:rPr>
              <a:t>АВТОР: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3000" b="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 b="0" dirty="0" err="1" smtClean="0"/>
              <a:t>Бормотина</a:t>
            </a:r>
            <a:r>
              <a:rPr lang="ru-RU" sz="3000" b="0" dirty="0" smtClean="0"/>
              <a:t> </a:t>
            </a:r>
            <a:r>
              <a:rPr lang="ru-RU" sz="3000" b="0" dirty="0"/>
              <a:t>Вера Васильевна- </a:t>
            </a:r>
            <a:r>
              <a:rPr lang="ru-RU" sz="2400" b="0" i="1" dirty="0"/>
              <a:t>мастер производственного обучения</a:t>
            </a:r>
            <a:r>
              <a:rPr lang="ru-RU" sz="2400" b="0" i="1" dirty="0" smtClean="0"/>
              <a:t>;</a:t>
            </a:r>
            <a:endParaRPr lang="ru-RU" sz="2400" b="0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Актуализация опорных знаний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Какую рыбу можно запекать?</a:t>
            </a:r>
          </a:p>
          <a:p>
            <a:r>
              <a:rPr lang="ru-RU" sz="2800"/>
              <a:t>Какие  способы обработки рыбы используются для запекания рыбы?</a:t>
            </a:r>
          </a:p>
          <a:p>
            <a:r>
              <a:rPr lang="ru-RU" sz="2800"/>
              <a:t>Где запекают изделия и при какой температуре?</a:t>
            </a:r>
          </a:p>
          <a:p>
            <a:r>
              <a:rPr lang="ru-RU" sz="2800"/>
              <a:t>Какую посуду используют для запекания?</a:t>
            </a:r>
          </a:p>
          <a:p>
            <a:r>
              <a:rPr lang="ru-RU" sz="2800"/>
              <a:t>Какие комбинированные способы знаете (перечислите) ?</a:t>
            </a:r>
          </a:p>
          <a:p>
            <a:r>
              <a:rPr lang="ru-RU" sz="2800"/>
              <a:t>Дайте характеристику процессу запекания.</a:t>
            </a:r>
          </a:p>
          <a:p>
            <a:endParaRPr lang="ru-RU" sz="2800"/>
          </a:p>
          <a:p>
            <a:endParaRPr lang="ru-RU" sz="2800"/>
          </a:p>
          <a:p>
            <a:endParaRPr lang="ru-RU" sz="21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r>
              <a:rPr lang="ru-RU"/>
              <a:t>Блюда из запеченной рыбы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/>
              <a:t>Рыбу запекают порционными кусками из филе с кожей, чистого филе, рыбу осетровых пород- с кожей без хрящей, мелкую рыбу целиком.</a:t>
            </a:r>
          </a:p>
          <a:p>
            <a:pPr>
              <a:lnSpc>
                <a:spcPct val="90000"/>
              </a:lnSpc>
            </a:pPr>
            <a:r>
              <a:rPr lang="ru-RU" sz="2200"/>
              <a:t>Приготавливают на порционных сковородах, блюдах, баранчиках, в раковинах, в них же отпускают.</a:t>
            </a:r>
          </a:p>
          <a:p>
            <a:pPr>
              <a:lnSpc>
                <a:spcPct val="90000"/>
              </a:lnSpc>
            </a:pPr>
            <a:r>
              <a:rPr lang="ru-RU" sz="2200"/>
              <a:t>Полуфабрикаты используют в сыром, припущенном или в жареном виде</a:t>
            </a:r>
          </a:p>
          <a:p>
            <a:pPr>
              <a:lnSpc>
                <a:spcPct val="90000"/>
              </a:lnSpc>
            </a:pPr>
            <a:r>
              <a:rPr lang="ru-RU" sz="2200"/>
              <a:t>Гарниры- картофель отварной, жареный, картофельное пюре, гречневая каша, капуста тушеная, макаронные изделия</a:t>
            </a:r>
          </a:p>
          <a:p>
            <a:pPr>
              <a:lnSpc>
                <a:spcPct val="90000"/>
              </a:lnSpc>
            </a:pPr>
            <a:r>
              <a:rPr lang="ru-RU" sz="2200"/>
              <a:t>Сырую рыбу запекают под белым соусом, припущенную- под молочным, томатным, жареную- под сметанным, томатным.</a:t>
            </a:r>
          </a:p>
          <a:p>
            <a:pPr>
              <a:lnSpc>
                <a:spcPct val="90000"/>
              </a:lnSpc>
            </a:pPr>
            <a:r>
              <a:rPr lang="ru-RU" sz="2200"/>
              <a:t>Запекают в жарочном шкафу при температуре 250-280</a:t>
            </a:r>
            <a:r>
              <a:rPr lang="en-US" sz="2200">
                <a:cs typeface="Arial" charset="0"/>
              </a:rPr>
              <a:t>º</a:t>
            </a:r>
            <a:r>
              <a:rPr lang="ru-RU" sz="2200">
                <a:cs typeface="Arial" charset="0"/>
              </a:rPr>
              <a:t>С, сырую при 200-220 </a:t>
            </a:r>
            <a:r>
              <a:rPr lang="en-US" sz="2200">
                <a:cs typeface="Arial" charset="0"/>
              </a:rPr>
              <a:t>º</a:t>
            </a:r>
            <a:r>
              <a:rPr lang="ru-RU" sz="2200">
                <a:cs typeface="Arial" charset="0"/>
              </a:rPr>
              <a:t>С.</a:t>
            </a:r>
          </a:p>
          <a:p>
            <a:pPr>
              <a:lnSpc>
                <a:spcPct val="90000"/>
              </a:lnSpc>
            </a:pPr>
            <a:r>
              <a:rPr lang="ru-RU" sz="2200">
                <a:cs typeface="Arial" charset="0"/>
              </a:rPr>
              <a:t>Готовность определяют по образованию румяной корочки</a:t>
            </a:r>
            <a:endParaRPr lang="en-US" sz="2200">
              <a:cs typeface="Arial" charset="0"/>
            </a:endParaRPr>
          </a:p>
          <a:p>
            <a:pPr>
              <a:lnSpc>
                <a:spcPct val="90000"/>
              </a:lnSpc>
            </a:pPr>
            <a:endParaRPr lang="ru-RU" sz="22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/>
          <a:lstStyle/>
          <a:p>
            <a:pPr algn="ctr"/>
            <a:r>
              <a:rPr lang="ru-RU" sz="3500"/>
              <a:t>Посуда для запекания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79388" y="3644900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/>
              <a:t>Порционная сковороды</a:t>
            </a:r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686300"/>
            <a:ext cx="41036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44675"/>
            <a:ext cx="29432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700213"/>
            <a:ext cx="2901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859338" y="371633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/>
              <a:t>Сковороды сервировочные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62075"/>
          </a:xfrm>
        </p:spPr>
        <p:txBody>
          <a:bodyPr/>
          <a:lstStyle/>
          <a:p>
            <a:pPr algn="ctr"/>
            <a:r>
              <a:rPr lang="ru-RU" sz="3600"/>
              <a:t>Требования к качеству запечённых блюд из рыбы.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/>
              <a:t>Внешний вид</a:t>
            </a:r>
            <a:r>
              <a:rPr lang="ru-RU" sz="3200"/>
              <a:t>: поверхность покрыта тонкой глянцевой корочкой.</a:t>
            </a:r>
          </a:p>
          <a:p>
            <a:r>
              <a:rPr lang="ru-RU" sz="3200" b="1"/>
              <a:t>Цвет</a:t>
            </a:r>
            <a:r>
              <a:rPr lang="ru-RU" sz="3200"/>
              <a:t>: светло-коричневый.</a:t>
            </a:r>
          </a:p>
          <a:p>
            <a:r>
              <a:rPr lang="ru-RU" sz="3200" b="1"/>
              <a:t>Вкус и запах</a:t>
            </a:r>
            <a:r>
              <a:rPr lang="ru-RU" sz="3200"/>
              <a:t>: соответствует данному виду рыбы, гарнира и соуса.</a:t>
            </a:r>
          </a:p>
          <a:p>
            <a:r>
              <a:rPr lang="ru-RU" sz="3200" b="1"/>
              <a:t>Консистенция:</a:t>
            </a:r>
            <a:r>
              <a:rPr lang="ru-RU" sz="3200"/>
              <a:t> сочная, рыба и гарнир не пригоревшие и не присохшие.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pPr algn="ctr"/>
            <a:r>
              <a:rPr lang="ru-RU" sz="3600"/>
              <a:t>Ассортимент запечённых блюд.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5538"/>
            <a:ext cx="5435600" cy="1081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Рыба запечённая в сметанном соусе с грибами, по-московски</a:t>
            </a:r>
          </a:p>
          <a:p>
            <a:pPr>
              <a:lnSpc>
                <a:spcPct val="90000"/>
              </a:lnSpc>
            </a:pPr>
            <a:endParaRPr lang="ru-RU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60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3429000"/>
            <a:ext cx="5508625" cy="865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Рыба запеченная под сметанным соусом.</a:t>
            </a:r>
          </a:p>
        </p:txBody>
      </p:sp>
      <p:pic>
        <p:nvPicPr>
          <p:cNvPr id="7173" name="Picture 5" descr="b_7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908050"/>
            <a:ext cx="2951163" cy="2419350"/>
          </a:xfrm>
          <a:prstGeom prst="rect">
            <a:avLst/>
          </a:prstGeom>
          <a:noFill/>
        </p:spPr>
      </p:pic>
      <p:pic>
        <p:nvPicPr>
          <p:cNvPr id="7175" name="Picture 7" descr="i?id=77804419-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420938"/>
            <a:ext cx="2879725" cy="2062162"/>
          </a:xfrm>
          <a:prstGeom prst="rect">
            <a:avLst/>
          </a:prstGeom>
          <a:noFill/>
        </p:spPr>
      </p:pic>
      <p:pic>
        <p:nvPicPr>
          <p:cNvPr id="7179" name="Picture 11" descr="i?id=44942324-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4324350"/>
            <a:ext cx="3095625" cy="2460625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79388" y="5084763"/>
            <a:ext cx="4038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600" b="0"/>
              <a:t>Солянка рыбная на сковороде.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81" grpId="0" build="p"/>
      <p:bldP spid="71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ru-RU" sz="3500"/>
              <a:t>Рыба запечённая в сметанном соусе с грибами, по-московски</a:t>
            </a:r>
          </a:p>
        </p:txBody>
      </p:sp>
      <p:graphicFrame>
        <p:nvGraphicFramePr>
          <p:cNvPr id="39027" name="Group 115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229600" cy="5760720"/>
        </p:xfrm>
        <a:graphic>
          <a:graphicData uri="http://schemas.openxmlformats.org/drawingml/2006/table">
            <a:tbl>
              <a:tblPr/>
              <a:tblGrid>
                <a:gridCol w="4679950"/>
                <a:gridCol w="1873250"/>
                <a:gridCol w="1676400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Брутто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Судак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осетр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Мука пшеничная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Грибы белые свежие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шампиньоны свежие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Лук репчатый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Кулинарный жир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рыбы жареной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Яйца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1/2шт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Гарнир –картофель жареный (из вареного)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Соус сметанный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Сыр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Маргарин столовый или масло сливочное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 полуфабриката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theme/theme1.xml><?xml version="1.0" encoding="utf-8"?>
<a:theme xmlns:a="http://schemas.openxmlformats.org/drawingml/2006/main" name="Сеть">
  <a:themeElements>
    <a:clrScheme name="Сеть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344</TotalTime>
  <Words>764</Words>
  <Application>Microsoft Office PowerPoint</Application>
  <PresentationFormat>Экран (4:3)</PresentationFormat>
  <Paragraphs>193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Сеть</vt:lpstr>
      <vt:lpstr>   Презентация урока:  «Блюда из запеченной рыбы»  Разработана мастером производственного обучения: Бормотиной В.В.</vt:lpstr>
      <vt:lpstr>Блюда из запеченной рыбы</vt:lpstr>
      <vt:lpstr>Слайд 3</vt:lpstr>
      <vt:lpstr>Актуализация опорных знаний</vt:lpstr>
      <vt:lpstr>Блюда из запеченной рыбы</vt:lpstr>
      <vt:lpstr>Посуда для запекания</vt:lpstr>
      <vt:lpstr>Требования к качеству запечённых блюд из рыбы.</vt:lpstr>
      <vt:lpstr>Ассортимент запечённых блюд.</vt:lpstr>
      <vt:lpstr>Рыба запечённая в сметанном соусе с грибами, по-московски</vt:lpstr>
      <vt:lpstr>Технология приготовления «Рыбы запечённая в сметанном соусе с грибами, по-московски»</vt:lpstr>
      <vt:lpstr>Слайд 11</vt:lpstr>
      <vt:lpstr>Рыба запеченная в сметанном соусе</vt:lpstr>
      <vt:lpstr>Слайд 13</vt:lpstr>
      <vt:lpstr>Слайд 14</vt:lpstr>
      <vt:lpstr>Солянка из рыбы на сковороде</vt:lpstr>
      <vt:lpstr>Технология приготовления «Солянки из рыбы на сковороде» </vt:lpstr>
      <vt:lpstr>Слайд 17</vt:lpstr>
      <vt:lpstr>Вопросы для закрепления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запеченных блюд из рыбы</dc:title>
  <dc:creator>Speed_XP</dc:creator>
  <cp:lastModifiedBy>Admin</cp:lastModifiedBy>
  <cp:revision>17</cp:revision>
  <dcterms:created xsi:type="dcterms:W3CDTF">2010-10-11T07:21:02Z</dcterms:created>
  <dcterms:modified xsi:type="dcterms:W3CDTF">2002-12-31T21:16:34Z</dcterms:modified>
</cp:coreProperties>
</file>