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302" r:id="rId4"/>
    <p:sldId id="301" r:id="rId5"/>
    <p:sldId id="300" r:id="rId6"/>
    <p:sldId id="322" r:id="rId7"/>
    <p:sldId id="262" r:id="rId8"/>
    <p:sldId id="303" r:id="rId9"/>
    <p:sldId id="263" r:id="rId10"/>
    <p:sldId id="264" r:id="rId11"/>
    <p:sldId id="309" r:id="rId12"/>
    <p:sldId id="310" r:id="rId13"/>
    <p:sldId id="311" r:id="rId14"/>
    <p:sldId id="312" r:id="rId15"/>
    <p:sldId id="313" r:id="rId16"/>
    <p:sldId id="265" r:id="rId17"/>
    <p:sldId id="266" r:id="rId18"/>
    <p:sldId id="314" r:id="rId19"/>
    <p:sldId id="315" r:id="rId20"/>
    <p:sldId id="317" r:id="rId21"/>
    <p:sldId id="318" r:id="rId22"/>
    <p:sldId id="319" r:id="rId23"/>
    <p:sldId id="257" r:id="rId24"/>
    <p:sldId id="258" r:id="rId25"/>
    <p:sldId id="259" r:id="rId26"/>
    <p:sldId id="261" r:id="rId27"/>
    <p:sldId id="276" r:id="rId28"/>
    <p:sldId id="277" r:id="rId29"/>
    <p:sldId id="278" r:id="rId30"/>
    <p:sldId id="279" r:id="rId31"/>
    <p:sldId id="280" r:id="rId32"/>
    <p:sldId id="281" r:id="rId33"/>
    <p:sldId id="346" r:id="rId34"/>
    <p:sldId id="347" r:id="rId35"/>
    <p:sldId id="345" r:id="rId36"/>
    <p:sldId id="285" r:id="rId37"/>
    <p:sldId id="282" r:id="rId38"/>
    <p:sldId id="288" r:id="rId39"/>
    <p:sldId id="324" r:id="rId40"/>
    <p:sldId id="325" r:id="rId41"/>
    <p:sldId id="326" r:id="rId42"/>
    <p:sldId id="327" r:id="rId43"/>
    <p:sldId id="290" r:id="rId44"/>
    <p:sldId id="306" r:id="rId45"/>
    <p:sldId id="323" r:id="rId46"/>
    <p:sldId id="307" r:id="rId47"/>
    <p:sldId id="293" r:id="rId48"/>
    <p:sldId id="294" r:id="rId49"/>
    <p:sldId id="295" r:id="rId50"/>
    <p:sldId id="308" r:id="rId51"/>
    <p:sldId id="348" r:id="rId52"/>
    <p:sldId id="330" r:id="rId53"/>
    <p:sldId id="340" r:id="rId54"/>
    <p:sldId id="331" r:id="rId55"/>
    <p:sldId id="341" r:id="rId56"/>
    <p:sldId id="332" r:id="rId57"/>
    <p:sldId id="342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2624"/>
    <a:srgbClr val="A13B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5" autoAdjust="0"/>
  </p:normalViewPr>
  <p:slideViewPr>
    <p:cSldViewPr>
      <p:cViewPr varScale="1">
        <p:scale>
          <a:sx n="77" d="100"/>
          <a:sy n="77" d="100"/>
        </p:scale>
        <p:origin x="-32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A8FF-97B3-4FB2-98D2-592F4063FAC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33B5-940E-47D2-BB22-256D8BED8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C644-52A5-40F3-816A-F2C6BF27100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18EC-28E2-4E93-ACA8-CC5AC48DF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2713-AC6F-4A76-AC60-FDCE155F075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A896-8382-495D-A6E7-4AF045F65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17C8-EC8F-44B7-8C2C-EC4411860CA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6F98-A9C3-4AF5-854F-2F9F701EC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67FF-4CF3-4641-9509-92F8EB100DB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DECD-B6D9-44DA-BAA8-A0BC76449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9D73-C96D-44BD-A934-9B88C27E84A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EE06-94CE-403E-B57F-35436D2DE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7C36-1ADA-4DBA-8563-508A632B841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C759-0C83-44AD-AD13-EC6D38568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C420-959F-4447-A855-49B7C6CA9FC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01BB-A6F4-44E2-ADDA-C7E9F5542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EDFC-FBD4-4C73-B063-D79F1D0CA30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5C8A-3558-41F9-A0FB-B75D0FEDC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9927-40A7-47E5-9214-B3CF39739436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BC44-EC9F-44B7-B569-07BEE0514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E825-CB80-4565-AF3B-D8E2624D97C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0B99-5DB5-45F7-9877-C2867C91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9E0E-1B71-4501-8308-34DC5E793A7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B515-1584-4808-9220-1F34D208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B72D-0447-40D0-B954-E1646A98B98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DF6A-496A-4B79-9B92-032D205BE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203B-C9A5-4646-B1F3-049B5B05474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224A-8071-49B5-835B-BA407168F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9630-A84E-4DA2-B74C-C24B4139FF6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6B13-4593-41BB-A2AE-6C3A65F12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8B2B-5F9B-4152-AFC7-B1AB7CEFF67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0808-6B0C-4F68-9865-160B0255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019D-FE34-4791-AD66-0E2794A0B0C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219F-F306-4E95-AC6A-5AFF215D9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79D7-F287-4606-A731-AA7A3492A7E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7411-5368-4166-B53F-97CCAC71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D980-AFED-4853-A5D0-DC829C10C278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B6C7-5BE7-48A2-A40F-3F67A923E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D2FC-A1E9-4538-A968-787A689B615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067C-6829-452C-BF67-740929260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0BFE-A86D-4ACF-A990-11D496D575C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8BDE-42C0-42E2-9438-5EDA904A4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90B5-5517-4ADD-98BE-C0E918B118A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DA-910B-4DEE-97A9-BBE58B459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6D1D-CED6-42AC-B311-3B0813407FB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0490-CF37-4B15-84EA-65D9E3D75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85CF-872F-474B-8723-169EAE4E011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2393-C4C1-4136-930E-BFC0D83E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EFCD-EFAD-45FB-B546-0C21C6516FA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FE9F-6A05-4F9C-8F0C-7AD9B4DB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713C-A34B-49CC-B780-D8DF9EE5E99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B1EE-1BBF-4DB1-AEEF-1D7F8E85A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04B3-6EF1-4C9E-AB23-8551E7D4C44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CF6A-86DE-429F-9195-05BE7ABAD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alphaModFix amt="6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50B9C-96DA-43CE-B8B3-9CD75263C88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D28933-58A2-49FF-A005-BC382F2E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1079D-DF8F-47C3-95DE-3F80A424AA1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D699B-124C-4A85-A766-320EA7E78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360_%D0%B3%D0%BE%D0%B4" TargetMode="External"/><Relationship Id="rId2" Type="http://schemas.openxmlformats.org/officeDocument/2006/relationships/hyperlink" Target="http://ru.wikipedia.org/wiki/%D0%A6%D0%B5%D1%80%D0%BA%D0%BE%D0%B2%D1%8C_%D0%A4%D1%91%D0%B4%D0%BE%D1%80%D0%B0_%D0%A1%D1%82%D1%80%D0%B0%D1%82%D0%B8%D0%BB%D0%B0%D1%82%D0%B0_%D0%BD%D0%B0_%D0%A0%D1%83%D1%87%D1%8C%D1%8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17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://ru.wikipedia.org/wiki/%D0%A2%D0%BE%D1%80%D0%B3%D0%BE%D0%B2%D0%B0%D1%8F_%D1%81%D1%82%D0%BE%D1%80%D0%BE%D0%BD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%D0%A3%D0%BB%D0%B8%D1%86%D0%B0_%D0%91%D0%BE%D1%8F%D0%BD%D0%B0.jpg" TargetMode="External"/><Relationship Id="rId5" Type="http://schemas.openxmlformats.org/officeDocument/2006/relationships/hyperlink" Target="http://ru.wikipedia.org/wiki/1991" TargetMode="External"/><Relationship Id="rId4" Type="http://schemas.openxmlformats.org/officeDocument/2006/relationships/hyperlink" Target="http://ru.wikipedia.org/wiki/1946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://ru.wikipedia.org/wiki/1991_%D0%B3%D0%BE%D0%B4" TargetMode="External"/><Relationship Id="rId2" Type="http://schemas.openxmlformats.org/officeDocument/2006/relationships/hyperlink" Target="http://ru.wikipedia.org/wiki/%D0%A4%D0%B0%D0%B9%D0%BB:Boyana_str_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F%D1%80%D0%BE%D1%81%D0%BB%D0%B0%D0%B2%D0%BE%D0%B2%D0%BE_%D0%94%D0%B2%D0%BE%D1%80%D0%B8%D1%89%D0%B5" TargetMode="External"/><Relationship Id="rId5" Type="http://schemas.openxmlformats.org/officeDocument/2006/relationships/hyperlink" Target="http://ru.wikipedia.org/wiki/%D0%A2%D0%BE%D1%80%D0%B3%D0%BE%D0%B2%D0%B0%D1%8F_%D1%81%D1%82%D0%BE%D1%80%D0%BE%D0%BD%D0%B0" TargetMode="External"/><Relationship Id="rId4" Type="http://schemas.openxmlformats.org/officeDocument/2006/relationships/hyperlink" Target="http://ru.wikipedia.org/wiki/%D0%9D%D0%BE%D0%B2%D0%B3%D0%BE%D1%80%D0%BE%D0%B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ru.wikipedia.org/wiki/%D0%A4%D0%B0%D0%B9%D0%BB:Boyana_str_5.jpg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ru.wikipedia.org/wiki/1991_%D0%B3%D0%BE%D0%B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0%BD%D0%B4%D1%80%D0%BE%D1%85%D1%80%D0%BE%D0%BD%D0%BE%D0%BB%D0%BE%D0%B3%D0%B8%D1%8F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://ru.wikipedia.org/wiki/1300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Boyana_str_11tbl.jpg" TargetMode="External"/><Relationship Id="rId5" Type="http://schemas.openxmlformats.org/officeDocument/2006/relationships/hyperlink" Target="http://ru.wikipedia.org/wiki/%D0%9F%D0%B8%D1%81%D1%86%D0%BE%D0%B2%D1%8B%D0%B5_%D0%BA%D0%BD%D0%B8%D0%B3%D0%B8" TargetMode="External"/><Relationship Id="rId4" Type="http://schemas.openxmlformats.org/officeDocument/2006/relationships/hyperlink" Target="http://ru.wikipedia.org/wiki/1120-%D0%B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ru.wikipedia.org/wiki/%D0%A4%D0%B0%D0%B9%D0%BB:Boyana_str_5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0%B3%D0%B5%D0%BD%D0%B8%D0%B9_(%D0%91%D0%BE%D0%BB%D1%85%D0%BE%D0%B2%D0%B8%D1%82%D0%B8%D0%BD%D0%BE%D0%B2)" TargetMode="External"/><Relationship Id="rId2" Type="http://schemas.openxmlformats.org/officeDocument/2006/relationships/hyperlink" Target="http://ru.wikipedia.org/wiki/%D0%91%D0%BE%D1%8F%D0%BD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1%83%D1%82%D1%8B%D0%BD%D1%81%D0%BA%D0%B8%D0%B9_%D0%BC%D0%BE%D0%BD%D0%B0%D1%81%D1%82%D1%8B%D1%80%D1%8C" TargetMode="External"/><Relationship Id="rId2" Type="http://schemas.openxmlformats.org/officeDocument/2006/relationships/hyperlink" Target="http://ru.wikipedia.org/wiki/1556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794_%D0%B3%D0%BE%D0%B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0%D0%BE%D0%B3%D0%B0%D1%82%D0%B8%D1%86%D0%B0&amp;action=edit&amp;redlink=1" TargetMode="External"/><Relationship Id="rId7" Type="http://schemas.openxmlformats.org/officeDocument/2006/relationships/image" Target="../media/image54.jpeg"/><Relationship Id="rId2" Type="http://schemas.openxmlformats.org/officeDocument/2006/relationships/hyperlink" Target="http://ru.wikipedia.org/wiki/%D0%9E%D0%BA%D1%82%D1%8F%D0%B1%D1%80%D1%8C%D1%81%D0%BA%D0%B0%D1%8F_%D1%80%D0%B5%D0%B2%D0%BE%D0%BB%D1%8E%D1%86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Boyana_str_11.jpg" TargetMode="External"/><Relationship Id="rId5" Type="http://schemas.openxmlformats.org/officeDocument/2006/relationships/hyperlink" Target="http://ru.wikipedia.org/wiki/1946_%D0%B3%D0%BE%D0%B4" TargetMode="External"/><Relationship Id="rId4" Type="http://schemas.openxmlformats.org/officeDocument/2006/relationships/hyperlink" Target="http://ru.wikipedia.org/wiki/1_%D0%B0%D0%BF%D1%80%D0%B5%D0%BB%D1%8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B%D1%85%D0%BE%D0%B2" TargetMode="External"/><Relationship Id="rId7" Type="http://schemas.openxmlformats.org/officeDocument/2006/relationships/image" Target="../media/image55.jpeg"/><Relationship Id="rId2" Type="http://schemas.openxmlformats.org/officeDocument/2006/relationships/hyperlink" Target="http://ru.wikipedia.org/w/index.php?title=%D0%9D%D0%B0%D0%B1%D0%B5%D1%80%D0%B5%D0%B6%D0%BD%D0%B0%D1%8F_%D0%90%D0%BB%D0%B5%D0%BA%D1%81%D0%B0%D0%BD%D0%B4%D1%80%D0%B0_%D0%9D%D0%B5%D0%B2%D1%81%D0%BA%D0%BE%D0%B3%D0%BE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/index.php?title=%D0%9D%D0%BE%D0%B2%D0%B3%D0%BE%D1%80%D0%BE%D0%B4%D1%81%D0%BA%D0%B0%D1%8F_%D1%82%D0%B5%D0%BB%D0%B5%D0%B2%D1%8B%D1%88%D0%BA%D0%B0&amp;action=edit&amp;redlink=1" TargetMode="External"/><Relationship Id="rId5" Type="http://schemas.openxmlformats.org/officeDocument/2006/relationships/hyperlink" Target="http://ru.wikipedia.org/wiki/%D0%94%D0%B2%D0%BE%D1%80%D1%86%D0%BE%D0%B2%D0%B0%D1%8F_%D1%83%D0%BB%D0%B8%D1%86%D0%B0_(%D0%92%D0%B5%D0%BB%D0%B8%D0%BA%D0%B8%D0%B9_%D0%9D%D0%BE%D0%B2%D0%B3%D0%BE%D1%80%D0%BE%D0%B4)" TargetMode="External"/><Relationship Id="rId4" Type="http://schemas.openxmlformats.org/officeDocument/2006/relationships/hyperlink" Target="http://ru.wikipedia.org/w/index.php?title=%D0%91%D0%BE%D0%BB%D1%8C%D1%88%D0%B0%D1%8F_%D0%9C%D0%BE%D1%81%D0%BA%D0%BE%D0%B2%D1%81%D0%BA%D0%B0%D1%8F_%D1%83%D0%BB%D0%B8%D1%86%D0%B0_(%D0%92%D0%B5%D0%BB%D0%B8%D0%BA%D0%B8%D0%B9_%D0%9D%D0%BE%D0%B2%D0%B3%D0%BE%D1%80%D0%BE%D0%B4)&amp;action=edit&amp;redlink=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ru.wikipedia.org/wiki/%D0%A4%D0%B0%D0%B9%D0%BB:Boyana_str_7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ic.ipicture.ru/uploads/081122/CKmv5RyjWe.jpg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85750" y="142875"/>
            <a:ext cx="8572500" cy="6215063"/>
          </a:xfrm>
          <a:prstGeom prst="horizontalScroll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3775" y="506413"/>
            <a:ext cx="77851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5640" y="348719"/>
            <a:ext cx="7188488" cy="127944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Первая берестяная грамота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356100" y="1844675"/>
            <a:ext cx="4573588" cy="4656138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sz="2600" b="1" smtClean="0"/>
              <a:t>	Впервые увиденная археологами, она оказалась плотным и грязным свитком бересты, на поверхности которого сквозь грязь просвечивали чёткие буквы. Если бы не эти буквы, берестяной свиток был бы без колебаний окрещён в полевых записях рыболовным поплавком.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2600" b="1" smtClean="0"/>
          </a:p>
        </p:txBody>
      </p:sp>
      <p:sp>
        <p:nvSpPr>
          <p:cNvPr id="13316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4313" y="1844675"/>
            <a:ext cx="4070350" cy="45132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sz="2600" smtClean="0"/>
              <a:t>	</a:t>
            </a:r>
            <a:r>
              <a:rPr lang="ru-RU" sz="2600" b="1" smtClean="0"/>
              <a:t>Первую берестяную грамоту обнаружила </a:t>
            </a:r>
            <a:r>
              <a:rPr lang="ru-RU" sz="2600" b="1" smtClean="0">
                <a:solidFill>
                  <a:srgbClr val="000099"/>
                </a:solidFill>
              </a:rPr>
              <a:t>Нина Федоровна Акулова.</a:t>
            </a:r>
            <a:r>
              <a:rPr lang="ru-RU" sz="2600" b="1" smtClean="0"/>
              <a:t> Это была грамота "Запись о поземе и даре", датированная первой четвертью XIV в. </a:t>
            </a:r>
          </a:p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sz="2600" b="1" smtClean="0"/>
              <a:t>	Грамота была найдена прямо на мостовой XIV века, в щели между двумя плахами настила. </a:t>
            </a:r>
            <a:endParaRPr lang="ru-RU" sz="26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3000375" y="1214438"/>
            <a:ext cx="5929313" cy="542925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69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Задание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285875"/>
            <a:ext cx="3286125" cy="4857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	</a:t>
            </a:r>
            <a:r>
              <a:rPr lang="ru-RU" sz="2800" b="1" smtClean="0"/>
              <a:t>Какую премию получила Нина Федоровна за свою находку?</a:t>
            </a:r>
          </a:p>
          <a:p>
            <a:pPr>
              <a:buFont typeface="Arial" pitchFamily="34" charset="0"/>
              <a:buNone/>
            </a:pPr>
            <a:endParaRPr lang="ru-RU" sz="2800" b="1" smtClean="0"/>
          </a:p>
          <a:p>
            <a:pPr>
              <a:buFont typeface="Arial" pitchFamily="34" charset="0"/>
              <a:buNone/>
            </a:pPr>
            <a:r>
              <a:rPr lang="ru-RU" sz="2800" b="1" smtClean="0"/>
              <a:t>	Ответ вы узнаете, если решите задачу и прибавите к ответу 12.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08400" y="2143125"/>
            <a:ext cx="4435475" cy="42862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b="1" i="1" smtClean="0"/>
              <a:t>Точки А,</a:t>
            </a:r>
            <a:r>
              <a:rPr lang="en-US" sz="2800" b="1" i="1" smtClean="0"/>
              <a:t>B,C,D</a:t>
            </a:r>
            <a:r>
              <a:rPr lang="ru-RU" sz="2800" b="1" i="1" smtClean="0"/>
              <a:t> лежат на одной прямой. Известно, что расстояние между точками </a:t>
            </a:r>
            <a:r>
              <a:rPr lang="en-US" sz="2800" b="1" i="1" smtClean="0"/>
              <a:t>A </a:t>
            </a:r>
            <a:r>
              <a:rPr lang="ru-RU" sz="2800" b="1" i="1" smtClean="0"/>
              <a:t>и</a:t>
            </a:r>
            <a:r>
              <a:rPr lang="en-US" sz="2800" b="1" i="1" smtClean="0"/>
              <a:t> B</a:t>
            </a:r>
            <a:r>
              <a:rPr lang="ru-RU" sz="2800" b="1" i="1" smtClean="0"/>
              <a:t> равно 100 см. Между </a:t>
            </a:r>
            <a:r>
              <a:rPr lang="en-US" sz="2800" b="1" i="1" smtClean="0"/>
              <a:t>A </a:t>
            </a:r>
            <a:r>
              <a:rPr lang="ru-RU" sz="2800" b="1" i="1" smtClean="0"/>
              <a:t>и </a:t>
            </a:r>
            <a:r>
              <a:rPr lang="en-US" sz="2800" b="1" i="1" smtClean="0"/>
              <a:t>C</a:t>
            </a:r>
            <a:r>
              <a:rPr lang="ru-RU" sz="2800" b="1" i="1" smtClean="0"/>
              <a:t>-12 см, между </a:t>
            </a:r>
            <a:r>
              <a:rPr lang="en-US" sz="2800" b="1" i="1" smtClean="0"/>
              <a:t>B </a:t>
            </a:r>
            <a:r>
              <a:rPr lang="ru-RU" sz="2800" b="1" i="1" smtClean="0"/>
              <a:t>и</a:t>
            </a:r>
            <a:r>
              <a:rPr lang="en-US" sz="2800" b="1" i="1" smtClean="0"/>
              <a:t> D</a:t>
            </a:r>
            <a:r>
              <a:rPr lang="ru-RU" sz="2800" b="1" i="1" smtClean="0"/>
              <a:t> -35 см, а между </a:t>
            </a:r>
            <a:r>
              <a:rPr lang="en-US" sz="2800" b="1" i="1" smtClean="0"/>
              <a:t>D </a:t>
            </a:r>
            <a:r>
              <a:rPr lang="ru-RU" sz="2800" b="1" i="1" smtClean="0"/>
              <a:t>и </a:t>
            </a:r>
            <a:r>
              <a:rPr lang="en-US" sz="2800" b="1" i="1" smtClean="0"/>
              <a:t>C</a:t>
            </a:r>
            <a:r>
              <a:rPr lang="ru-RU" sz="2800" b="1" i="1" smtClean="0"/>
              <a:t>-123 см. </a:t>
            </a:r>
          </a:p>
          <a:p>
            <a:pPr>
              <a:buFont typeface="Arial" pitchFamily="34" charset="0"/>
              <a:buNone/>
            </a:pPr>
            <a:r>
              <a:rPr lang="ru-RU" sz="2800" b="1" i="1" smtClean="0"/>
              <a:t>Чему равно расстояние между точками </a:t>
            </a:r>
            <a:r>
              <a:rPr lang="en-US" sz="2800" b="1" i="1" smtClean="0"/>
              <a:t>B </a:t>
            </a:r>
            <a:r>
              <a:rPr lang="ru-RU" sz="2800" b="1" i="1" smtClean="0"/>
              <a:t>и</a:t>
            </a:r>
            <a:r>
              <a:rPr lang="en-US" sz="2800" b="1" i="1" smtClean="0"/>
              <a:t> C</a:t>
            </a:r>
            <a:r>
              <a:rPr lang="ru-RU" sz="2800" b="1" i="1" smtClean="0"/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Ответ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285875"/>
            <a:ext cx="4038600" cy="35433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	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  <p:pic>
        <p:nvPicPr>
          <p:cNvPr id="5" name="Рисунок 4" descr="берест грамо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500174"/>
            <a:ext cx="776578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Содержимое 6"/>
          <p:cNvSpPr>
            <a:spLocks noGrp="1"/>
          </p:cNvSpPr>
          <p:nvPr>
            <p:ph sz="half" idx="4294967295"/>
          </p:nvPr>
        </p:nvSpPr>
        <p:spPr>
          <a:xfrm>
            <a:off x="2786063" y="2786063"/>
            <a:ext cx="5900737" cy="25003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	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4438" y="1714500"/>
            <a:ext cx="6715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88 см</a:t>
            </a:r>
          </a:p>
          <a:p>
            <a:pPr algn="ctr"/>
            <a:endParaRPr lang="ru-RU" sz="4400" b="1">
              <a:latin typeface="Calibri" pitchFamily="34" charset="0"/>
            </a:endParaRPr>
          </a:p>
          <a:p>
            <a:pPr algn="ctr"/>
            <a:r>
              <a:rPr lang="ru-RU" sz="4400" b="1">
                <a:latin typeface="Calibri" pitchFamily="34" charset="0"/>
              </a:rPr>
              <a:t>Премия составила 100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96087"/>
            <a:ext cx="8229600" cy="96790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Задание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285875"/>
            <a:ext cx="4645025" cy="3006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	</a:t>
            </a:r>
            <a:r>
              <a:rPr lang="ru-RU" sz="2400" b="1" smtClean="0"/>
              <a:t>В 1952 году на Неревском раскопе (начало Дмитриевской - Великой улице) была обнаружена грамота, поставившая археологов в тупик. Позднее грамоту расшифровали.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400" b="1" smtClean="0"/>
          </a:p>
        </p:txBody>
      </p:sp>
      <p:sp>
        <p:nvSpPr>
          <p:cNvPr id="16388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76825" y="1844675"/>
            <a:ext cx="3609975" cy="143986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400" b="1" i="1" smtClean="0"/>
              <a:t>	Сумейте прочитать эту грамоту-шутку школьника 16 века.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400" b="1" i="1" smtClean="0"/>
          </a:p>
        </p:txBody>
      </p:sp>
      <p:pic>
        <p:nvPicPr>
          <p:cNvPr id="5" name="Рисунок 4" descr="берест грамо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1683" y="4080364"/>
            <a:ext cx="8456541" cy="243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Рисунок 5" descr="грамота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4508500"/>
            <a:ext cx="76009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54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Ответ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285875"/>
            <a:ext cx="4038600" cy="35433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	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  <p:pic>
        <p:nvPicPr>
          <p:cNvPr id="5" name="Рисунок 4" descr="берест грамо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928670"/>
            <a:ext cx="812420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Содержимое 6"/>
          <p:cNvSpPr>
            <a:spLocks noGrp="1"/>
          </p:cNvSpPr>
          <p:nvPr>
            <p:ph sz="half" idx="4294967295"/>
          </p:nvPr>
        </p:nvSpPr>
        <p:spPr>
          <a:xfrm>
            <a:off x="2786063" y="2786063"/>
            <a:ext cx="5900737" cy="25003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	</a:t>
            </a:r>
          </a:p>
        </p:txBody>
      </p:sp>
      <p:pic>
        <p:nvPicPr>
          <p:cNvPr id="17414" name="Рисунок 7" descr="грамота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214438"/>
            <a:ext cx="72564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965200" y="2249488"/>
            <a:ext cx="35718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464469" y="2107407"/>
            <a:ext cx="285750" cy="214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786732" y="2213769"/>
            <a:ext cx="28575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209006" y="2077244"/>
            <a:ext cx="390525" cy="2365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653507" y="2204243"/>
            <a:ext cx="438150" cy="301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24"/>
          <p:cNvSpPr txBox="1">
            <a:spLocks noChangeArrowheads="1"/>
          </p:cNvSpPr>
          <p:nvPr/>
        </p:nvSpPr>
        <p:spPr bwMode="auto">
          <a:xfrm>
            <a:off x="285750" y="3000375"/>
            <a:ext cx="85725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Arno Pro SmText" pitchFamily="18" charset="0"/>
              </a:rPr>
              <a:t>«</a:t>
            </a:r>
            <a:r>
              <a:rPr lang="ru-RU" sz="4000">
                <a:latin typeface="Calibri" pitchFamily="34" charset="0"/>
              </a:rPr>
              <a:t>“</a:t>
            </a:r>
            <a:r>
              <a:rPr lang="ru-RU" sz="4000" b="1" i="1">
                <a:latin typeface="Calibri" pitchFamily="34" charset="0"/>
              </a:rPr>
              <a:t>Невежя писа, недуми каза, а хто се цита” - “Незнающий написал, недумающий показал, а кто это читает...”. </a:t>
            </a:r>
            <a:endParaRPr lang="ru-RU" sz="4000" b="1">
              <a:latin typeface="Arno Pro SmText" pitchFamily="18" charset="0"/>
            </a:endParaRPr>
          </a:p>
        </p:txBody>
      </p:sp>
      <p:sp>
        <p:nvSpPr>
          <p:cNvPr id="17421" name="TextBox 25"/>
          <p:cNvSpPr txBox="1">
            <a:spLocks noChangeArrowheads="1"/>
          </p:cNvSpPr>
          <p:nvPr/>
        </p:nvSpPr>
        <p:spPr bwMode="auto">
          <a:xfrm>
            <a:off x="214313" y="5786438"/>
            <a:ext cx="8786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Современное толкование: «Кто писал не знаю, а я дурак читаю…»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Задание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3429000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Расшифруйте берестяную грамоту. В ней разные цифры обозначают разные буквы, а одинаковые цифры- одинаковые буквы. Какая из расшифровок верна?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860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«Думай и трудись»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«Привет от деда»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«Мой вопрос прост»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«Гуляй и отдыхай»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«Вперед к победам»</a:t>
            </a:r>
            <a:endParaRPr lang="ru-RU" b="1" i="1" dirty="0"/>
          </a:p>
        </p:txBody>
      </p:sp>
      <p:pic>
        <p:nvPicPr>
          <p:cNvPr id="5" name="Рисунок 4" descr="берест грамот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4071942"/>
            <a:ext cx="5500726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500438" y="4643438"/>
            <a:ext cx="5000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i="1">
                <a:latin typeface="Curlz MT"/>
              </a:rPr>
              <a:t>12342562756278</a:t>
            </a:r>
            <a:endParaRPr lang="ru-RU" sz="6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51276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Ответ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038600" cy="35433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5" name="Рисунок 4" descr="берест грамот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42" y="1850534"/>
            <a:ext cx="7879895" cy="429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Содержимое 6"/>
          <p:cNvSpPr>
            <a:spLocks noGrp="1"/>
          </p:cNvSpPr>
          <p:nvPr>
            <p:ph sz="half" idx="2"/>
          </p:nvPr>
        </p:nvSpPr>
        <p:spPr>
          <a:xfrm>
            <a:off x="2786063" y="2786063"/>
            <a:ext cx="5900737" cy="25003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	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4438" y="3000375"/>
            <a:ext cx="671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Calibri" pitchFamily="34" charset="0"/>
              </a:rPr>
              <a:t>Мой вопрос прост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Улица Псковская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	</a:t>
            </a:r>
            <a:r>
              <a:rPr lang="ru-RU" sz="2800" b="1" smtClean="0"/>
              <a:t>Начинается от площади К.Маркса в центре города и идет на юг, переходя в Псковское шоссе.</a:t>
            </a:r>
          </a:p>
          <a:p>
            <a:pPr>
              <a:buFont typeface="Arial" pitchFamily="34" charset="0"/>
              <a:buNone/>
            </a:pPr>
            <a:r>
              <a:rPr lang="ru-RU" sz="2800" b="1" smtClean="0"/>
              <a:t>	Сегодня эта улица- одна из самых протяженных. Ее длина свыше 3 км.</a:t>
            </a:r>
          </a:p>
          <a:p>
            <a:pPr>
              <a:buFont typeface="Arial" pitchFamily="34" charset="0"/>
              <a:buNone/>
            </a:pPr>
            <a:endParaRPr lang="ru-RU" sz="2800" b="1" smtClean="0"/>
          </a:p>
          <a:p>
            <a:pPr>
              <a:buFont typeface="Arial" pitchFamily="34" charset="0"/>
              <a:buNone/>
            </a:pPr>
            <a:r>
              <a:rPr lang="ru-RU" sz="2800" b="1" smtClean="0"/>
              <a:t>    </a:t>
            </a:r>
          </a:p>
        </p:txBody>
      </p:sp>
      <p:pic>
        <p:nvPicPr>
          <p:cNvPr id="7" name="Содержимое 6" descr="псковская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000628" y="1928802"/>
            <a:ext cx="3214710" cy="326919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Улица Псковская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4214813"/>
            <a:ext cx="8572500" cy="2357437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sz="2800" smtClean="0"/>
              <a:t>	</a:t>
            </a:r>
            <a:r>
              <a:rPr lang="ru-RU" sz="2800" b="1" smtClean="0"/>
              <a:t>В древние времена Псков был форпостом Новгорода в борьбе с тевтонскими псами-рыцарями.</a:t>
            </a:r>
          </a:p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sz="2800" b="1" smtClean="0"/>
              <a:t>	Он стоит при впадении в реку </a:t>
            </a:r>
            <a:r>
              <a:rPr lang="ru-RU" b="1" smtClean="0">
                <a:solidFill>
                  <a:srgbClr val="C00000"/>
                </a:solidFill>
              </a:rPr>
              <a:t>Великую</a:t>
            </a:r>
            <a:r>
              <a:rPr lang="ru-RU" sz="2800" b="1" smtClean="0"/>
              <a:t> ее притока реки Псковы.</a:t>
            </a:r>
            <a:endParaRPr lang="ru-RU" sz="2800" smtClean="0"/>
          </a:p>
        </p:txBody>
      </p:sp>
      <p:pic>
        <p:nvPicPr>
          <p:cNvPr id="6" name="Содержимое 5" descr="псков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000628" y="1357298"/>
            <a:ext cx="3609972" cy="270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старый пск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2246" y="1201723"/>
            <a:ext cx="42773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Улица Псковская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071938"/>
            <a:ext cx="8715375" cy="2054225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ru-RU" sz="2600" smtClean="0"/>
              <a:t>	</a:t>
            </a:r>
            <a:endParaRPr lang="ru-RU" sz="2600" b="1" smtClean="0"/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ru-RU" sz="2600" b="1" smtClean="0"/>
              <a:t>	Историческая связь спаяла Псков и Новгород в нерушимый союз. У новгородцев была даже поговорка: 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5600" b="1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600" smtClean="0"/>
          </a:p>
        </p:txBody>
      </p:sp>
      <p:pic>
        <p:nvPicPr>
          <p:cNvPr id="6" name="Содержимое 5" descr="псков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905377" y="1357298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кремль с высот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357298"/>
            <a:ext cx="3890503" cy="276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00" name="Picture 28" descr="AG00317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445125"/>
            <a:ext cx="7651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3714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357298"/>
            <a:ext cx="6608144" cy="44058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Задание 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75" y="1143000"/>
            <a:ext cx="8643938" cy="135731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800" smtClean="0"/>
              <a:t>	</a:t>
            </a:r>
            <a:r>
              <a:rPr lang="ru-RU" sz="2800" b="1" smtClean="0"/>
              <a:t>Найдите в таблице последовательно все числа от 1 до 30. Буквы, соответствующие числам, составят текст поговорки.</a:t>
            </a:r>
          </a:p>
        </p:txBody>
      </p:sp>
      <p:graphicFrame>
        <p:nvGraphicFramePr>
          <p:cNvPr id="23781" name="Group 229"/>
          <p:cNvGraphicFramePr>
            <a:graphicFrameLocks noGrp="1"/>
          </p:cNvGraphicFramePr>
          <p:nvPr>
            <p:ph sz="half" idx="4294967295"/>
          </p:nvPr>
        </p:nvGraphicFramePr>
        <p:xfrm>
          <a:off x="500063" y="2492375"/>
          <a:ext cx="3571875" cy="3370263"/>
        </p:xfrm>
        <a:graphic>
          <a:graphicData uri="http://schemas.openxmlformats.org/drawingml/2006/table">
            <a:tbl>
              <a:tblPr/>
              <a:tblGrid>
                <a:gridCol w="714375"/>
                <a:gridCol w="714375"/>
                <a:gridCol w="714375"/>
                <a:gridCol w="714375"/>
                <a:gridCol w="714375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45" name="Group 93"/>
          <p:cNvGraphicFramePr>
            <a:graphicFrameLocks noGrp="1"/>
          </p:cNvGraphicFramePr>
          <p:nvPr/>
        </p:nvGraphicFramePr>
        <p:xfrm>
          <a:off x="4643438" y="2492375"/>
          <a:ext cx="3571875" cy="3370264"/>
        </p:xfrm>
        <a:graphic>
          <a:graphicData uri="http://schemas.openxmlformats.org/drawingml/2006/table">
            <a:tbl>
              <a:tblPr/>
              <a:tblGrid>
                <a:gridCol w="714375"/>
                <a:gridCol w="714375"/>
                <a:gridCol w="714375"/>
                <a:gridCol w="714375"/>
                <a:gridCol w="714375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75" y="1143000"/>
            <a:ext cx="8858250" cy="535781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800" smtClean="0"/>
              <a:t>	</a:t>
            </a:r>
            <a:endParaRPr lang="ru-RU" sz="8000" smtClean="0"/>
          </a:p>
        </p:txBody>
      </p:sp>
      <p:sp>
        <p:nvSpPr>
          <p:cNvPr id="24580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542925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403350" y="1844675"/>
            <a:ext cx="6264275" cy="4321175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chemeClr val="tx1"/>
                </a:solidFill>
                <a:latin typeface="Arial" charset="0"/>
                <a:cs typeface="Arial" charset="0"/>
              </a:rPr>
              <a:t>«Душа на Волхове,</a:t>
            </a:r>
          </a:p>
          <a:p>
            <a:pPr algn="ctr">
              <a:defRPr/>
            </a:pPr>
            <a:r>
              <a:rPr lang="ru-RU" sz="3600" b="1">
                <a:solidFill>
                  <a:schemeClr val="tx1"/>
                </a:solidFill>
                <a:latin typeface="Arial" charset="0"/>
                <a:cs typeface="Arial" charset="0"/>
              </a:rPr>
              <a:t> а сердце на Великой»</a:t>
            </a:r>
          </a:p>
          <a:p>
            <a:pPr algn="ctr">
              <a:defRPr/>
            </a:pPr>
            <a:endParaRPr lang="ru-RU" sz="36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Улица Щусева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34" y="1357298"/>
            <a:ext cx="4643470" cy="4697427"/>
          </a:xfrm>
          <a:noFill/>
          <a:effectLst>
            <a:softEdge rad="63500"/>
          </a:effectLst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Образована в 1973 году. Названа в честь выдающегося советского зодчего Алексея Викторовича Щусева, автора послевоенного плана развития Новгорода. Его имя широко известно в стране и за рубежом.</a:t>
            </a:r>
            <a:endParaRPr lang="ru-RU" b="1" dirty="0"/>
          </a:p>
        </p:txBody>
      </p:sp>
      <p:pic>
        <p:nvPicPr>
          <p:cNvPr id="8" name="Содержимое 7" descr="щусев 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285860"/>
            <a:ext cx="3352565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Автором проекта какого из сооружений не являлся А.В Щусев?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4" descr="казанский вокзал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500175"/>
            <a:ext cx="3000396" cy="200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гостиница москв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000760" y="1428736"/>
            <a:ext cx="2901543" cy="20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щусев дом олсуфьевы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214818"/>
            <a:ext cx="3071834" cy="207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взолей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4214818"/>
            <a:ext cx="321471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драмтеат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3240" y="2357430"/>
            <a:ext cx="2843210" cy="211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3500438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Казанский вокзал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75" y="6357938"/>
            <a:ext cx="242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Дом Олтуфьевых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00813" y="35718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Гостиница «Москва»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3688" y="635793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Мавзолей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86188" y="45005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Театр драмы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178969" y="2536032"/>
            <a:ext cx="2857500" cy="192881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036094" y="2464594"/>
            <a:ext cx="2928938" cy="20002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Задание 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352925" cy="535781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На площади стоит памятник основателю города. К площади ведут 6 улиц. По 4 из них разрешено двустороннее движение, а по 2 -одностороннее к площади. Велосипедист собирается приехать на площадь, посмотреть на памятник, а затем уехать с площади. Каким число способов он может это сделать?</a:t>
            </a:r>
            <a:endParaRPr lang="ru-RU" b="1" dirty="0"/>
          </a:p>
        </p:txBody>
      </p:sp>
      <p:pic>
        <p:nvPicPr>
          <p:cNvPr id="5" name="Содержимое 4" descr="лубянка щусев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1357298"/>
            <a:ext cx="439069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929188" y="50006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Здание ФСБ на Лубянской площади</a:t>
            </a:r>
          </a:p>
          <a:p>
            <a:pPr algn="ctr"/>
            <a:r>
              <a:rPr lang="ru-RU">
                <a:latin typeface="Calibri" pitchFamily="34" charset="0"/>
              </a:rPr>
              <a:t>Архитектор А.В Щусев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352925" cy="53578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mtClean="0"/>
              <a:t>	</a:t>
            </a:r>
            <a:endParaRPr lang="ru-RU" sz="8000" smtClean="0"/>
          </a:p>
          <a:p>
            <a:pPr algn="ctr" eaLnBrk="1" hangingPunct="1">
              <a:buFont typeface="Arial" pitchFamily="34" charset="0"/>
              <a:buNone/>
            </a:pPr>
            <a:r>
              <a:rPr lang="ru-RU" sz="8000" b="1" smtClean="0"/>
              <a:t>24 способа</a:t>
            </a:r>
          </a:p>
        </p:txBody>
      </p:sp>
      <p:pic>
        <p:nvPicPr>
          <p:cNvPr id="5" name="Содержимое 4" descr="лубянка щусев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1357298"/>
            <a:ext cx="439069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929188" y="50006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Здание ФСБ на Лубянской площади</a:t>
            </a:r>
          </a:p>
          <a:p>
            <a:pPr algn="ctr"/>
            <a:r>
              <a:rPr lang="ru-RU">
                <a:latin typeface="Calibri" pitchFamily="34" charset="0"/>
              </a:rPr>
              <a:t>Архитектор А.В Щусев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Фёдоровский Ручей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b="1" smtClean="0"/>
              <a:t>Фёдоровский Ручей</a:t>
            </a:r>
            <a:r>
              <a:rPr lang="ru-RU" sz="2400" smtClean="0"/>
              <a:t> —</a:t>
            </a:r>
          </a:p>
          <a:p>
            <a:pPr>
              <a:buFont typeface="Arial" pitchFamily="34" charset="0"/>
              <a:buNone/>
            </a:pPr>
            <a:r>
              <a:rPr lang="ru-RU" sz="2400" smtClean="0"/>
              <a:t>     улица в Великом Новгороде. Проходит от моста Александра Невского до Земляного вала на востоке города, переходя затем в автотрассу московского направления.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557338"/>
            <a:ext cx="4162425" cy="4767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571612"/>
            <a:ext cx="4303950" cy="4108447"/>
          </a:xfrm>
        </p:spPr>
      </p:pic>
      <p:sp>
        <p:nvSpPr>
          <p:cNvPr id="30724" name="Rectangle 4"/>
          <p:cNvSpPr>
            <a:spLocks noGrp="1"/>
          </p:cNvSpPr>
          <p:nvPr>
            <p:ph type="body" sz="half" idx="2"/>
          </p:nvPr>
        </p:nvSpPr>
        <p:spPr>
          <a:xfrm>
            <a:off x="5076825" y="1600200"/>
            <a:ext cx="3609975" cy="42052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b="1" smtClean="0"/>
              <a:t>Фёдоровский Ручей</a:t>
            </a:r>
            <a:r>
              <a:rPr lang="ru-RU" sz="2400" smtClean="0"/>
              <a:t> —</a:t>
            </a:r>
          </a:p>
          <a:p>
            <a:pPr>
              <a:buFont typeface="Arial" pitchFamily="34" charset="0"/>
              <a:buNone/>
            </a:pPr>
            <a:r>
              <a:rPr lang="ru-RU" sz="2400" smtClean="0"/>
              <a:t>     улица в Великом Новгороде. Проходит от моста Александра Невского до Земляного вала на востоке города, переходя затем в автотрассу московского направления.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Фёдоровский Ручей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sz="half" idx="1"/>
          </p:nvPr>
        </p:nvSpPr>
        <p:spPr>
          <a:xfrm>
            <a:off x="0" y="1341438"/>
            <a:ext cx="4491038" cy="4784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dirty="0" smtClean="0"/>
              <a:t>Автодорога Ленинград — Москва, до строительства объездного участка, проходила через Новгород. В 1944 году отступающие из города немецкие войска взорвали единственный новгородский мост через Волхов. Обстоятельства требовали срочного возведения нового моста.</a:t>
            </a:r>
          </a:p>
          <a:p>
            <a:endParaRPr lang="ru-RU" sz="2400" dirty="0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7686" y="1571612"/>
            <a:ext cx="4249735" cy="4208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Фёдоровский Ручей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Сначала это была понтонная переправа, перекинутая через реку в районе Владимирской башни Новгородского детинца. Затем в районе улицы Розважи (левый берег) и в месте слияния Фёдоровского ручья и Волхова (правый берег) был выстроен деревянный мост 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и только в 1954 году, на месте деревянного, началось строительство капитального автомобильного моста.</a:t>
            </a:r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843213" y="4437063"/>
            <a:ext cx="74517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3100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075" name="Рисунок 4" descr="Рисунок5.jpg"/>
          <p:cNvPicPr>
            <a:picLocks noGrp="1" noChangeAspect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2643182"/>
            <a:ext cx="4172034" cy="2607730"/>
          </a:xfrm>
        </p:spPr>
      </p:pic>
      <p:pic>
        <p:nvPicPr>
          <p:cNvPr id="6148" name="Заголовок 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0"/>
            <a:ext cx="74882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Фёдоровский Ручей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857364"/>
            <a:ext cx="3365771" cy="3825867"/>
          </a:xfrm>
        </p:spPr>
      </p:pic>
      <p:sp>
        <p:nvSpPr>
          <p:cNvPr id="33796" name="Rectangle 4"/>
          <p:cNvSpPr>
            <a:spLocks noGrp="1"/>
          </p:cNvSpPr>
          <p:nvPr>
            <p:ph type="body" sz="half" idx="2"/>
          </p:nvPr>
        </p:nvSpPr>
        <p:spPr>
          <a:xfrm>
            <a:off x="4787900" y="1412875"/>
            <a:ext cx="3960813" cy="52165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smtClean="0"/>
              <a:t>Для выполнения инженерного замысла, ручей был засыпан. На его месте появилась насыпь — спуск с построенного моста, переходящая затем в улицу. 18 апреля 1961 года, решением Новгородского горисполкома улица, возникшая на месте Фёдоровского ручья, получила название «проспект Гагарина». В </a:t>
            </a:r>
            <a:r>
              <a:rPr lang="ru-RU" sz="2000" u="sng" smtClean="0"/>
              <a:t>1991 году</a:t>
            </a:r>
            <a:r>
              <a:rPr lang="ru-RU" sz="2000" smtClean="0"/>
              <a:t> было принято решение переназвать проспект Гагарина в улицу «Фёдоровский ручей».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smtClean="0"/>
              <a:t>Будучи недлинной улицей (_____?__), Фёдоровский ручей, тем не менее, является одной из главных магистралей   Торговой стороны. По ней осуществляется выезд из центральной части города в сторону Москвы.</a:t>
            </a:r>
          </a:p>
          <a:p>
            <a:pPr>
              <a:buFont typeface="Arial" pitchFamily="34" charset="0"/>
              <a:buNone/>
            </a:pPr>
            <a:r>
              <a:rPr lang="ru-RU" sz="2400" smtClean="0"/>
              <a:t> Чтобы узнать длину Федоровского ручья решите задачу:</a:t>
            </a:r>
            <a:endParaRPr lang="ru-RU" sz="2800" smtClean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4876" y="2000240"/>
            <a:ext cx="3425899" cy="3700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После </a:t>
            </a:r>
            <a:r>
              <a:rPr lang="ru-RU" sz="4400" smtClean="0"/>
              <a:t>7 </a:t>
            </a:r>
            <a:r>
              <a:rPr lang="ru-RU" smtClean="0"/>
              <a:t>стирок измерения куска хозяйственного мыла, имеющего форму прямоугольного параллелепипеда, уменьшились в двое. 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На сколько еще стирок хватит оставшегося куска мыла? 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Увеличив ответ на 749, вы получите длину Федоровского ручья(в метрах)</a:t>
            </a:r>
          </a:p>
        </p:txBody>
      </p:sp>
      <p:pic>
        <p:nvPicPr>
          <p:cNvPr id="35843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4938" y="274638"/>
            <a:ext cx="6334125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Ответ: мыла хватит еще на одну стирку, т.к. объем оставшегося мыла составил 1/8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часть первоначального, израсходовано мыла: 1 - 1/8 = 7/8 куска, значит на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каждую стирку расходовалось 1/8 часть куска, именно столько, сколько осталось.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Увеличив ответ на 749, вы получите длину Федоровского ручья(в метрах)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3686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2575" y="274638"/>
            <a:ext cx="6037263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2133600"/>
            <a:ext cx="4033838" cy="15827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smtClean="0"/>
              <a:t>Длина Фёдоровского ручья -750м.</a:t>
            </a:r>
          </a:p>
          <a:p>
            <a:endParaRPr lang="ru-RU" sz="2400" smtClean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1484313"/>
            <a:ext cx="4021137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662624"/>
                </a:solidFill>
                <a:hlinkClick r:id="rId2" tooltip="Церковь Фёдора Стратилата на Ручью"/>
              </a:rPr>
              <a:t>Церковь Фёдора Стратилата на Ручью</a:t>
            </a:r>
            <a:r>
              <a:rPr lang="ru-RU" sz="2800" smtClean="0">
                <a:solidFill>
                  <a:srgbClr val="662624"/>
                </a:solidFill>
              </a:rPr>
              <a:t> (</a:t>
            </a:r>
            <a:r>
              <a:rPr lang="ru-RU" sz="2800" smtClean="0">
                <a:solidFill>
                  <a:srgbClr val="662624"/>
                </a:solidFill>
                <a:hlinkClick r:id="rId3" tooltip="1360 год"/>
              </a:rPr>
              <a:t>1360 год</a:t>
            </a:r>
            <a:r>
              <a:rPr lang="ru-RU" sz="2800" smtClean="0">
                <a:solidFill>
                  <a:srgbClr val="662624"/>
                </a:solidFill>
              </a:rPr>
              <a:t>) </a:t>
            </a:r>
            <a:br>
              <a:rPr lang="ru-RU" sz="2800" smtClean="0">
                <a:solidFill>
                  <a:srgbClr val="662624"/>
                </a:solidFill>
              </a:rPr>
            </a:br>
            <a:endParaRPr lang="ru-RU" sz="2800" smtClean="0">
              <a:solidFill>
                <a:srgbClr val="662624"/>
              </a:solidFill>
            </a:endParaRPr>
          </a:p>
        </p:txBody>
      </p:sp>
      <p:pic>
        <p:nvPicPr>
          <p:cNvPr id="38915" name="Picture 3" descr="174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7159" y="1071546"/>
            <a:ext cx="3929090" cy="2712481"/>
          </a:xfrm>
        </p:spPr>
      </p:pic>
      <p:pic>
        <p:nvPicPr>
          <p:cNvPr id="4" name="Picture 3" descr="800px-Церковь_Фёдора_Стратилат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786190"/>
            <a:ext cx="3810702" cy="26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9" y="387565"/>
            <a:ext cx="3071834" cy="2184179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2837490" cy="20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571876"/>
            <a:ext cx="3380181" cy="23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4000" b="1" smtClean="0"/>
              <a:t>Улица Бояна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44035" name="Rectangle 6"/>
          <p:cNvSpPr>
            <a:spLocks noGrp="1"/>
          </p:cNvSpPr>
          <p:nvPr>
            <p:ph type="body" sz="half" idx="1"/>
          </p:nvPr>
        </p:nvSpPr>
        <p:spPr>
          <a:xfrm>
            <a:off x="323850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b="1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b="1" smtClean="0"/>
              <a:t>Улица Бояна</a:t>
            </a:r>
            <a:br>
              <a:rPr lang="ru-RU" b="1" smtClean="0"/>
            </a:br>
            <a:r>
              <a:rPr lang="ru-RU" smtClean="0">
                <a:hlinkClick r:id="rId2" tooltip="Торговая сторона"/>
              </a:rPr>
              <a:t>Торговая сторона</a:t>
            </a:r>
            <a:endParaRPr lang="ru-RU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b="1" smtClean="0"/>
              <a:t>Прежние названия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i="1" smtClean="0">
                <a:solidFill>
                  <a:srgbClr val="000099"/>
                </a:solidFill>
              </a:rPr>
              <a:t>Бояна, Буяна</a:t>
            </a:r>
            <a:r>
              <a:rPr lang="ru-RU" smtClean="0">
                <a:solidFill>
                  <a:srgbClr val="662624"/>
                </a:solidFill>
              </a:rPr>
              <a:t>,</a:t>
            </a:r>
            <a:br>
              <a:rPr lang="ru-RU" smtClean="0">
                <a:solidFill>
                  <a:srgbClr val="662624"/>
                </a:solidFill>
              </a:rPr>
            </a:br>
            <a:r>
              <a:rPr lang="ru-RU" smtClean="0"/>
              <a:t>затем до </a:t>
            </a:r>
            <a:r>
              <a:rPr lang="ru-RU" smtClean="0">
                <a:hlinkClick r:id="rId3" tooltip="1917"/>
              </a:rPr>
              <a:t>1917</a:t>
            </a:r>
            <a:r>
              <a:rPr lang="ru-RU" smtClean="0"/>
              <a:t> — </a:t>
            </a:r>
            <a:r>
              <a:rPr lang="ru-RU" i="1" smtClean="0"/>
              <a:t>Буяновская улица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до </a:t>
            </a:r>
            <a:r>
              <a:rPr lang="ru-RU" smtClean="0">
                <a:hlinkClick r:id="rId4" tooltip="1946"/>
              </a:rPr>
              <a:t>1946</a:t>
            </a:r>
            <a:r>
              <a:rPr lang="ru-RU" smtClean="0"/>
              <a:t> — </a:t>
            </a:r>
            <a:r>
              <a:rPr lang="ru-RU" i="1" smtClean="0"/>
              <a:t>Обороны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до </a:t>
            </a:r>
            <a:r>
              <a:rPr lang="ru-RU" smtClean="0">
                <a:hlinkClick r:id="rId5" tooltip="1991"/>
              </a:rPr>
              <a:t>1991</a:t>
            </a:r>
            <a:r>
              <a:rPr lang="ru-RU" smtClean="0"/>
              <a:t> — </a:t>
            </a:r>
            <a:r>
              <a:rPr lang="ru-RU" i="1" smtClean="0"/>
              <a:t>Большевиков</a:t>
            </a:r>
          </a:p>
        </p:txBody>
      </p:sp>
      <p:pic>
        <p:nvPicPr>
          <p:cNvPr id="44036" name="Picture 8" descr="На карте Великого Новгорода">
            <a:hlinkClick r:id="rId6" tooltip="&quot;На карте Великого Новгорода&quot;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087938" y="1557338"/>
            <a:ext cx="358775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/>
              <a:t>Улица Бояна</a:t>
            </a:r>
          </a:p>
        </p:txBody>
      </p:sp>
      <p:pic>
        <p:nvPicPr>
          <p:cNvPr id="45059" name="Picture 4" descr="Фотография">
            <a:hlinkClick r:id="rId2" tooltip="Фотография"/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85786" y="2143116"/>
            <a:ext cx="3423459" cy="2889243"/>
          </a:xfrm>
        </p:spPr>
      </p:pic>
      <p:sp>
        <p:nvSpPr>
          <p:cNvPr id="4506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076825" y="1557338"/>
            <a:ext cx="3887788" cy="45688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i="1" smtClean="0"/>
              <a:t>Улица Бояна находится в исторической части </a:t>
            </a:r>
            <a:r>
              <a:rPr lang="ru-RU" sz="2400" i="1" smtClean="0">
                <a:hlinkClick r:id="rId4" tooltip="Новгород"/>
              </a:rPr>
              <a:t>Великого Новгорода</a:t>
            </a:r>
            <a:r>
              <a:rPr lang="ru-RU" sz="2400" i="1" smtClean="0"/>
              <a:t>, на </a:t>
            </a:r>
            <a:r>
              <a:rPr lang="ru-RU" sz="2400" i="1" smtClean="0">
                <a:hlinkClick r:id="rId5" tooltip="Торговая сторона"/>
              </a:rPr>
              <a:t>Торговой стороне</a:t>
            </a:r>
            <a:r>
              <a:rPr lang="ru-RU" sz="2400" i="1" smtClean="0"/>
              <a:t>, в квартале к северо-востоку от </a:t>
            </a:r>
            <a:r>
              <a:rPr lang="ru-RU" sz="2400" i="1" smtClean="0">
                <a:hlinkClick r:id="rId6" tooltip="Ярославово Дворище"/>
              </a:rPr>
              <a:t>Ярославого Дворища</a:t>
            </a:r>
            <a:r>
              <a:rPr lang="ru-RU" sz="2400" i="1" smtClean="0"/>
              <a:t>. Современное название улицы восстановлено в  _________?     </a:t>
            </a:r>
            <a:r>
              <a:rPr lang="ru-RU" sz="2400" i="1" smtClean="0">
                <a:hlinkClick r:id="rId7" tooltip="1991 год"/>
              </a:rPr>
              <a:t>году</a:t>
            </a:r>
            <a:r>
              <a:rPr lang="ru-RU" sz="2400" i="1" smtClean="0"/>
              <a:t>, по решению Новгородского горсовета.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В числе 1068372 зачеркни три цифры так, чтобы оставшиеся цифры (в той же последовательности) образовывали: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А)возможно большее 4-значное число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Б)возможно меньшее 4-значное число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Уменьшив разность этих чисел на 5349 вы узнаете                     ГОД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восстановления современного названия улицы Бояна.</a:t>
            </a:r>
          </a:p>
        </p:txBody>
      </p:sp>
      <p:pic>
        <p:nvPicPr>
          <p:cNvPr id="46084" name="Заголово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88913"/>
            <a:ext cx="6121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Вид на кремль с Торговой стороны.jpg"/>
          <p:cNvPicPr>
            <a:picLocks noGrp="1" noChangeAspect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1428736"/>
            <a:ext cx="5334037" cy="4000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pitchFamily="34" charset="0"/>
              <a:buNone/>
            </a:pPr>
            <a:r>
              <a:rPr lang="ru-RU" smtClean="0"/>
              <a:t>А)8372</a:t>
            </a:r>
          </a:p>
          <a:p>
            <a:pPr marL="609600" indent="-609600">
              <a:buFont typeface="Arial" pitchFamily="34" charset="0"/>
              <a:buNone/>
            </a:pPr>
            <a:r>
              <a:rPr lang="ru-RU" smtClean="0"/>
              <a:t>Б)1032</a:t>
            </a:r>
          </a:p>
          <a:p>
            <a:pPr marL="609600" indent="-609600">
              <a:buFont typeface="Arial" pitchFamily="34" charset="0"/>
              <a:buAutoNum type="arabicParenR"/>
            </a:pPr>
            <a:r>
              <a:rPr lang="ru-RU" smtClean="0"/>
              <a:t>8372-1032=7340</a:t>
            </a:r>
          </a:p>
          <a:p>
            <a:pPr marL="609600" indent="-609600">
              <a:buFont typeface="Arial" pitchFamily="34" charset="0"/>
              <a:buAutoNum type="arabicParenR"/>
            </a:pPr>
            <a:r>
              <a:rPr lang="ru-RU" smtClean="0"/>
              <a:t>7340-5349=1991</a:t>
            </a:r>
          </a:p>
          <a:p>
            <a:pPr marL="609600" indent="-609600">
              <a:buFont typeface="Arial" pitchFamily="34" charset="0"/>
              <a:buAutoNum type="arabicParenR"/>
            </a:pPr>
            <a:endParaRPr lang="ru-RU" smtClean="0"/>
          </a:p>
          <a:p>
            <a:pPr marL="609600" indent="-609600">
              <a:buFont typeface="Arial" pitchFamily="34" charset="0"/>
              <a:buNone/>
            </a:pPr>
            <a:r>
              <a:rPr lang="ru-RU" smtClean="0"/>
              <a:t>ГОД:  </a:t>
            </a:r>
            <a:r>
              <a:rPr lang="ru-RU" sz="4400" smtClean="0"/>
              <a:t>1991</a:t>
            </a:r>
          </a:p>
          <a:p>
            <a:pPr marL="609600" indent="-609600">
              <a:buFont typeface="Arial" pitchFamily="34" charset="0"/>
              <a:buNone/>
            </a:pPr>
            <a:endParaRPr lang="ru-RU" sz="4400" smtClean="0"/>
          </a:p>
        </p:txBody>
      </p:sp>
      <p:pic>
        <p:nvPicPr>
          <p:cNvPr id="4710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2575" y="274638"/>
            <a:ext cx="6037263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Улица Бояна</a:t>
            </a:r>
          </a:p>
        </p:txBody>
      </p:sp>
      <p:pic>
        <p:nvPicPr>
          <p:cNvPr id="48131" name="Picture 4" descr="Фотография">
            <a:hlinkClick r:id="rId2" tooltip="Фотография"/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43042" y="2357430"/>
            <a:ext cx="2640786" cy="2228703"/>
          </a:xfrm>
        </p:spPr>
      </p:pic>
      <p:sp>
        <p:nvSpPr>
          <p:cNvPr id="4813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076825" y="1557338"/>
            <a:ext cx="3887788" cy="45688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800" i="1" smtClean="0"/>
              <a:t> Современное название улицы восстановлено в </a:t>
            </a:r>
            <a:r>
              <a:rPr lang="ru-RU" sz="2800" i="1" smtClean="0">
                <a:hlinkClick r:id="rId4" tooltip="1991 год"/>
              </a:rPr>
              <a:t>1991 году</a:t>
            </a:r>
            <a:r>
              <a:rPr lang="ru-RU" sz="2800" i="1" smtClean="0"/>
              <a:t>, по решению Новгородского горсовета.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/>
          </p:cNvSpPr>
          <p:nvPr>
            <p:ph type="title"/>
          </p:nvPr>
        </p:nvSpPr>
        <p:spPr>
          <a:xfrm>
            <a:off x="611188" y="274638"/>
            <a:ext cx="7618412" cy="1143000"/>
          </a:xfrm>
        </p:spPr>
        <p:txBody>
          <a:bodyPr/>
          <a:lstStyle/>
          <a:p>
            <a:r>
              <a:rPr lang="ru-RU" sz="3200" smtClean="0"/>
              <a:t>Информационная табличка на доме № 11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49155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1196975"/>
            <a:ext cx="4932362" cy="4929188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smtClean="0"/>
              <a:t>Впервые такая улица Новгорода упоминается в летописях под </a:t>
            </a:r>
            <a:r>
              <a:rPr lang="ru-RU" sz="2000" smtClean="0">
                <a:hlinkClick r:id="rId2" tooltip="1300 год"/>
              </a:rPr>
              <a:t>1300 годом</a:t>
            </a:r>
            <a:r>
              <a:rPr lang="ru-RU" sz="2000" smtClean="0"/>
              <a:t>, по результатам </a:t>
            </a:r>
            <a:r>
              <a:rPr lang="ru-RU" sz="2000" smtClean="0">
                <a:hlinkClick r:id="rId3" tooltip="Дендрохронология"/>
              </a:rPr>
              <a:t>дендрохронологии</a:t>
            </a:r>
            <a:r>
              <a:rPr lang="ru-RU" sz="2000" smtClean="0"/>
              <a:t> нижний ярус мостовой обнаруженный при раскопках относят к </a:t>
            </a:r>
            <a:r>
              <a:rPr lang="ru-RU" sz="2000" smtClean="0">
                <a:hlinkClick r:id="rId4" tooltip="1120-е"/>
              </a:rPr>
              <a:t>1120-м гг</a:t>
            </a:r>
            <a:r>
              <a:rPr lang="ru-RU" sz="2000" smtClean="0"/>
              <a:t>. В исторических источниках наименование улицы известно в двух формах, как улица </a:t>
            </a:r>
            <a:r>
              <a:rPr lang="ru-RU" sz="2000" i="1" smtClean="0"/>
              <a:t>Бояна</a:t>
            </a:r>
            <a:r>
              <a:rPr lang="ru-RU" sz="2000" smtClean="0"/>
              <a:t> (например XIV веке), так и </a:t>
            </a:r>
            <a:r>
              <a:rPr lang="ru-RU" sz="2000" i="1" smtClean="0"/>
              <a:t>Буяна</a:t>
            </a:r>
            <a:r>
              <a:rPr lang="ru-RU" sz="2000" smtClean="0"/>
              <a:t> (XV—XVI вв.). В XVI веке на улице было 30 дворов. Современная трасса улицы близка историческому положению улицы определяемому археологическими раскопками и </a:t>
            </a:r>
            <a:r>
              <a:rPr lang="ru-RU" sz="2000" smtClean="0">
                <a:hlinkClick r:id="rId5" tooltip="Писцовые книги"/>
              </a:rPr>
              <a:t>писцовыми книгами</a:t>
            </a:r>
            <a:r>
              <a:rPr lang="ru-RU" sz="2000" smtClean="0"/>
              <a:t> 1582/1583 года. Затем улицу называли </a:t>
            </a:r>
            <a:r>
              <a:rPr lang="ru-RU" sz="2000" i="1" smtClean="0"/>
              <a:t>Буяновской</a:t>
            </a:r>
            <a:r>
              <a:rPr lang="ru-RU" sz="2000" smtClean="0"/>
              <a:t>.</a:t>
            </a:r>
          </a:p>
        </p:txBody>
      </p:sp>
      <p:pic>
        <p:nvPicPr>
          <p:cNvPr id="49156" name="Picture 7" descr="220px-Boyana_str_11tbl">
            <a:hlinkClick r:id="rId6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1071538" y="2143116"/>
            <a:ext cx="2112176" cy="2517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Задание 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sz="half" idx="4294967295"/>
          </p:nvPr>
        </p:nvSpPr>
        <p:spPr>
          <a:xfrm>
            <a:off x="250825" y="2349500"/>
            <a:ext cx="4286250" cy="3170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smtClean="0"/>
              <a:t>	Чтобы узнать происхождение  названия  улицы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smtClean="0"/>
              <a:t>     Бояна, надо выполнить задание:</a:t>
            </a:r>
          </a:p>
        </p:txBody>
      </p:sp>
      <p:pic>
        <p:nvPicPr>
          <p:cNvPr id="50180" name="Picture 4" descr="Фотография">
            <a:hlinkClick r:id="rId2" tooltip="Фотография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2143116"/>
            <a:ext cx="2653018" cy="2606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183960"/>
                </a:solidFill>
              </a:rPr>
              <a:t>Расположив дроби в порядке возрастания, отгадайте зашифрованное слово.</a:t>
            </a:r>
          </a:p>
        </p:txBody>
      </p:sp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68313" y="1628775"/>
          <a:ext cx="561975" cy="1441450"/>
        </p:xfrm>
        <a:graphic>
          <a:graphicData uri="http://schemas.openxmlformats.org/presentationml/2006/ole">
            <p:oleObj spid="_x0000_s1026" name="Формула" r:id="rId3" imgW="152334" imgH="393529" progId="Equation.3">
              <p:embed/>
            </p:oleObj>
          </a:graphicData>
        </a:graphic>
      </p:graphicFrame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1476375" y="3213100"/>
          <a:ext cx="701675" cy="1368425"/>
        </p:xfrm>
        <a:graphic>
          <a:graphicData uri="http://schemas.openxmlformats.org/presentationml/2006/ole">
            <p:oleObj spid="_x0000_s1027" name="Формула" r:id="rId4" imgW="203040" imgH="393480" progId="Equation.3">
              <p:embed/>
            </p:oleObj>
          </a:graphicData>
        </a:graphic>
      </p:graphicFrame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6948488" y="1628775"/>
          <a:ext cx="627062" cy="1223963"/>
        </p:xfrm>
        <a:graphic>
          <a:graphicData uri="http://schemas.openxmlformats.org/presentationml/2006/ole">
            <p:oleObj spid="_x0000_s1028" name="Формула" r:id="rId5" imgW="203112" imgH="393529" progId="Equation.3">
              <p:embed/>
            </p:oleObj>
          </a:graphicData>
        </a:graphic>
      </p:graphicFrame>
      <p:graphicFrame>
        <p:nvGraphicFramePr>
          <p:cNvPr id="28684" name="Object 11"/>
          <p:cNvGraphicFramePr>
            <a:graphicFrameLocks noChangeAspect="1"/>
          </p:cNvGraphicFramePr>
          <p:nvPr/>
        </p:nvGraphicFramePr>
        <p:xfrm>
          <a:off x="2700338" y="1628775"/>
          <a:ext cx="663575" cy="1296988"/>
        </p:xfrm>
        <a:graphic>
          <a:graphicData uri="http://schemas.openxmlformats.org/presentationml/2006/ole">
            <p:oleObj spid="_x0000_s1029" name="Формула" r:id="rId6" imgW="203040" imgH="393480" progId="Equation.3">
              <p:embed/>
            </p:oleObj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395288" y="5119688"/>
            <a:ext cx="97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1,5</a:t>
            </a:r>
          </a:p>
          <a:p>
            <a:endParaRPr lang="ru-RU" sz="3200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3995738" y="2852738"/>
            <a:ext cx="712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BE122F"/>
                </a:solidFill>
              </a:rPr>
              <a:t>-</a:t>
            </a:r>
            <a:r>
              <a:rPr lang="ru-RU" sz="4000">
                <a:solidFill>
                  <a:srgbClr val="BE122F"/>
                </a:solidFill>
              </a:rPr>
              <a:t>я</a:t>
            </a:r>
          </a:p>
        </p:txBody>
      </p:sp>
      <p:graphicFrame>
        <p:nvGraphicFramePr>
          <p:cNvPr id="28687" name="Object 14"/>
          <p:cNvGraphicFramePr>
            <a:graphicFrameLocks noChangeAspect="1"/>
          </p:cNvGraphicFramePr>
          <p:nvPr/>
        </p:nvGraphicFramePr>
        <p:xfrm>
          <a:off x="5867400" y="3284538"/>
          <a:ext cx="627063" cy="1225550"/>
        </p:xfrm>
        <a:graphic>
          <a:graphicData uri="http://schemas.openxmlformats.org/presentationml/2006/ole">
            <p:oleObj spid="_x0000_s1030" name="Формула" r:id="rId7" imgW="203040" imgH="393480" progId="Equation.3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700338" y="30988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28689" name="Object 16"/>
          <p:cNvGraphicFramePr>
            <a:graphicFrameLocks noChangeAspect="1"/>
          </p:cNvGraphicFramePr>
          <p:nvPr/>
        </p:nvGraphicFramePr>
        <p:xfrm>
          <a:off x="5003800" y="1628775"/>
          <a:ext cx="665163" cy="1296988"/>
        </p:xfrm>
        <a:graphic>
          <a:graphicData uri="http://schemas.openxmlformats.org/presentationml/2006/ole">
            <p:oleObj spid="_x0000_s1031" name="Microsoft Equation 3.0" r:id="rId8" imgW="203040" imgH="393480" progId="Equation.3">
              <p:embed/>
            </p:oleObj>
          </a:graphicData>
        </a:graphic>
      </p:graphicFrame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87450" y="1989138"/>
            <a:ext cx="100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-Щ</a:t>
            </a: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2124075" y="3500438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-Е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667625" y="1844675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-В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419475" y="1916113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-Й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643438" y="3500438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-И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516688" y="3500438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-О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724525" y="1844675"/>
            <a:ext cx="108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</a:rPr>
              <a:t>-Б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132138" y="5084763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Что оно означает?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059113" y="58054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BE122F"/>
                </a:solidFill>
              </a:rPr>
              <a:t>Вещий Боян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563938" y="350043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0,25</a:t>
            </a:r>
          </a:p>
        </p:txBody>
      </p:sp>
      <p:pic>
        <p:nvPicPr>
          <p:cNvPr id="28700" name="Picture 28" descr="AG00317_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025" y="4076700"/>
            <a:ext cx="1490663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9"/>
          <p:cNvSpPr>
            <a:spLocks noChangeArrowheads="1"/>
          </p:cNvSpPr>
          <p:nvPr/>
        </p:nvSpPr>
        <p:spPr bwMode="auto">
          <a:xfrm>
            <a:off x="2771775" y="2997200"/>
            <a:ext cx="144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1,25</a:t>
            </a:r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auto">
          <a:xfrm>
            <a:off x="1355725" y="4933950"/>
            <a:ext cx="912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BE122F"/>
                </a:solidFill>
              </a:rPr>
              <a:t>-</a:t>
            </a:r>
            <a:r>
              <a:rPr lang="ru-RU" sz="4000">
                <a:solidFill>
                  <a:srgbClr val="BE122F"/>
                </a:solidFill>
              </a:rPr>
              <a:t>н</a:t>
            </a:r>
          </a:p>
          <a:p>
            <a:pPr>
              <a:spcBef>
                <a:spcPct val="50000"/>
              </a:spcBef>
            </a:pPr>
            <a:endParaRPr lang="ru-RU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6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6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6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6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6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6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6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6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9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6021" y="511191"/>
            <a:ext cx="6701815" cy="368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75" y="1143000"/>
            <a:ext cx="8750300" cy="5165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smtClean="0"/>
              <a:t>Название улице происходит от древнеславянского имени </a:t>
            </a:r>
            <a:r>
              <a:rPr lang="ru-RU" sz="2400" smtClean="0">
                <a:hlinkClick r:id="rId2" tooltip="Боян"/>
              </a:rPr>
              <a:t>Боян</a:t>
            </a:r>
            <a:r>
              <a:rPr lang="ru-RU" sz="2400" smtClean="0"/>
              <a:t>.</a:t>
            </a:r>
          </a:p>
          <a:p>
            <a:pPr>
              <a:buFont typeface="Arial" pitchFamily="34" charset="0"/>
              <a:buNone/>
            </a:pPr>
            <a:r>
              <a:rPr lang="ru-RU" sz="2400" smtClean="0"/>
              <a:t> </a:t>
            </a:r>
            <a:r>
              <a:rPr lang="ru-RU" sz="2400" smtClean="0">
                <a:hlinkClick r:id="rId3" tooltip="Евгений (Болховитинов)"/>
              </a:rPr>
              <a:t>Евгений (Болховитинов)</a:t>
            </a:r>
            <a:r>
              <a:rPr lang="ru-RU" sz="2400" smtClean="0"/>
              <a:t> по поводу названия Буяновской улицы писал:</a:t>
            </a:r>
          </a:p>
          <a:p>
            <a:pPr>
              <a:buFont typeface="Arial" pitchFamily="34" charset="0"/>
              <a:buNone/>
            </a:pPr>
            <a:r>
              <a:rPr lang="ru-RU" sz="2400" smtClean="0"/>
              <a:t>«Вам известно, что в Новгороде есть улица, издревле до ныне именуемая Буяна. А в летописце новгородцем, изданном с древнейшего „харатейного“ списка в Москве, улица сия называется Бояна. Поелику же в Новегороде многия улицы издревле прозваны именами знаменитых людей, как на примере: Добрынина, Янева, Рядедина, Боркова, Щеркова, Иворова, Коржова, Молоткова, Бордова, Ильина и другие; то для чего же не думать, что и Бояна прозвана от Бояна?»</a:t>
            </a:r>
          </a:p>
          <a:p>
            <a:pPr>
              <a:buFont typeface="Arial" pitchFamily="34" charset="0"/>
              <a:buNone/>
            </a:pPr>
            <a:endParaRPr lang="ru-RU" sz="2400" smtClean="0"/>
          </a:p>
          <a:p>
            <a:pPr>
              <a:buFont typeface="Arial" pitchFamily="34" charset="0"/>
              <a:buNone/>
            </a:pPr>
            <a:r>
              <a:rPr lang="ru-RU" sz="2400" smtClean="0"/>
              <a:t> То есть названа по имени знаменитого сказителя и певца Киевской Руси «</a:t>
            </a:r>
            <a:r>
              <a:rPr lang="ru-RU" sz="2400" smtClean="0">
                <a:hlinkClick r:id="rId2" tooltip="Боян"/>
              </a:rPr>
              <a:t>вещего Бояна</a:t>
            </a:r>
            <a:r>
              <a:rPr lang="ru-RU" sz="2400" smtClean="0"/>
              <a:t>».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В </a:t>
            </a:r>
            <a:r>
              <a:rPr lang="ru-RU" sz="2800" smtClean="0">
                <a:hlinkClick r:id="rId2" tooltip="1556 год"/>
              </a:rPr>
              <a:t>1556 году</a:t>
            </a:r>
            <a:r>
              <a:rPr lang="ru-RU" sz="2800" smtClean="0"/>
              <a:t>, близ Волхова, на находившемся в то время здесь подворье </a:t>
            </a:r>
            <a:r>
              <a:rPr lang="ru-RU" sz="2800" smtClean="0">
                <a:hlinkClick r:id="rId3" tooltip="Хутынский монастырь"/>
              </a:rPr>
              <a:t>Хутынского монастыря</a:t>
            </a:r>
            <a:r>
              <a:rPr lang="ru-RU" sz="2800" smtClean="0"/>
              <a:t> была выстроена </a:t>
            </a:r>
            <a:r>
              <a:rPr lang="ru-RU" sz="2800" i="1" smtClean="0"/>
              <a:t>церковь Богородицы Одигардии на Буяне улице</a:t>
            </a:r>
            <a:r>
              <a:rPr lang="ru-RU" sz="2800" smtClean="0"/>
              <a:t>, позднее после пожара была восстановлена и освещена во имя </a:t>
            </a:r>
            <a:r>
              <a:rPr lang="ru-RU" sz="2800" i="1" smtClean="0"/>
              <a:t>Тихвинской Иконы Божией Матери</a:t>
            </a:r>
            <a:r>
              <a:rPr lang="ru-RU" sz="2800" smtClean="0"/>
              <a:t>. 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В </a:t>
            </a:r>
            <a:r>
              <a:rPr lang="ru-RU" sz="2800" smtClean="0">
                <a:hlinkClick r:id="rId4" tooltip="1794 год"/>
              </a:rPr>
              <a:t>1794 году</a:t>
            </a:r>
            <a:r>
              <a:rPr lang="ru-RU" sz="2800" smtClean="0"/>
              <a:t> церковь была разобрана вместе с постройками подворья Хутынского монастыря, в связи с новым регулярным планом застройки Новгорода Н. Чичерена 1778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sz="2800" i="1" smtClean="0"/>
              <a:t>Пересечение улиц Бояна и Большой Московской, дом 11/11</a:t>
            </a:r>
          </a:p>
        </p:txBody>
      </p:sp>
      <p:sp>
        <p:nvSpPr>
          <p:cNvPr id="53251" name="Rectangle 6"/>
          <p:cNvSpPr>
            <a:spLocks noGrp="1"/>
          </p:cNvSpPr>
          <p:nvPr>
            <p:ph type="body" sz="half" idx="2"/>
          </p:nvPr>
        </p:nvSpPr>
        <p:spPr>
          <a:xfrm>
            <a:off x="395288" y="14128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После </a:t>
            </a:r>
            <a:r>
              <a:rPr lang="ru-RU" sz="2400" smtClean="0">
                <a:hlinkClick r:id="rId2" tooltip="Октябрьская революция"/>
              </a:rPr>
              <a:t>Октябрьской революции 1917 года</a:t>
            </a:r>
            <a:r>
              <a:rPr lang="ru-RU" sz="2400" smtClean="0"/>
              <a:t> Буяновскую улицу, переименовали в улицу </a:t>
            </a:r>
            <a:r>
              <a:rPr lang="ru-RU" sz="2400" i="1" smtClean="0"/>
              <a:t>Обороны</a:t>
            </a:r>
            <a:r>
              <a:rPr lang="ru-RU" sz="2400" smtClean="0"/>
              <a:t>, а </a:t>
            </a:r>
            <a:r>
              <a:rPr lang="ru-RU" sz="2400" smtClean="0">
                <a:hlinkClick r:id="rId3" tooltip="Рогатица (страница отсутствует)"/>
              </a:rPr>
              <a:t>Рогатинскую улицу</a:t>
            </a:r>
            <a:r>
              <a:rPr lang="ru-RU" sz="2400" smtClean="0"/>
              <a:t> — в улицу Большевиков. </a:t>
            </a:r>
            <a:r>
              <a:rPr lang="ru-RU" sz="2400" smtClean="0">
                <a:hlinkClick r:id="rId4" tooltip="1 апреля"/>
              </a:rPr>
              <a:t>1 апреля</a:t>
            </a:r>
            <a:r>
              <a:rPr lang="ru-RU" sz="2400" smtClean="0"/>
              <a:t> </a:t>
            </a:r>
            <a:r>
              <a:rPr lang="ru-RU" sz="2400" smtClean="0">
                <a:hlinkClick r:id="rId5" tooltip="1946 год"/>
              </a:rPr>
              <a:t>1946 года</a:t>
            </a:r>
            <a:r>
              <a:rPr lang="ru-RU" sz="2400" smtClean="0"/>
              <a:t> решением исполкома горсовета название «</a:t>
            </a:r>
            <a:r>
              <a:rPr lang="ru-RU" sz="2400" i="1" smtClean="0"/>
              <a:t>улица Большевиков</a:t>
            </a:r>
            <a:r>
              <a:rPr lang="ru-RU" sz="2400" smtClean="0"/>
              <a:t>» распространили и на современную улицу Бояна.</a:t>
            </a:r>
          </a:p>
        </p:txBody>
      </p:sp>
      <p:pic>
        <p:nvPicPr>
          <p:cNvPr id="53252" name="Picture 7" descr="240px-Boyana_str_11">
            <a:hlinkClick r:id="rId6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000628" y="1857364"/>
            <a:ext cx="2964450" cy="3251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sz="2800" smtClean="0"/>
              <a:t>Новгородская телевышка, ул. Бояна 8а</a:t>
            </a:r>
          </a:p>
        </p:txBody>
      </p:sp>
      <p:sp>
        <p:nvSpPr>
          <p:cNvPr id="54275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333375"/>
            <a:ext cx="4464050" cy="611981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 smtClean="0"/>
              <a:t>Современная трасса улицы проходит от </a:t>
            </a:r>
            <a:r>
              <a:rPr lang="ru-RU" sz="2400" smtClean="0">
                <a:hlinkClick r:id="rId2" tooltip="Набережная Александра Невского (страница отсутствует)"/>
              </a:rPr>
              <a:t>набережной Александра Невского</a:t>
            </a:r>
            <a:r>
              <a:rPr lang="ru-RU" sz="2400" smtClean="0"/>
              <a:t>, проходящей вдоль правого берега </a:t>
            </a:r>
            <a:r>
              <a:rPr lang="ru-RU" sz="2400" smtClean="0">
                <a:hlinkClick r:id="rId3" tooltip="Волхов"/>
              </a:rPr>
              <a:t>Волхова</a:t>
            </a:r>
            <a:r>
              <a:rPr lang="ru-RU" sz="2400" smtClean="0"/>
              <a:t>, на юго-восток — до </a:t>
            </a:r>
            <a:r>
              <a:rPr lang="ru-RU" sz="2400" smtClean="0">
                <a:hlinkClick r:id="rId4" tooltip="Большая Московская улица (Великий Новгород) (страница отсутствует)"/>
              </a:rPr>
              <a:t>Большой Московской улицы</a:t>
            </a:r>
            <a:r>
              <a:rPr lang="ru-RU" sz="2400" smtClean="0"/>
              <a:t>, имеет пересечение с </a:t>
            </a:r>
            <a:r>
              <a:rPr lang="ru-RU" sz="2400" smtClean="0">
                <a:hlinkClick r:id="rId5" tooltip="Дворцовая улица (Великий Новгород)"/>
              </a:rPr>
              <a:t>Дворцовой улицей</a:t>
            </a:r>
            <a:r>
              <a:rPr lang="ru-RU" sz="2400" smtClean="0"/>
              <a:t>. Среди группы строений Новгородского телецентра находящихся по адресу — </a:t>
            </a:r>
            <a:r>
              <a:rPr lang="ru-RU" sz="2400" i="1" smtClean="0"/>
              <a:t>улица Бояна, 8а</a:t>
            </a:r>
            <a:r>
              <a:rPr lang="ru-RU" sz="2400" smtClean="0"/>
              <a:t>, находится высочайшее сооружение исторической части города — </a:t>
            </a:r>
            <a:r>
              <a:rPr lang="ru-RU" sz="2400" smtClean="0">
                <a:hlinkClick r:id="rId6" tooltip="Новгородская телевышка (страница отсутствует)"/>
              </a:rPr>
              <a:t>Новгородская телевышка</a:t>
            </a:r>
            <a:r>
              <a:rPr lang="ru-RU" sz="2400" smtClean="0"/>
              <a:t>. Самым новым зданием на улице является банк (дом 7а).</a:t>
            </a:r>
          </a:p>
        </p:txBody>
      </p:sp>
      <p:pic>
        <p:nvPicPr>
          <p:cNvPr id="54276" name="Picture 7" descr="220px-TV_tower_in_Velikiy_Novgorod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422906" y="2285992"/>
            <a:ext cx="2158053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55299" name="Picture 9" descr="240px-Boyana_str_7a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1928802"/>
            <a:ext cx="3844133" cy="3255949"/>
          </a:xfrm>
        </p:spPr>
      </p:pic>
      <p:sp>
        <p:nvSpPr>
          <p:cNvPr id="55300" name="Rectangle 4"/>
          <p:cNvSpPr>
            <a:spLocks noGrp="1"/>
          </p:cNvSpPr>
          <p:nvPr>
            <p:ph sz="quarter" idx="4294967295"/>
          </p:nvPr>
        </p:nvSpPr>
        <p:spPr>
          <a:xfrm>
            <a:off x="1403350" y="260350"/>
            <a:ext cx="7740650" cy="1179513"/>
          </a:xfrm>
        </p:spPr>
        <p:txBody>
          <a:bodyPr/>
          <a:lstStyle/>
          <a:p>
            <a:pPr>
              <a:buFont typeface="Arial" pitchFamily="34" charset="0"/>
              <a:buNone/>
              <a:tabLst>
                <a:tab pos="630238" algn="l"/>
              </a:tabLst>
            </a:pPr>
            <a:r>
              <a:rPr lang="ru-RU" sz="2400" smtClean="0"/>
              <a:t>     </a:t>
            </a:r>
            <a:r>
              <a:rPr lang="ru-RU" sz="2800" i="1" smtClean="0"/>
              <a:t>дом 7a (банк)</a:t>
            </a:r>
            <a:br>
              <a:rPr lang="ru-RU" sz="2800" i="1" smtClean="0"/>
            </a:br>
            <a:r>
              <a:rPr lang="ru-RU" sz="2800" i="1" smtClean="0"/>
              <a:t>Самое новое здание улицы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4 из 7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14480" y="1500174"/>
            <a:ext cx="5707046" cy="4229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вопросы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(Вопросы для  капитанов команд)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7345362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/>
              <a:t>Два числа</a:t>
            </a:r>
            <a:endParaRPr lang="ru-RU" smtClean="0"/>
          </a:p>
          <a:p>
            <a:pPr>
              <a:buFont typeface="Arial" pitchFamily="34" charset="0"/>
              <a:buNone/>
            </a:pPr>
            <a:r>
              <a:rPr lang="ru-RU" smtClean="0"/>
              <a:t>Назовите два числа, у которых количество цифр равно количеству букв, составляющих название каждого из этих чисел. </a:t>
            </a:r>
          </a:p>
        </p:txBody>
      </p:sp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571480"/>
            <a:ext cx="6000792" cy="91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ru-RU" smtClean="0"/>
          </a:p>
          <a:p>
            <a:pPr>
              <a:buFont typeface="Arial" pitchFamily="34" charset="0"/>
              <a:buNone/>
            </a:pPr>
            <a:r>
              <a:rPr lang="ru-RU" smtClean="0"/>
              <a:t>"сто" - 100; "миллион" - 1000000</a:t>
            </a:r>
          </a:p>
          <a:p>
            <a:endParaRPr lang="ru-RU" smtClean="0"/>
          </a:p>
        </p:txBody>
      </p:sp>
      <p:pic>
        <p:nvPicPr>
          <p:cNvPr id="5837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2575" y="274638"/>
            <a:ext cx="6037263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7786688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320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320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3600" b="1" smtClean="0"/>
              <a:t>Шум леса</a:t>
            </a:r>
            <a:endParaRPr lang="ru-RU" sz="360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3200" smtClean="0"/>
              <a:t>Как вы думаете, одинаково ли шумят хвойные и лиственные леса? </a:t>
            </a:r>
          </a:p>
        </p:txBody>
      </p:sp>
      <p:pic>
        <p:nvPicPr>
          <p:cNvPr id="59395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4938" y="274638"/>
            <a:ext cx="6334125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smtClean="0"/>
              <a:t>Шум ветра в лесу меняется в зависимости от породы деревьев. Сосны и ели разбивают ветер на вихри, следующие один за другим очень часто; при этом получается свистящий звук, имеющий очень высокий тон. В лиственном лесу посто­янно стоит шум, потому что широкая поверхность листьев разбивает ветер на небольшие струйки. Листья, дрожа, трутся друг о друга, шелестят. Весной, когда листья молодые и нежные, шелест их мягок; грубеет он осенью, когда листья становятся более жесткими.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6041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2575" y="274638"/>
            <a:ext cx="6037263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4938" y="274638"/>
            <a:ext cx="6334125" cy="1143000"/>
          </a:xfrm>
        </p:spPr>
      </p:pic>
      <p:sp>
        <p:nvSpPr>
          <p:cNvPr id="61443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1600200"/>
            <a:ext cx="8424863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/>
              <a:t>Потерянные гайки</a:t>
            </a:r>
            <a:endParaRPr lang="ru-RU" smtClean="0"/>
          </a:p>
          <a:p>
            <a:pPr>
              <a:buFont typeface="Arial" pitchFamily="34" charset="0"/>
              <a:buNone/>
            </a:pPr>
            <a:r>
              <a:rPr lang="ru-RU" smtClean="0"/>
              <a:t>Меняя колесо своей машины, человек уронил все четыре гайки его крепления в решетку канализационного стока, откуда достать их было невозможно. Он уже решил, что застрял здесь, но проходивший мимо мальчик подсказал ему очень дельную мысль, которая позволила ему поехать дальше. В чем состояла его идея?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Мальчик предложил отвернуть по одной гайке с каждого из трех колес и закрепить ими четвертое колесо. Сделав это, человек смог доехать до ближайшего гаража на прочно закрепленных колесах.</a:t>
            </a:r>
          </a:p>
          <a:p>
            <a:pPr>
              <a:buFont typeface="Arial" pitchFamily="34" charset="0"/>
              <a:buNone/>
            </a:pPr>
            <a:endParaRPr lang="ru-RU" smtClean="0"/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6246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2575" y="274638"/>
            <a:ext cx="6037263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585" y="271376"/>
            <a:ext cx="7674831" cy="91940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Великий Новгород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11188" y="1700213"/>
            <a:ext cx="7751762" cy="35623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/>
              <a:t>Здесь не носили лаптей, а ходили в кожаных сапогах, здесь мостили улицы с древних времен, простолюдины вели оживленную переписку, а князей звали и прогоняли когда хотели. </a:t>
            </a:r>
            <a:endParaRPr lang="ru-RU" smtClean="0"/>
          </a:p>
        </p:txBody>
      </p:sp>
      <p:pic>
        <p:nvPicPr>
          <p:cNvPr id="9220" name="Picture 5" descr="x_550b6a9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5805488"/>
            <a:ext cx="7921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0645" y="7345"/>
            <a:ext cx="8806560" cy="14047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Великий Новгород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497888" cy="39592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3000" b="1" smtClean="0"/>
              <a:t>Здесь можно постоять на том самом месте, откуда, по преданию, сбросили в реку кровожадного языческого бога Перуна, искупаться в озере, на берегу которого пел свои чарующие песни купец Садко, поучаствовать в ристалищах современных новгородских витязей.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3000" b="1" smtClean="0"/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3000" b="1" smtClean="0"/>
              <a:t>Здесь, и только здесь вы в полной мере ощутите связь времен и исконную атмосферу Земли Русской.</a:t>
            </a:r>
          </a:p>
          <a:p>
            <a:pPr algn="just" eaLnBrk="1" hangingPunct="1">
              <a:lnSpc>
                <a:spcPct val="80000"/>
              </a:lnSpc>
            </a:pPr>
            <a:endParaRPr lang="ru-RU" sz="3000" smtClean="0"/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3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407988"/>
            <a:ext cx="8229600" cy="9397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Великая улица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(Дмитриевская ул.)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1700213"/>
            <a:ext cx="4213225" cy="465772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400" b="1" dirty="0" smtClean="0"/>
              <a:t>Улица Дмитриевская начинается на Софийской стороне, у </a:t>
            </a:r>
            <a:r>
              <a:rPr lang="ru-RU" sz="3400" b="1" dirty="0" err="1" smtClean="0"/>
              <a:t>Волховского</a:t>
            </a:r>
            <a:r>
              <a:rPr lang="ru-RU" sz="3400" b="1" dirty="0" smtClean="0"/>
              <a:t> моста, и идет вдоль берега реки к площади Строителей. Ее протяженность около двух километров.  Название связано с существовавшей здесь в XVIII веке церковью Дмитрия. Направление улицы почти совпадает с улицей древнего Новгорода — Великой.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	</a:t>
            </a:r>
            <a:endParaRPr lang="ru-RU" sz="3400" dirty="0"/>
          </a:p>
        </p:txBody>
      </p:sp>
      <p:pic>
        <p:nvPicPr>
          <p:cNvPr id="6" name="Содержимое 5" descr="великая улица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29124" y="1428736"/>
            <a:ext cx="4386732" cy="289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Великая улица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(Дмитриевская ул.)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1714500"/>
            <a:ext cx="4643438" cy="48577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200" dirty="0" smtClean="0"/>
              <a:t>	</a:t>
            </a:r>
            <a:r>
              <a:rPr lang="ru-RU" sz="2400" b="1" dirty="0" smtClean="0"/>
              <a:t>На западной стороне Дмитриевской улицы 26 июля 1951 года во время раскопок, которые вела археологическая экспедиция Московского университета и Института археологии Академии наук СССР, была найдена первая берестяная грамота. Всего их на </a:t>
            </a:r>
            <a:r>
              <a:rPr lang="ru-RU" sz="2400" b="1" dirty="0" err="1" smtClean="0"/>
              <a:t>Неревском</a:t>
            </a:r>
            <a:r>
              <a:rPr lang="ru-RU" sz="2400" b="1" dirty="0" smtClean="0"/>
              <a:t>  раскопе было найдено около 400. </a:t>
            </a:r>
          </a:p>
        </p:txBody>
      </p:sp>
      <p:pic>
        <p:nvPicPr>
          <p:cNvPr id="6" name="Содержимое 5" descr="раскопки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29190" y="2143116"/>
            <a:ext cx="3757612" cy="282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1390</Words>
  <Application>Microsoft Office PowerPoint</Application>
  <PresentationFormat>Экран (4:3)</PresentationFormat>
  <Paragraphs>234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Тема Office</vt:lpstr>
      <vt:lpstr>1_Тема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Великий Новгород</vt:lpstr>
      <vt:lpstr>Великий Новгород</vt:lpstr>
      <vt:lpstr>Великая улица (Дмитриевская ул.)</vt:lpstr>
      <vt:lpstr>Великая улица (Дмитриевская ул.)</vt:lpstr>
      <vt:lpstr>Первая берестяная грамота </vt:lpstr>
      <vt:lpstr>Задание </vt:lpstr>
      <vt:lpstr>Ответ </vt:lpstr>
      <vt:lpstr>Задание </vt:lpstr>
      <vt:lpstr>Ответ </vt:lpstr>
      <vt:lpstr>Задание </vt:lpstr>
      <vt:lpstr>Ответ </vt:lpstr>
      <vt:lpstr>Улица Псковская</vt:lpstr>
      <vt:lpstr>Улица Псковская</vt:lpstr>
      <vt:lpstr>Улица Псковская</vt:lpstr>
      <vt:lpstr>Задание  </vt:lpstr>
      <vt:lpstr>Ответ  </vt:lpstr>
      <vt:lpstr>Улица Щусева</vt:lpstr>
      <vt:lpstr>Автором проекта какого из сооружений не являлся А.В Щусев?</vt:lpstr>
      <vt:lpstr>Задание  </vt:lpstr>
      <vt:lpstr>Ответ  </vt:lpstr>
      <vt:lpstr>Фёдоровский Ручей</vt:lpstr>
      <vt:lpstr>Слайд 27</vt:lpstr>
      <vt:lpstr>Фёдоровский Ручей</vt:lpstr>
      <vt:lpstr>Фёдоровский Ручей</vt:lpstr>
      <vt:lpstr>Фёдоровский Ручей</vt:lpstr>
      <vt:lpstr>Слайд 31</vt:lpstr>
      <vt:lpstr>Слайд 32</vt:lpstr>
      <vt:lpstr>Слайд 33</vt:lpstr>
      <vt:lpstr>Слайд 34</vt:lpstr>
      <vt:lpstr>Церковь Фёдора Стратилата на Ручью (1360 год)  </vt:lpstr>
      <vt:lpstr>Слайд 36</vt:lpstr>
      <vt:lpstr>Улица Бояна </vt:lpstr>
      <vt:lpstr>Улица Бояна</vt:lpstr>
      <vt:lpstr>Слайд 39</vt:lpstr>
      <vt:lpstr>Слайд 40</vt:lpstr>
      <vt:lpstr>Улица Бояна</vt:lpstr>
      <vt:lpstr>Информационная табличка на доме № 11 </vt:lpstr>
      <vt:lpstr>Задание </vt:lpstr>
      <vt:lpstr>Слайд 44</vt:lpstr>
      <vt:lpstr>Ответ  </vt:lpstr>
      <vt:lpstr>Слайд 46</vt:lpstr>
      <vt:lpstr>Пересечение улиц Бояна и Большой Московской, дом 11/11</vt:lpstr>
      <vt:lpstr>Новгородская телевышка, ул. Бояна 8а</vt:lpstr>
      <vt:lpstr> </vt:lpstr>
      <vt:lpstr>Логические вопросы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старого Новгорода</dc:title>
  <dc:creator>User</dc:creator>
  <cp:lastModifiedBy>Admin</cp:lastModifiedBy>
  <cp:revision>41</cp:revision>
  <dcterms:created xsi:type="dcterms:W3CDTF">2010-11-10T19:18:15Z</dcterms:created>
  <dcterms:modified xsi:type="dcterms:W3CDTF">2011-01-31T07:42:32Z</dcterms:modified>
</cp:coreProperties>
</file>