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81" r:id="rId8"/>
    <p:sldId id="282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4" r:id="rId21"/>
    <p:sldId id="285" r:id="rId22"/>
    <p:sldId id="263" r:id="rId23"/>
    <p:sldId id="264" r:id="rId24"/>
    <p:sldId id="273" r:id="rId25"/>
    <p:sldId id="274" r:id="rId26"/>
    <p:sldId id="275" r:id="rId27"/>
    <p:sldId id="276" r:id="rId28"/>
    <p:sldId id="278" r:id="rId29"/>
    <p:sldId id="279" r:id="rId30"/>
    <p:sldId id="28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C4AD86-5D17-4444-BC4A-27BE9917BC5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87E8D-1DA8-474D-9B39-ED3DECB3F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FD9FC7-6E22-4446-861C-C62632376BE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AB4E8F-D9EB-4BCF-BB6D-DC47985E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6BDC32-C415-4F69-9521-6C6A41F9456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7DEF24-0B7C-49DF-9A4F-5E0FD70E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D33B39-6FFF-4430-A007-64FD4E6EE14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9BAA5F-EDE2-4DC4-8C4B-07783074C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27246-2030-49EF-BD17-02EE291BCBF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B388A0-BFED-43E7-8EFC-A91601C8C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71639-419B-44C2-AEFA-DCFB65E9B713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B1C180-DF52-4FCE-B20D-E9EA97BDA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0AB633-2352-49CD-AFCC-FCD30361D12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55A909-75A5-4CA9-B36F-40C7CD049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2B723-66EE-435A-9D6B-10F6F1BAC31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9BF8B-8BB8-4741-9306-E35BFB7F2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85AA49-2A1D-4C4E-B897-BF4F18279DD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BAA0AF-A55E-4FAE-9043-D924957C1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12DAE-2C5D-4208-8824-91A3EB3AA44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6944A5-10AB-46CC-8273-2A30873A2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FA7A1D-A21D-4BAF-8029-30F2FDA20794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5E75D5-08BF-42DA-8536-E98AF8415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84000"/>
              </a:scheme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00BEB2-1A85-4000-B1C1-C2023D783C5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AC736B-82EF-4EF2-9473-5DE89FD4F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500" y="571500"/>
            <a:ext cx="4643438" cy="1700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Александр Невский – </a:t>
            </a:r>
            <a:b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имя  России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429125" y="2643188"/>
            <a:ext cx="4081463" cy="3011487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5400" b="1" smtClean="0">
                <a:solidFill>
                  <a:srgbClr val="771F28"/>
                </a:solidFill>
                <a:latin typeface="Mistral"/>
              </a:rPr>
              <a:t>«Не в силе бог, но в правде»</a:t>
            </a:r>
          </a:p>
        </p:txBody>
      </p:sp>
      <p:pic>
        <p:nvPicPr>
          <p:cNvPr id="10" name="Содержимое 9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3" y="1312708"/>
            <a:ext cx="2786082" cy="44721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>
          <a:xfrm>
            <a:off x="5143500" y="1500188"/>
            <a:ext cx="3328988" cy="2214562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4400" b="1" smtClean="0">
                <a:solidFill>
                  <a:srgbClr val="B45F07"/>
                </a:solidFill>
              </a:rPr>
              <a:t>1242 год</a:t>
            </a:r>
          </a:p>
        </p:txBody>
      </p:sp>
      <p:pic>
        <p:nvPicPr>
          <p:cNvPr id="6" name="Содержимое 5" descr="ледовое 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2714620"/>
            <a:ext cx="613837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idx="2"/>
          </p:nvPr>
        </p:nvSpPr>
        <p:spPr>
          <a:xfrm>
            <a:off x="4286250" y="428625"/>
            <a:ext cx="4224338" cy="5226050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В Ледовом побоище численность немецких рыцарей, по некоторым  историческим данным, составляла </a:t>
            </a:r>
            <a:r>
              <a:rPr lang="en-US" sz="1600" b="1" smtClean="0">
                <a:solidFill>
                  <a:srgbClr val="783F04"/>
                </a:solidFill>
                <a:latin typeface="Century Gothic" pitchFamily="34" charset="0"/>
              </a:rPr>
              <a:t>  </a:t>
            </a: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12 – 14 тысяч воинов.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Сколько насчитывало ополчение новгородцев с княжескими дружинниками вы узнаете  найдя недостающее число: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2000" b="1" smtClean="0"/>
              <a:t>  13       (10)     7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2000" b="1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2000" b="1" smtClean="0"/>
              <a:t>  14       (67)     120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2000" b="1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2000" b="1" smtClean="0"/>
              <a:t>  11        (</a:t>
            </a:r>
            <a:r>
              <a:rPr lang="ru-RU" sz="2800" b="1" smtClean="0">
                <a:solidFill>
                  <a:srgbClr val="C00000"/>
                </a:solidFill>
              </a:rPr>
              <a:t>?</a:t>
            </a:r>
            <a:r>
              <a:rPr lang="ru-RU" sz="2000" b="1" smtClean="0"/>
              <a:t>)      19</a:t>
            </a:r>
          </a:p>
        </p:txBody>
      </p:sp>
      <p:pic>
        <p:nvPicPr>
          <p:cNvPr id="5" name="Содержимое 4" descr="3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428604"/>
            <a:ext cx="3708490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ополчение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3429000"/>
            <a:ext cx="3286148" cy="27316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Ответ: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 15 тысяч воинов.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3143248"/>
            <a:ext cx="205928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rmalex1_min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3071810"/>
            <a:ext cx="208360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rmalex2_min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3071810"/>
            <a:ext cx="2000264" cy="2940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5" y="428625"/>
            <a:ext cx="4357688" cy="5226050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Для сражений новгородцы ковали пики, железные палицы, булавы, мечи и наконечники для стрел. В 12 – 13 веках булавы чаще всего были бронзовыми с шипами, с орнаментом в виде верёвочного плетения. Реже встречались бронзовые булавы со свинцовой заливкой в форме приплюснутого шара.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latin typeface="Century Gothic" pitchFamily="34" charset="0"/>
              </a:rPr>
              <a:t>Длина рукояти новгородской булавы 13 века, найденной на Троицком раскопе в 1989 году 69 см. Чему равен диаметр её рукояти, составляющий 1/23 этой длины?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1600" b="1" smtClean="0">
              <a:latin typeface="Century Gothic" pitchFamily="34" charset="0"/>
            </a:endParaRPr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latin typeface="Century Gothic" pitchFamily="34" charset="0"/>
              </a:rPr>
              <a:t>Вычислите размеры резного орнамента на рукояти булавы, если орнамент покрывает 2/3 длины рукояти.</a:t>
            </a:r>
          </a:p>
        </p:txBody>
      </p:sp>
      <p:pic>
        <p:nvPicPr>
          <p:cNvPr id="5" name="Содержимое 4" descr="булава 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3500438"/>
            <a:ext cx="2762241" cy="207168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оружие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0" y="714355"/>
            <a:ext cx="3476546" cy="203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Ответ: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69 : 23 = 3 (см)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69: 3 * 2 = 46 (см)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500" y="500063"/>
            <a:ext cx="4510088" cy="5154612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50141B"/>
                </a:solidFill>
                <a:latin typeface="Century Gothic" pitchFamily="34" charset="0"/>
              </a:rPr>
              <a:t>Кольчуга – рубашка из железных колец. Она защищала воинов в бою. В 9 – 13 веках кольчугу называли «бронью». Слово «кольчуга» появилось в 15 – 16 веках и произошло скорее всего, от слова «кольцо». Изготовление колец для кольчуги было делом очень сложным и длительным. На изготовление одной такой рубашки опытный кузнец тратил от года до двух лет.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/>
              <a:t>При изготовлении колец для кольчуги проволока разрубалась на кусочки длиной 3 см. сколько колец получалось из 600 м проволоки?</a:t>
            </a:r>
          </a:p>
        </p:txBody>
      </p:sp>
      <p:pic>
        <p:nvPicPr>
          <p:cNvPr id="8" name="Содержимое 7" descr="вооружение воин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50" y="214313"/>
            <a:ext cx="2330450" cy="3355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льчуга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63" y="3286125"/>
            <a:ext cx="16891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Ответ: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20 000 колец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кольчуга 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0" y="285750"/>
            <a:ext cx="3690938" cy="351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кольчуга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2928934"/>
            <a:ext cx="2476497" cy="371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625" y="285750"/>
            <a:ext cx="8183563" cy="60452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Кроме проволочных колец кузнец выковывал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цельносечные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кольца, высеченные из железного листа. Сколько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цельносечных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колец шло на кольчугу вы узнаете, если сумму всех нечётных чисел от 1 до 199 уменьшите в 2 раза.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кольчуга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25" y="3143250"/>
            <a:ext cx="2578100" cy="32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30225"/>
            <a:ext cx="8715375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1+3+…+199 = (1+199) + +(3+197)+…+(99+101)=200 * 50=10000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  10000 : 2 = 5000 колец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воин 13 века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3286106"/>
            <a:ext cx="2000264" cy="2667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воин в кольчуге 12 ве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7175" y="3428999"/>
            <a:ext cx="1831692" cy="2571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5" y="530225"/>
            <a:ext cx="3400425" cy="5827713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 это же время были у Руси непростые отношения с монголами, которые совершали военные походы на Европу, проходя по землям Руси. В низовьях Волги хан Батый построил город Сарай и основал Золотую Орду. Ещё отец Александра – Ярослав начал устанавливать мирные отношения с татарами. Князь Александр был приёмным сыном хана Батыя и названным братом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батыева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сына – царевича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Сартака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 Это положило начало военному союзу Руси с Золотой Ордой, который окончательно оформил Александр в 1257 году.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Батый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8" y="357188"/>
            <a:ext cx="2000250" cy="166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атый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4000504"/>
            <a:ext cx="3214365" cy="2233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атый 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1500174"/>
            <a:ext cx="2771775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27713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Среди тех, кто защищал Русскую землю от врагов в 13 столетии, наибольшую славу у потомков завоевал князь Александр Ярославович, прозванный «Невским». Отцом Александра был деятельный и властный князь Ярослав,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а дедом Мстислав Удалой. От деда Александр унаследовал свою пылкую отвагу, рыцарскую беспечность.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   Из сохранившихся до наших дней древних источников известно, что родиной Александра был город Переславль – Залесский. Наречён младенец был, по обычаю того времени, в честь святого, подвиги которого церковь вспоминала близко ко дню его рождения. Небесным покровителем его стал святой мученик Александр. Имя Александр было редким для 13 века в княжеской среде и напоминало имя героя языческой древности Александра Македонского.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yaroslav_yaroslav_1_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1714488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970588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Римская церковь была против союза, который установил Александр. Она усилила натиск на Русь, предлагая русскому князю подчиниться римскому престолу. По рассказу летописца, Александр, посоветовавшись с мудрыми людьми, дал ответ, суть которого вам предстоит выяснить. Ключом является сдвиг на две буквы алфавита назад: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«…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рф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дву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хщжпкя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сткковжо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099" y="3714752"/>
            <a:ext cx="2939163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9915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i="1" dirty="0" smtClean="0">
                <a:solidFill>
                  <a:srgbClr val="C00000"/>
                </a:solidFill>
              </a:rPr>
              <a:t>«… от вас учения не </a:t>
            </a:r>
            <a:r>
              <a:rPr lang="ru-RU" sz="3000" i="1" dirty="0" err="1" smtClean="0">
                <a:solidFill>
                  <a:srgbClr val="C00000"/>
                </a:solidFill>
              </a:rPr>
              <a:t>приимаем</a:t>
            </a:r>
            <a:r>
              <a:rPr lang="ru-RU" sz="3000" i="1" dirty="0" smtClean="0">
                <a:solidFill>
                  <a:srgbClr val="C00000"/>
                </a:solidFill>
              </a:rPr>
              <a:t>».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Русский Александр Великий определил судьбу народа спасая Русское государство и православную веру, за что и был причислен церковью к лику святых.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 дошедшем до нас летописном сказании о подвигах его говорится, что он «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Богом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рожен</a:t>
            </a: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». Побеждая везде, он никем не был побеждён. Рыцарь, пришедший с запада посмотреть Александра, рассказывал, что он прошёл много стран и народов, но нигде не видал такого «ни в царях царя, ни в князьях князя».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3795" name="Рисунок 3" descr="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2286000"/>
            <a:ext cx="15001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705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Приставка «Невский» у Александра появилась значительно позже невской битвы. После чего это произошло вы узнаете « прополов сорняки ». Выберите из данного текста три названия сорных растений, тогда оставшиеся буквы составят нужное слово.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косаонтомонкиризцаасцниыить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84838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Ответ: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после 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канонизации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осот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2190747" cy="164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ныть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1714482"/>
            <a:ext cx="2000274" cy="1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окрица 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3" y="803493"/>
            <a:ext cx="2214578" cy="16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785813" y="2357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осот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3429000" y="264318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мокрица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6500813" y="335756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сныть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357188"/>
            <a:ext cx="3867150" cy="585787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Летом 1724 года состоялось перенесение мощей благоверного князя Александра Невского из Владимира в Александро – Невскую лавру Санкт – Петербурга. Тогда же Пётр 1 намеривался учредить и орден в честь святого «небесного предстателя за невские земли» Александра Невского, навеки оставшегося покровителем города.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За какие заслуги мыслил Пётр 1 вручать новый российский орден?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mtClean="0"/>
              <a:t>Решив задачу вы сможете узнать код и ответить на вопрос.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latin typeface="Century Gothic" pitchFamily="34" charset="0"/>
              </a:rPr>
              <a:t>Площадь квадрата 81 см². Сторону квадрата увеличили на 11 см. Найдите периметр полученного квадрата.</a:t>
            </a:r>
          </a:p>
        </p:txBody>
      </p:sp>
      <p:pic>
        <p:nvPicPr>
          <p:cNvPr id="5" name="Содержимое 4" descr="лавра 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68256"/>
            <a:ext cx="3143272" cy="2134650"/>
          </a:xfrm>
          <a:prstGeom prst="roundRect">
            <a:avLst>
              <a:gd name="adj" fmla="val 11031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4313" y="4357688"/>
            <a:ext cx="4357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60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за пользу Отечеству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80    за военные заслуги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70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 за государственные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50  за заслуги в воспитании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9915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Решение : 9 см – сторона была, 9+11=20 см сторона стала, 20*4=80 см периметр.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«в награждение подвигов на полях брани», т. е. как военная награда.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лавра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7" y="3482578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авр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2971" y="3589712"/>
            <a:ext cx="3405243" cy="255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2"/>
          <p:cNvSpPr>
            <a:spLocks noGrp="1"/>
          </p:cNvSpPr>
          <p:nvPr>
            <p:ph type="body" idx="2"/>
          </p:nvPr>
        </p:nvSpPr>
        <p:spPr>
          <a:xfrm>
            <a:off x="5538788" y="214313"/>
            <a:ext cx="2971800" cy="5440362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771F28"/>
                </a:solidFill>
                <a:latin typeface="Century Gothic" pitchFamily="34" charset="0"/>
              </a:rPr>
              <a:t>Пётр сам занимался разработкой проекта нового государственного ордена и утвердил основные положения орденского устава. Но впервые награждения орденом были произведены  уже после его смерти в царствование Екатерины 1 в 1725 году. Но его стали вручать не только военным, но и гражданским лицам, а так же монархам – российским государям.</a:t>
            </a:r>
          </a:p>
        </p:txBody>
      </p:sp>
      <p:pic>
        <p:nvPicPr>
          <p:cNvPr id="5" name="Содержимое 4" descr="35 владыка Феодосий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571612"/>
            <a:ext cx="3357586" cy="223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625" y="500063"/>
            <a:ext cx="8183563" cy="5643562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Ордена имели, например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адмирал Ф. Ф. Ушаков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и      А. В. Суворов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" name="Рисунок 11" descr="Ушак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857364"/>
            <a:ext cx="2857520" cy="396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увор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928802"/>
            <a:ext cx="3045936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84838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 советской России также существовал орден Александра Невского, которым награждались командиры , проявившие в боях за Родину личную отвагу, мужество, храбрость и умелым командованием обеспечивающие успешные действия своих частей.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Определите какой из орденов является орденом Александра Невского?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2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75" y="3357563"/>
            <a:ext cx="2101850" cy="292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25" y="3571875"/>
            <a:ext cx="1933575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3" y="5857875"/>
            <a:ext cx="357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9563" y="5929313"/>
            <a:ext cx="428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75627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Со времени 18 века внешний вид ордена изменялся, но девиз остался прежним :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« За Труды и Отечество»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5" y="2786058"/>
            <a:ext cx="930730" cy="1306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3012796"/>
            <a:ext cx="857256" cy="93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2857496"/>
            <a:ext cx="857256" cy="113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3071810"/>
            <a:ext cx="1143008" cy="825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6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2996943"/>
            <a:ext cx="1143008" cy="112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5"/>
          <p:cNvSpPr>
            <a:spLocks noGrp="1"/>
          </p:cNvSpPr>
          <p:nvPr>
            <p:ph type="body" idx="2"/>
          </p:nvPr>
        </p:nvSpPr>
        <p:spPr>
          <a:xfrm>
            <a:off x="5143500" y="928688"/>
            <a:ext cx="3367088" cy="4725987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783F04"/>
                </a:solidFill>
                <a:latin typeface="Century Gothic" pitchFamily="34" charset="0"/>
              </a:rPr>
              <a:t>Решив задачу вы узнаете какого числа, согласно летописи, родился князь Александр: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1800" b="1" smtClean="0">
              <a:solidFill>
                <a:srgbClr val="783F04"/>
              </a:solidFill>
              <a:latin typeface="Century Gothic" pitchFamily="34" charset="0"/>
            </a:endParaRPr>
          </a:p>
          <a:p>
            <a:pPr marL="17463" marR="0"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783F04"/>
                </a:solidFill>
                <a:latin typeface="Century Gothic" pitchFamily="34" charset="0"/>
              </a:rPr>
              <a:t>Класс шёл парами. Один из учеников посмотрел вперёд и насчитал девять пар, затем обернулся и насчитал пять пар. Сколько всего учеников шло в колонне?</a:t>
            </a:r>
          </a:p>
        </p:txBody>
      </p:sp>
      <p:pic>
        <p:nvPicPr>
          <p:cNvPr id="7" name="Содержимое 6" descr="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1" y="2143116"/>
            <a:ext cx="3440634" cy="256857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530225"/>
            <a:ext cx="4714875" cy="5541963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«Кто с мечом к нам придёт – от меча и погибнет »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nevsk1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643050"/>
            <a:ext cx="2381191" cy="4658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2"/>
          </p:nvPr>
        </p:nvSpPr>
        <p:spPr>
          <a:xfrm>
            <a:off x="4786313" y="2500313"/>
            <a:ext cx="3724275" cy="3154362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2800" smtClean="0"/>
              <a:t>Ответ :  </a:t>
            </a:r>
            <a:r>
              <a:rPr lang="ru-RU" sz="2800" smtClean="0">
                <a:solidFill>
                  <a:srgbClr val="783F04"/>
                </a:solidFill>
              </a:rPr>
              <a:t>30 числа</a:t>
            </a: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428736"/>
            <a:ext cx="3368765" cy="381793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>
          <a:xfrm>
            <a:off x="4500563" y="1447800"/>
            <a:ext cx="4010025" cy="420687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783F04"/>
                </a:solidFill>
                <a:latin typeface="Century Gothic" pitchFamily="34" charset="0"/>
              </a:rPr>
              <a:t>Чтобы узнать в каком месяце он родился вместо знака     «</a:t>
            </a:r>
            <a:r>
              <a:rPr lang="en-US" sz="1800" b="1" smtClean="0">
                <a:solidFill>
                  <a:srgbClr val="783F04"/>
                </a:solidFill>
                <a:latin typeface="Century Gothic" pitchFamily="34" charset="0"/>
              </a:rPr>
              <a:t> </a:t>
            </a:r>
            <a:r>
              <a:rPr lang="ru-RU" sz="1800" b="1" smtClean="0">
                <a:solidFill>
                  <a:srgbClr val="FF00FF"/>
                </a:solidFill>
                <a:latin typeface="Century Gothic" pitchFamily="34" charset="0"/>
              </a:rPr>
              <a:t>?</a:t>
            </a:r>
            <a:r>
              <a:rPr lang="en-US" sz="1800" b="1" smtClean="0">
                <a:solidFill>
                  <a:srgbClr val="783F04"/>
                </a:solidFill>
                <a:latin typeface="Century Gothic" pitchFamily="34" charset="0"/>
              </a:rPr>
              <a:t> </a:t>
            </a:r>
            <a:r>
              <a:rPr lang="ru-RU" sz="1800" b="1" smtClean="0">
                <a:solidFill>
                  <a:srgbClr val="783F04"/>
                </a:solidFill>
                <a:latin typeface="Century Gothic" pitchFamily="34" charset="0"/>
              </a:rPr>
              <a:t>» запишите необходимое число: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1600" b="1" smtClean="0">
              <a:solidFill>
                <a:srgbClr val="783F04"/>
              </a:solidFill>
              <a:latin typeface="Century Gothic" pitchFamily="34" charset="0"/>
            </a:endParaRPr>
          </a:p>
          <a:p>
            <a:pPr marL="17463" marR="0" eaLnBrk="1" hangingPunct="1">
              <a:spcBef>
                <a:spcPct val="0"/>
              </a:spcBef>
            </a:pPr>
            <a:r>
              <a:rPr lang="ru-RU" sz="2000" b="1" smtClean="0">
                <a:solidFill>
                  <a:srgbClr val="783F04"/>
                </a:solidFill>
                <a:latin typeface="Century Gothic" pitchFamily="34" charset="0"/>
              </a:rPr>
              <a:t>  17 – х = 13            5х           20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2000" b="1" smtClean="0">
              <a:solidFill>
                <a:srgbClr val="783F04"/>
              </a:solidFill>
              <a:latin typeface="Century Gothic" pitchFamily="34" charset="0"/>
            </a:endParaRPr>
          </a:p>
          <a:p>
            <a:pPr marL="17463" marR="0" eaLnBrk="1" hangingPunct="1">
              <a:spcBef>
                <a:spcPct val="0"/>
              </a:spcBef>
            </a:pPr>
            <a:r>
              <a:rPr lang="ru-RU" sz="2000" b="1" smtClean="0">
                <a:solidFill>
                  <a:srgbClr val="783F04"/>
                </a:solidFill>
                <a:latin typeface="Century Gothic" pitchFamily="34" charset="0"/>
              </a:rPr>
              <a:t>   х: 4 = 9                х – 6        30</a:t>
            </a:r>
          </a:p>
          <a:p>
            <a:pPr marL="17463" marR="0" eaLnBrk="1" hangingPunct="1">
              <a:spcBef>
                <a:spcPct val="0"/>
              </a:spcBef>
            </a:pPr>
            <a:endParaRPr lang="ru-RU" sz="2000" b="1" smtClean="0">
              <a:solidFill>
                <a:srgbClr val="783F04"/>
              </a:solidFill>
              <a:latin typeface="Century Gothic" pitchFamily="34" charset="0"/>
            </a:endParaRPr>
          </a:p>
          <a:p>
            <a:pPr marL="17463" marR="0" eaLnBrk="1" hangingPunct="1">
              <a:spcBef>
                <a:spcPct val="0"/>
              </a:spcBef>
            </a:pPr>
            <a:r>
              <a:rPr lang="ru-RU" sz="2000" b="1" smtClean="0">
                <a:solidFill>
                  <a:srgbClr val="783F04"/>
                </a:solidFill>
                <a:latin typeface="Century Gothic" pitchFamily="34" charset="0"/>
              </a:rPr>
              <a:t>  7 х = 63                45 : х      </a:t>
            </a:r>
            <a:r>
              <a:rPr lang="ru-RU" sz="2000" b="1" smtClean="0">
                <a:solidFill>
                  <a:srgbClr val="783F04"/>
                </a:solidFill>
              </a:rPr>
              <a:t>  </a:t>
            </a:r>
            <a:r>
              <a:rPr lang="ru-RU" sz="2000" b="1" smtClean="0">
                <a:solidFill>
                  <a:srgbClr val="D96B77"/>
                </a:solidFill>
              </a:rPr>
              <a:t>?</a:t>
            </a: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50" y="2214554"/>
            <a:ext cx="3239485" cy="259398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88" y="428625"/>
            <a:ext cx="3509962" cy="500062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2400" b="1" smtClean="0">
                <a:solidFill>
                  <a:srgbClr val="783F04"/>
                </a:solidFill>
                <a:latin typeface="Century Gothic" pitchFamily="34" charset="0"/>
              </a:rPr>
              <a:t>Историк 18 века </a:t>
            </a:r>
            <a:r>
              <a:rPr lang="en-US" sz="2400" b="1" smtClean="0">
                <a:solidFill>
                  <a:srgbClr val="783F04"/>
                </a:solidFill>
                <a:latin typeface="Century Gothic" pitchFamily="34" charset="0"/>
              </a:rPr>
              <a:t>     </a:t>
            </a:r>
            <a:r>
              <a:rPr lang="ru-RU" sz="2400" b="1" smtClean="0">
                <a:solidFill>
                  <a:srgbClr val="783F04"/>
                </a:solidFill>
                <a:latin typeface="Century Gothic" pitchFamily="34" charset="0"/>
              </a:rPr>
              <a:t>В. Н. Татищев, пользовавшийся не сохранившимися до наших дней летописями, сообщает, что будущий герой увидел свет в субботу, 30 мая 1220 года в городе Переславль – Залесский</a:t>
            </a:r>
            <a:r>
              <a:rPr lang="ru-RU" sz="2400" smtClean="0">
                <a:latin typeface="Century Gothic" pitchFamily="34" charset="0"/>
              </a:rPr>
              <a:t>.</a:t>
            </a:r>
          </a:p>
        </p:txBody>
      </p:sp>
      <p:pic>
        <p:nvPicPr>
          <p:cNvPr id="6" name="Содержимое 5" descr="Переяславль 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3736574" cy="2714644"/>
          </a:xfrm>
          <a:effectLst>
            <a:softEdge rad="112500"/>
          </a:effectLst>
        </p:spPr>
      </p:pic>
      <p:pic>
        <p:nvPicPr>
          <p:cNvPr id="7" name="Рисунок 6" descr="Переяславль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357562"/>
            <a:ext cx="3714775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5568950" cy="589915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Будущее Александра было предопределено от рождения. Он князь, а значит, законовед и законодатель, воин и полководец, праведный христианин и защитник веры, ценитель искусств и щедрый покровитель его творцов. Изучал он правила этикета, письмо и чтение, историю великих предков. Александр проходил в Новгороде при отце обучение внутренней и внешней дипломатии, постигал искусство подчинять бояр и повиливать толпой, переменчивой и грозной.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Но особое место в обучении и воспитании княжича отводилось ратному делу: владеть конём, защитным и наступательным оружием, быть и турнирным рыцарем и знать строй пеший и конный, тактику полевой битвы и осады крепости. «Он шёл путём, обычным для русского витязя, и перезвон боевых мечей…рано достиг его слуха.» Историческая ситуация сложилась таким образом, что Новгород сыграл исключительную роль в жизни Александра, можно сказать, что новгородцы воспитали князя.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0034t3fx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571480"/>
            <a:ext cx="275943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340tdt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2928934"/>
            <a:ext cx="2518175" cy="33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5" y="530225"/>
            <a:ext cx="4857750" cy="33274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 этот период Русь постоянно подвергалась набегам с северо-запада, проводимым по благословению Ватикана. Летом 1240 года шведские корабли вошли в Неву, надеясь овладеть крепостью Ладогой, располагавшейся близ устья Волхова. Узнав о приближении неприятеля, Александр с небольшим конным отрядом выступил навстречу шведам, а за ним водным путём двигалось новгородское ополчение.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невская битва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4071942"/>
            <a:ext cx="3678767" cy="242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корабли швед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5" y="571500"/>
            <a:ext cx="2957513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ополчение новг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429000"/>
            <a:ext cx="2928958" cy="236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4214813" y="785813"/>
            <a:ext cx="4295775" cy="4868862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15 июля 1240 года у берегов Невы шведы были разбиты и бежали. Позднее в честь этой славной победы князя Александра назвали Невским.</a:t>
            </a:r>
          </a:p>
          <a:p>
            <a:pPr marL="17463" marR="0" eaLnBrk="1" hangingPunct="1">
              <a:spcBef>
                <a:spcPct val="0"/>
              </a:spcBef>
            </a:pPr>
            <a:r>
              <a:rPr lang="ru-RU" sz="1600" b="1" smtClean="0">
                <a:solidFill>
                  <a:srgbClr val="783F04"/>
                </a:solidFill>
                <a:latin typeface="Century Gothic" pitchFamily="34" charset="0"/>
              </a:rPr>
              <a:t>После Невской битвы новгородцы  во главе с Александром одержали победу над Орденом крестоносцев на льду Чудского озера. В каком году это было узнаете вычислив значение выражения:</a:t>
            </a:r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endParaRPr lang="ru-RU" smtClean="0"/>
          </a:p>
          <a:p>
            <a:pPr marL="17463" marR="0" eaLnBrk="1" hangingPunct="1">
              <a:spcBef>
                <a:spcPct val="0"/>
              </a:spcBef>
            </a:pPr>
            <a:r>
              <a:rPr lang="ru-RU" smtClean="0"/>
              <a:t>(5600 – 14*40) :312+294:7+39*20+20*21</a:t>
            </a:r>
          </a:p>
        </p:txBody>
      </p:sp>
      <p:pic>
        <p:nvPicPr>
          <p:cNvPr id="6" name="Содержимое 5" descr="Ледовое побоище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357298"/>
            <a:ext cx="3555661" cy="316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1415</Words>
  <Application>Microsoft Office PowerPoint</Application>
  <PresentationFormat>Экран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Александр Невский –        имя 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Alexi</dc:creator>
  <cp:lastModifiedBy>Admin</cp:lastModifiedBy>
  <cp:revision>83</cp:revision>
  <dcterms:created xsi:type="dcterms:W3CDTF">2010-07-06T05:49:33Z</dcterms:created>
  <dcterms:modified xsi:type="dcterms:W3CDTF">2011-01-31T07:47:38Z</dcterms:modified>
</cp:coreProperties>
</file>