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308" r:id="rId2"/>
    <p:sldId id="259" r:id="rId3"/>
    <p:sldId id="314" r:id="rId4"/>
    <p:sldId id="312" r:id="rId5"/>
    <p:sldId id="326" r:id="rId6"/>
    <p:sldId id="315" r:id="rId7"/>
    <p:sldId id="317" r:id="rId8"/>
    <p:sldId id="319" r:id="rId9"/>
    <p:sldId id="307" r:id="rId10"/>
    <p:sldId id="310" r:id="rId11"/>
    <p:sldId id="321" r:id="rId12"/>
    <p:sldId id="260" r:id="rId13"/>
    <p:sldId id="256" r:id="rId14"/>
    <p:sldId id="257" r:id="rId15"/>
    <p:sldId id="320" r:id="rId16"/>
    <p:sldId id="322" r:id="rId17"/>
    <p:sldId id="331" r:id="rId18"/>
    <p:sldId id="262" r:id="rId19"/>
    <p:sldId id="265" r:id="rId20"/>
    <p:sldId id="263" r:id="rId21"/>
    <p:sldId id="268" r:id="rId22"/>
    <p:sldId id="266" r:id="rId23"/>
    <p:sldId id="267" r:id="rId24"/>
    <p:sldId id="269" r:id="rId25"/>
    <p:sldId id="332" r:id="rId26"/>
    <p:sldId id="270" r:id="rId27"/>
    <p:sldId id="273" r:id="rId28"/>
    <p:sldId id="276" r:id="rId29"/>
    <p:sldId id="328" r:id="rId30"/>
    <p:sldId id="271" r:id="rId31"/>
    <p:sldId id="329" r:id="rId32"/>
    <p:sldId id="330" r:id="rId33"/>
    <p:sldId id="327" r:id="rId34"/>
    <p:sldId id="272" r:id="rId35"/>
    <p:sldId id="274" r:id="rId36"/>
    <p:sldId id="275"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0CFF647-27AE-4E51-A334-AC794532A60C}" type="datetimeFigureOut">
              <a:rPr lang="ru-RU"/>
              <a:pPr>
                <a:defRPr/>
              </a:pPr>
              <a:t>08.06.2011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D78D270-C5E8-43DB-B9B5-2862154A62CA}"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0A92064E-A840-4578-83CA-15ECA2078F93}" type="datetimeFigureOut">
              <a:rPr lang="ru-RU"/>
              <a:pPr>
                <a:defRPr/>
              </a:pPr>
              <a:t>08.06.2011</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4BFCD5F-2CD2-4E34-9555-0D95C6282568}" type="slidenum">
              <a:rPr lang="ru-RU"/>
              <a:pPr>
                <a:defRPr/>
              </a:pPr>
              <a:t>‹#›</a:t>
            </a:fld>
            <a:endParaRPr lang="ru-RU"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D3C022C-7224-4ACE-B9CD-164C9A885FE8}" type="datetimeFigureOut">
              <a:rPr lang="ru-RU"/>
              <a:pPr>
                <a:defRPr/>
              </a:pPr>
              <a:t>08.06.2011</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6B1A98D-1379-496B-9ECD-81A10C706D4B}" type="slidenum">
              <a:rPr lang="ru-RU"/>
              <a:pPr>
                <a:defRPr/>
              </a:pPr>
              <a:t>‹#›</a:t>
            </a:fld>
            <a:endParaRPr lang="ru-RU"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5EE4918-4595-453B-9568-86AF0A6745E4}" type="datetimeFigureOut">
              <a:rPr lang="ru-RU"/>
              <a:pPr>
                <a:defRPr/>
              </a:pPr>
              <a:t>08.06.2011</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BF6C027-A1F0-4080-8020-E6850688FF08}" type="slidenum">
              <a:rPr lang="ru-RU"/>
              <a:pPr>
                <a:defRPr/>
              </a:pPr>
              <a:t>‹#›</a:t>
            </a:fld>
            <a:endParaRPr lang="ru-RU"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41F94BA-6188-408B-8F7B-24958D1F4A3E}" type="datetimeFigureOut">
              <a:rPr lang="ru-RU"/>
              <a:pPr>
                <a:defRPr/>
              </a:pPr>
              <a:t>08.06.2011</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AF06350-7552-4D9F-912E-FC11050467E8}" type="slidenum">
              <a:rPr lang="ru-RU"/>
              <a:pPr>
                <a:defRPr/>
              </a:pPr>
              <a:t>‹#›</a:t>
            </a:fld>
            <a:endParaRPr lang="ru-RU"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2E43B3F-4D24-4CA9-BC76-3388541DC347}" type="datetimeFigureOut">
              <a:rPr lang="ru-RU"/>
              <a:pPr>
                <a:defRPr/>
              </a:pPr>
              <a:t>08.06.2011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8431AC-914C-4DAF-B224-F972A3B28785}"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ECCCD0E-146C-44D8-99FD-95874A349911}" type="datetimeFigureOut">
              <a:rPr lang="ru-RU"/>
              <a:pPr>
                <a:defRPr/>
              </a:pPr>
              <a:t>08.06.2011</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69CA87D-2DBD-4E81-B75A-5AAD42948039}" type="slidenum">
              <a:rPr lang="ru-RU"/>
              <a:pPr>
                <a:defRPr/>
              </a:pPr>
              <a:t>‹#›</a:t>
            </a:fld>
            <a:endParaRPr lang="ru-RU"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E47E35F-D824-409F-B695-02AE5727099B}" type="datetimeFigureOut">
              <a:rPr lang="ru-RU"/>
              <a:pPr>
                <a:defRPr/>
              </a:pPr>
              <a:t>08.06.2011</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8EB677C-387E-453A-888B-334833F19265}" type="slidenum">
              <a:rPr lang="ru-RU"/>
              <a:pPr>
                <a:defRPr/>
              </a:pPr>
              <a:t>‹#›</a:t>
            </a:fld>
            <a:endParaRPr lang="ru-RU"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70D7627D-A37E-4FB4-A4F3-4A22B459BFA7}" type="datetimeFigureOut">
              <a:rPr lang="ru-RU"/>
              <a:pPr>
                <a:defRPr/>
              </a:pPr>
              <a:t>08.06.2011</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1983CD79-AFDE-4CD7-8AFB-E30F4C0219B3}" type="slidenum">
              <a:rPr lang="ru-RU"/>
              <a:pPr>
                <a:defRPr/>
              </a:pPr>
              <a:t>‹#›</a:t>
            </a:fld>
            <a:endParaRPr lang="ru-RU"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AC7A8DC-79C3-4D4F-BEF7-8CA540EA5A69}" type="datetimeFigureOut">
              <a:rPr lang="ru-RU"/>
              <a:pPr>
                <a:defRPr/>
              </a:pPr>
              <a:t>08.06.2011</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149A0DD-F54F-4827-9302-DEDE3A7CA340}" type="slidenum">
              <a:rPr lang="ru-RU"/>
              <a:pPr>
                <a:defRPr/>
              </a:pPr>
              <a:t>‹#›</a:t>
            </a:fld>
            <a:endParaRPr lang="ru-RU"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6FE2258-9726-4FFC-BFBD-7EA1DA1F3C56}" type="datetimeFigureOut">
              <a:rPr lang="ru-RU"/>
              <a:pPr>
                <a:defRPr/>
              </a:pPr>
              <a:t>08.06.2011</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42A2AAC-F1B3-4B37-9D1F-56FDD11B9F09}" type="slidenum">
              <a:rPr lang="ru-RU"/>
              <a:pPr>
                <a:defRPr/>
              </a:pPr>
              <a:t>‹#›</a:t>
            </a:fld>
            <a:endParaRPr lang="ru-RU"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54185A4E-8468-4861-B11F-A0E17AFA1024}" type="datetimeFigureOut">
              <a:rPr lang="ru-RU"/>
              <a:pPr>
                <a:defRPr/>
              </a:pPr>
              <a:t>08.06.2011</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C2C1DAD-37D9-4E46-B123-C11B02966B19}" type="slidenum">
              <a:rPr lang="ru-RU"/>
              <a:pPr>
                <a:defRPr/>
              </a:pPr>
              <a:t>‹#›</a:t>
            </a:fld>
            <a:endParaRPr lang="ru-RU"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4EE3421A-8639-4155-BE67-514C6D2EEAE8}" type="datetimeFigureOut">
              <a:rPr lang="ru-RU"/>
              <a:pPr>
                <a:defRPr/>
              </a:pPr>
              <a:t>08.06.2011</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CBF68B1-3FAD-4DC0-AB15-A4A8BDED7FE1}"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ransition spd="med">
    <p:wipe dir="r"/>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audio" Target="file:///C:\Users\Public\Music\Sample%20Music\Maid%20with%20the%20Flaxen%20Hair.mp3" TargetMode="Externa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C:\Users\Public\Music\Sample%20Music\Maid%20with%20the%20Flaxen%20Hair.mp3" TargetMode="Externa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audio" Target="file:///C:\Users\Public\Music\Sample%20Music\Maid%20with%20the%20Flaxen%20Hair.mp3" TargetMode="Externa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audio" Target="file:///C:\Users\Public\Music\Sample%20Music\Maid%20with%20the%20Flaxen%20Hair.mp3" TargetMode="Externa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0" y="0"/>
            <a:ext cx="9483725"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noChangeArrowheads="1"/>
          </p:cNvPicPr>
          <p:nvPr/>
        </p:nvPicPr>
        <p:blipFill>
          <a:blip r:embed="rId2">
            <a:lum bright="30000"/>
          </a:blip>
          <a:srcRect b="3000"/>
          <a:stretch>
            <a:fillRect/>
          </a:stretch>
        </p:blipFill>
        <p:spPr bwMode="auto">
          <a:xfrm>
            <a:off x="-357188" y="0"/>
            <a:ext cx="9991726" cy="685800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4786313" y="0"/>
            <a:ext cx="4357687" cy="3214688"/>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4"/>
          <a:srcRect/>
          <a:stretch>
            <a:fillRect/>
          </a:stretch>
        </p:blipFill>
        <p:spPr>
          <a:xfrm>
            <a:off x="-219075" y="-6350"/>
            <a:ext cx="5083175" cy="4084638"/>
          </a:xfrm>
        </p:spPr>
      </p:pic>
      <p:pic>
        <p:nvPicPr>
          <p:cNvPr id="6" name="Picture 2"/>
          <p:cNvPicPr>
            <a:picLocks noChangeAspect="1" noChangeArrowheads="1"/>
          </p:cNvPicPr>
          <p:nvPr/>
        </p:nvPicPr>
        <p:blipFill>
          <a:blip r:embed="rId5"/>
          <a:srcRect/>
          <a:stretch>
            <a:fillRect/>
          </a:stretch>
        </p:blipFill>
        <p:spPr bwMode="auto">
          <a:xfrm>
            <a:off x="0" y="3929063"/>
            <a:ext cx="4084638" cy="2928937"/>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endParaRPr lang="ru-RU" dirty="0"/>
          </a:p>
        </p:txBody>
      </p:sp>
      <p:pic>
        <p:nvPicPr>
          <p:cNvPr id="4" name="Picture 2"/>
          <p:cNvPicPr>
            <a:picLocks noChangeAspect="1" noChangeArrowheads="1"/>
          </p:cNvPicPr>
          <p:nvPr/>
        </p:nvPicPr>
        <p:blipFill>
          <a:blip r:embed="rId6"/>
          <a:srcRect/>
          <a:stretch>
            <a:fillRect/>
          </a:stretch>
        </p:blipFill>
        <p:spPr bwMode="auto">
          <a:xfrm>
            <a:off x="3279775" y="2493963"/>
            <a:ext cx="6583363" cy="4370387"/>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201613" y="0"/>
            <a:ext cx="9345613"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a:lum bright="30000"/>
          </a:blip>
          <a:srcRect b="3000"/>
          <a:stretch>
            <a:fillRect/>
          </a:stretch>
        </p:blipFill>
        <p:spPr bwMode="auto">
          <a:xfrm>
            <a:off x="-117475" y="-285750"/>
            <a:ext cx="9261475" cy="7143750"/>
          </a:xfrm>
          <a:prstGeom prst="rect">
            <a:avLst/>
          </a:prstGeom>
          <a:noFill/>
          <a:ln w="9525">
            <a:noFill/>
            <a:miter lim="800000"/>
            <a:headEnd/>
            <a:tailEnd/>
          </a:ln>
        </p:spPr>
      </p:pic>
      <p:sp>
        <p:nvSpPr>
          <p:cNvPr id="26626" name="TextBox 3"/>
          <p:cNvSpPr txBox="1">
            <a:spLocks noChangeArrowheads="1"/>
          </p:cNvSpPr>
          <p:nvPr/>
        </p:nvSpPr>
        <p:spPr bwMode="auto">
          <a:xfrm>
            <a:off x="3000375" y="1214438"/>
            <a:ext cx="184150" cy="369887"/>
          </a:xfrm>
          <a:prstGeom prst="rect">
            <a:avLst/>
          </a:prstGeom>
          <a:noFill/>
          <a:ln w="9525">
            <a:noFill/>
            <a:miter lim="800000"/>
            <a:headEnd/>
            <a:tailEnd/>
          </a:ln>
        </p:spPr>
        <p:txBody>
          <a:bodyPr wrap="none">
            <a:spAutoFit/>
          </a:bodyPr>
          <a:lstStyle/>
          <a:p>
            <a:endParaRPr lang="ru-RU">
              <a:latin typeface="Times New Roman" pitchFamily="18" charset="0"/>
            </a:endParaRPr>
          </a:p>
        </p:txBody>
      </p:sp>
      <p:sp>
        <p:nvSpPr>
          <p:cNvPr id="26627" name="Rectangle 1"/>
          <p:cNvSpPr>
            <a:spLocks noChangeArrowheads="1"/>
          </p:cNvSpPr>
          <p:nvPr/>
        </p:nvSpPr>
        <p:spPr bwMode="auto">
          <a:xfrm>
            <a:off x="-428625" y="0"/>
            <a:ext cx="9929813" cy="4432300"/>
          </a:xfrm>
          <a:prstGeom prst="rect">
            <a:avLst/>
          </a:prstGeom>
          <a:noFill/>
          <a:ln w="9525">
            <a:noFill/>
            <a:miter lim="800000"/>
            <a:headEnd/>
            <a:tailEnd/>
          </a:ln>
        </p:spPr>
        <p:txBody>
          <a:bodyPr anchor="ctr">
            <a:spAutoFit/>
          </a:bodyPr>
          <a:lstStyle/>
          <a:p>
            <a:pPr algn="ctr"/>
            <a:r>
              <a:rPr lang="ru-RU" sz="5400" b="1">
                <a:solidFill>
                  <a:schemeClr val="bg1"/>
                </a:solidFill>
                <a:latin typeface="Times New Roman" pitchFamily="18" charset="0"/>
                <a:ea typeface="Calibri" pitchFamily="34" charset="0"/>
                <a:cs typeface="Times New Roman" pitchFamily="18" charset="0"/>
              </a:rPr>
              <a:t>Тема урока: </a:t>
            </a:r>
          </a:p>
          <a:p>
            <a:pPr algn="ctr"/>
            <a:endParaRPr lang="ru-RU" sz="5400" b="1">
              <a:solidFill>
                <a:schemeClr val="bg1"/>
              </a:solidFill>
              <a:latin typeface="Times New Roman" pitchFamily="18" charset="0"/>
              <a:ea typeface="Calibri" pitchFamily="34" charset="0"/>
              <a:cs typeface="Times New Roman" pitchFamily="18" charset="0"/>
            </a:endParaRPr>
          </a:p>
          <a:p>
            <a:pPr algn="ctr"/>
            <a:r>
              <a:rPr lang="ru-RU" sz="5800" b="1" i="1">
                <a:solidFill>
                  <a:srgbClr val="FF0000"/>
                </a:solidFill>
                <a:latin typeface="Times New Roman" pitchFamily="18" charset="0"/>
                <a:ea typeface="Calibri" pitchFamily="34" charset="0"/>
                <a:cs typeface="Times New Roman" pitchFamily="18" charset="0"/>
              </a:rPr>
              <a:t>Географические</a:t>
            </a:r>
          </a:p>
          <a:p>
            <a:pPr algn="ctr"/>
            <a:r>
              <a:rPr lang="ru-RU" sz="5800" b="1" i="1">
                <a:solidFill>
                  <a:srgbClr val="FF0000"/>
                </a:solidFill>
                <a:latin typeface="Times New Roman" pitchFamily="18" charset="0"/>
                <a:ea typeface="Calibri" pitchFamily="34" charset="0"/>
                <a:cs typeface="Times New Roman" pitchFamily="18" charset="0"/>
              </a:rPr>
              <a:t> названия на карте </a:t>
            </a:r>
          </a:p>
          <a:p>
            <a:pPr algn="ctr"/>
            <a:r>
              <a:rPr lang="ru-RU" sz="5800" b="1" i="1">
                <a:solidFill>
                  <a:srgbClr val="FF0000"/>
                </a:solidFill>
                <a:latin typeface="Times New Roman" pitchFamily="18" charset="0"/>
                <a:ea typeface="Calibri" pitchFamily="34" charset="0"/>
                <a:cs typeface="Times New Roman" pitchFamily="18" charset="0"/>
              </a:rPr>
              <a:t>Калининградской области.</a:t>
            </a:r>
            <a:endParaRPr lang="ru-RU" sz="5800" b="1" i="1">
              <a:solidFill>
                <a:srgbClr val="FF0000"/>
              </a:solidFill>
              <a:ea typeface="Calibri" pitchFamily="34" charset="0"/>
              <a:cs typeface="Arial"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lum bright="-20000"/>
          </a:blip>
          <a:srcRect b="3000"/>
          <a:stretch>
            <a:fillRect/>
          </a:stretch>
        </p:blipFill>
        <p:spPr bwMode="auto">
          <a:xfrm>
            <a:off x="0" y="-285750"/>
            <a:ext cx="9261475" cy="7143750"/>
          </a:xfrm>
          <a:prstGeom prst="rect">
            <a:avLst/>
          </a:prstGeom>
          <a:noFill/>
          <a:ln w="9525">
            <a:noFill/>
            <a:miter lim="800000"/>
            <a:headEnd/>
            <a:tailEnd/>
          </a:ln>
        </p:spPr>
      </p:pic>
      <p:sp>
        <p:nvSpPr>
          <p:cNvPr id="113665" name="Rectangle 1"/>
          <p:cNvSpPr>
            <a:spLocks noChangeArrowheads="1"/>
          </p:cNvSpPr>
          <p:nvPr/>
        </p:nvSpPr>
        <p:spPr bwMode="auto">
          <a:xfrm>
            <a:off x="0" y="-428625"/>
            <a:ext cx="9144000" cy="7356475"/>
          </a:xfrm>
          <a:prstGeom prst="rect">
            <a:avLst/>
          </a:prstGeom>
          <a:noFill/>
          <a:ln w="9525">
            <a:noFill/>
            <a:miter lim="800000"/>
            <a:headEnd/>
            <a:tailEnd/>
          </a:ln>
        </p:spPr>
        <p:txBody>
          <a:bodyPr anchor="ctr">
            <a:spAutoFit/>
          </a:bodyPr>
          <a:lstStyle/>
          <a:p>
            <a:pPr algn="just"/>
            <a:endParaRPr lang="ru-RU" sz="1400">
              <a:latin typeface="Times New Roman" pitchFamily="18" charset="0"/>
              <a:ea typeface="Calibri" pitchFamily="34" charset="0"/>
              <a:cs typeface="Times New Roman" pitchFamily="18" charset="0"/>
            </a:endParaRPr>
          </a:p>
          <a:p>
            <a:pPr algn="ctr"/>
            <a:r>
              <a:rPr lang="ru-RU" sz="5400" b="1">
                <a:latin typeface="Times New Roman" pitchFamily="18" charset="0"/>
                <a:ea typeface="Calibri" pitchFamily="34" charset="0"/>
                <a:cs typeface="Times New Roman" pitchFamily="18" charset="0"/>
              </a:rPr>
              <a:t>Цели и задачи:</a:t>
            </a:r>
            <a:r>
              <a:rPr lang="ru-RU" sz="5400" b="1" i="1">
                <a:latin typeface="Times New Roman" pitchFamily="18" charset="0"/>
                <a:ea typeface="Calibri" pitchFamily="34" charset="0"/>
                <a:cs typeface="Times New Roman" pitchFamily="18" charset="0"/>
              </a:rPr>
              <a:t> </a:t>
            </a:r>
            <a:endParaRPr lang="ru-RU" sz="5400" b="1">
              <a:latin typeface="Times New Roman" pitchFamily="18" charset="0"/>
              <a:ea typeface="Calibri" pitchFamily="34" charset="0"/>
              <a:cs typeface="Arial" charset="0"/>
            </a:endParaRPr>
          </a:p>
          <a:p>
            <a:pPr eaLnBrk="0" hangingPunct="0">
              <a:buFont typeface="Wingdings" pitchFamily="2" charset="2"/>
              <a:buChar char="v"/>
            </a:pPr>
            <a:r>
              <a:rPr lang="ru-RU" sz="2800" b="1" i="1">
                <a:solidFill>
                  <a:srgbClr val="FFFF00"/>
                </a:solidFill>
                <a:latin typeface="Times New Roman" pitchFamily="18" charset="0"/>
                <a:ea typeface="Calibri" pitchFamily="34" charset="0"/>
                <a:cs typeface="Times New Roman" pitchFamily="18" charset="0"/>
              </a:rPr>
              <a:t>  </a:t>
            </a:r>
            <a:r>
              <a:rPr lang="ru-RU" sz="2800" b="1">
                <a:solidFill>
                  <a:srgbClr val="FFFF00"/>
                </a:solidFill>
                <a:latin typeface="Times New Roman" pitchFamily="18" charset="0"/>
                <a:ea typeface="Calibri" pitchFamily="34" charset="0"/>
                <a:cs typeface="Times New Roman" pitchFamily="18" charset="0"/>
              </a:rPr>
              <a:t> познакомиться  со сменой исторически сложившихся географических названий на новые в послевоенные годы; </a:t>
            </a:r>
          </a:p>
          <a:p>
            <a:pPr eaLnBrk="0" hangingPunct="0">
              <a:buFont typeface="Wingdings" pitchFamily="2" charset="2"/>
              <a:buChar char="v"/>
            </a:pPr>
            <a:r>
              <a:rPr lang="ru-RU" sz="2800" b="1">
                <a:solidFill>
                  <a:srgbClr val="FFFF00"/>
                </a:solidFill>
                <a:latin typeface="Times New Roman" pitchFamily="18" charset="0"/>
                <a:ea typeface="Calibri" pitchFamily="34" charset="0"/>
                <a:cs typeface="Times New Roman" pitchFamily="18" charset="0"/>
              </a:rPr>
              <a:t> научиться оценивать особенности географических названий области и классифицировать их по группам; </a:t>
            </a:r>
          </a:p>
          <a:p>
            <a:pPr eaLnBrk="0" hangingPunct="0">
              <a:buFont typeface="Wingdings" pitchFamily="2" charset="2"/>
              <a:buChar char="v"/>
            </a:pPr>
            <a:r>
              <a:rPr lang="ru-RU" sz="2800" b="1">
                <a:solidFill>
                  <a:srgbClr val="FFFF00"/>
                </a:solidFill>
                <a:latin typeface="Times New Roman" pitchFamily="18" charset="0"/>
                <a:ea typeface="Calibri" pitchFamily="34" charset="0"/>
                <a:cs typeface="Times New Roman" pitchFamily="18" charset="0"/>
              </a:rPr>
              <a:t> познакомиться с формами и методами проведения кампании переименований;</a:t>
            </a:r>
            <a:endParaRPr lang="ru-RU" sz="2800" b="1">
              <a:solidFill>
                <a:srgbClr val="FFFF00"/>
              </a:solidFill>
              <a:latin typeface="Times New Roman" pitchFamily="18" charset="0"/>
              <a:cs typeface="Arial" charset="0"/>
            </a:endParaRPr>
          </a:p>
          <a:p>
            <a:pPr eaLnBrk="0" hangingPunct="0">
              <a:buFont typeface="Wingdings" pitchFamily="2" charset="2"/>
              <a:buChar char="v"/>
            </a:pPr>
            <a:r>
              <a:rPr lang="ru-RU" sz="2800" b="1">
                <a:solidFill>
                  <a:srgbClr val="FFFF00"/>
                </a:solidFill>
                <a:latin typeface="Times New Roman" pitchFamily="18" charset="0"/>
              </a:rPr>
              <a:t> осознать неразрывные и многообразные связи калининградцев со всей Россией,</a:t>
            </a:r>
          </a:p>
          <a:p>
            <a:pPr eaLnBrk="0" hangingPunct="0"/>
            <a:endParaRPr lang="ru-RU" sz="2800" b="1">
              <a:solidFill>
                <a:srgbClr val="FFFF00"/>
              </a:solidFill>
              <a:latin typeface="Times New Roman" pitchFamily="18" charset="0"/>
            </a:endParaRPr>
          </a:p>
          <a:p>
            <a:pPr eaLnBrk="0" hangingPunct="0"/>
            <a:r>
              <a:rPr lang="ru-RU" sz="4000" b="1">
                <a:latin typeface="Times New Roman" pitchFamily="18" charset="0"/>
                <a:cs typeface="Times New Roman" pitchFamily="18" charset="0"/>
              </a:rPr>
              <a:t>Понятия :</a:t>
            </a:r>
            <a:r>
              <a:rPr lang="ru-RU" sz="2800" b="1">
                <a:solidFill>
                  <a:srgbClr val="FFFF00"/>
                </a:solidFill>
                <a:latin typeface="Times New Roman" pitchFamily="18" charset="0"/>
                <a:cs typeface="Times New Roman" pitchFamily="18" charset="0"/>
              </a:rPr>
              <a:t> </a:t>
            </a:r>
            <a:r>
              <a:rPr lang="ru-RU" sz="3200" b="1" i="1">
                <a:solidFill>
                  <a:srgbClr val="FFFF00"/>
                </a:solidFill>
                <a:latin typeface="Times New Roman" pitchFamily="18" charset="0"/>
                <a:cs typeface="Times New Roman" pitchFamily="18" charset="0"/>
              </a:rPr>
              <a:t>топоним, топонимика,</a:t>
            </a:r>
            <a:r>
              <a:rPr lang="ru-RU" sz="3200" b="1" i="1">
                <a:solidFill>
                  <a:srgbClr val="FF0000"/>
                </a:solidFill>
                <a:latin typeface="Times New Roman" pitchFamily="18" charset="0"/>
              </a:rPr>
              <a:t> </a:t>
            </a:r>
            <a:r>
              <a:rPr lang="ru-RU" sz="3200" b="1" i="1">
                <a:solidFill>
                  <a:srgbClr val="FFFF00"/>
                </a:solidFill>
                <a:latin typeface="Times New Roman" pitchFamily="18" charset="0"/>
              </a:rPr>
              <a:t>ойконимы,</a:t>
            </a:r>
            <a:r>
              <a:rPr lang="ru-RU" sz="3200" b="1" i="1">
                <a:solidFill>
                  <a:srgbClr val="FFFF00"/>
                </a:solidFill>
                <a:latin typeface="Times New Roman" pitchFamily="18" charset="0"/>
                <a:cs typeface="Times New Roman" pitchFamily="18" charset="0"/>
              </a:rPr>
              <a:t> </a:t>
            </a:r>
            <a:r>
              <a:rPr lang="ru-RU" sz="3200" b="1" i="1">
                <a:solidFill>
                  <a:srgbClr val="FFFF00"/>
                </a:solidFill>
                <a:latin typeface="Times New Roman" pitchFamily="18" charset="0"/>
              </a:rPr>
              <a:t>гидронимы, оронимы,</a:t>
            </a:r>
            <a:r>
              <a:rPr lang="ru-RU" sz="3200" b="1" i="1">
                <a:solidFill>
                  <a:srgbClr val="FFFF00"/>
                </a:solidFill>
                <a:latin typeface="Times New Roman" pitchFamily="18" charset="0"/>
                <a:cs typeface="Times New Roman" pitchFamily="18" charset="0"/>
              </a:rPr>
              <a:t> </a:t>
            </a:r>
            <a:r>
              <a:rPr lang="ru-RU" sz="3200" b="1" i="1">
                <a:solidFill>
                  <a:srgbClr val="FFFF00"/>
                </a:solidFill>
                <a:latin typeface="Times New Roman" pitchFamily="18" charset="0"/>
              </a:rPr>
              <a:t>микротопонимы, урбанонимы .</a:t>
            </a:r>
            <a:endParaRPr lang="ru-RU" sz="3200" b="1" i="1">
              <a:solidFill>
                <a:srgbClr val="FFFF00"/>
              </a:solidFill>
              <a:latin typeface="Times New Roman" pitchFamily="18" charset="0"/>
              <a:cs typeface="Arial" charset="0"/>
            </a:endParaRPr>
          </a:p>
          <a:p>
            <a:pPr algn="just" eaLnBrk="0" hangingPunct="0"/>
            <a:endParaRPr lang="ru-RU" sz="2000">
              <a:latin typeface="Times New Roman" pitchFamily="18" charset="0"/>
              <a:cs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3665">
                                            <p:txEl>
                                              <p:pRg st="7" end="7"/>
                                            </p:txEl>
                                          </p:spTgt>
                                        </p:tgtEl>
                                        <p:attrNameLst>
                                          <p:attrName>style.visibility</p:attrName>
                                        </p:attrNameLst>
                                      </p:cBhvr>
                                      <p:to>
                                        <p:strVal val="visible"/>
                                      </p:to>
                                    </p:set>
                                    <p:anim calcmode="lin" valueType="num">
                                      <p:cBhvr>
                                        <p:cTn id="7" dur="2000" fill="hold"/>
                                        <p:tgtEl>
                                          <p:spTgt spid="113665">
                                            <p:txEl>
                                              <p:pRg st="7" end="7"/>
                                            </p:txEl>
                                          </p:spTgt>
                                        </p:tgtEl>
                                        <p:attrNameLst>
                                          <p:attrName>ppt_w</p:attrName>
                                        </p:attrNameLst>
                                      </p:cBhvr>
                                      <p:tavLst>
                                        <p:tav tm="0">
                                          <p:val>
                                            <p:fltVal val="0"/>
                                          </p:val>
                                        </p:tav>
                                        <p:tav tm="100000">
                                          <p:val>
                                            <p:strVal val="#ppt_w"/>
                                          </p:val>
                                        </p:tav>
                                      </p:tavLst>
                                    </p:anim>
                                    <p:anim calcmode="lin" valueType="num">
                                      <p:cBhvr>
                                        <p:cTn id="8" dur="2000" fill="hold"/>
                                        <p:tgtEl>
                                          <p:spTgt spid="113665">
                                            <p:txEl>
                                              <p:pRg st="7" end="7"/>
                                            </p:txEl>
                                          </p:spTgt>
                                        </p:tgtEl>
                                        <p:attrNameLst>
                                          <p:attrName>ppt_h</p:attrName>
                                        </p:attrNameLst>
                                      </p:cBhvr>
                                      <p:tavLst>
                                        <p:tav tm="0">
                                          <p:val>
                                            <p:fltVal val="0"/>
                                          </p:val>
                                        </p:tav>
                                        <p:tav tm="100000">
                                          <p:val>
                                            <p:strVal val="#ppt_h"/>
                                          </p:val>
                                        </p:tav>
                                      </p:tavLst>
                                    </p:anim>
                                    <p:animEffect transition="in" filter="fade">
                                      <p:cBhvr>
                                        <p:cTn id="9" dur="2000"/>
                                        <p:tgtEl>
                                          <p:spTgt spid="1136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28674" name="Picture 3"/>
          <p:cNvPicPr>
            <a:picLocks noGrp="1" noChangeAspect="1" noChangeArrowheads="1"/>
          </p:cNvPicPr>
          <p:nvPr>
            <p:ph idx="1"/>
          </p:nvPr>
        </p:nvPicPr>
        <p:blipFill>
          <a:blip r:embed="rId2">
            <a:lum bright="30000"/>
          </a:blip>
          <a:srcRect b="3000"/>
          <a:stretch>
            <a:fillRect/>
          </a:stretch>
        </p:blipFill>
        <p:spPr>
          <a:xfrm>
            <a:off x="-285750" y="0"/>
            <a:ext cx="9991725" cy="6858000"/>
          </a:xfrm>
        </p:spPr>
      </p:pic>
      <p:sp>
        <p:nvSpPr>
          <p:cNvPr id="28675" name="TextBox 6"/>
          <p:cNvSpPr txBox="1">
            <a:spLocks noChangeArrowheads="1"/>
          </p:cNvSpPr>
          <p:nvPr/>
        </p:nvSpPr>
        <p:spPr bwMode="auto">
          <a:xfrm>
            <a:off x="1714500" y="1857375"/>
            <a:ext cx="6000750" cy="369888"/>
          </a:xfrm>
          <a:prstGeom prst="rect">
            <a:avLst/>
          </a:prstGeom>
          <a:noFill/>
          <a:ln w="9525">
            <a:noFill/>
            <a:miter lim="800000"/>
            <a:headEnd/>
            <a:tailEnd/>
          </a:ln>
        </p:spPr>
        <p:txBody>
          <a:bodyPr>
            <a:spAutoFit/>
          </a:bodyPr>
          <a:lstStyle/>
          <a:p>
            <a:endParaRPr lang="ru-RU">
              <a:latin typeface="Times New Roman" pitchFamily="18" charset="0"/>
            </a:endParaRPr>
          </a:p>
        </p:txBody>
      </p:sp>
      <p:sp>
        <p:nvSpPr>
          <p:cNvPr id="118786" name="Rectangle 2"/>
          <p:cNvSpPr>
            <a:spLocks noChangeArrowheads="1"/>
          </p:cNvSpPr>
          <p:nvPr/>
        </p:nvSpPr>
        <p:spPr bwMode="auto">
          <a:xfrm>
            <a:off x="0" y="0"/>
            <a:ext cx="9144000" cy="4708525"/>
          </a:xfrm>
          <a:prstGeom prst="rect">
            <a:avLst/>
          </a:prstGeom>
          <a:noFill/>
          <a:ln w="9525">
            <a:noFill/>
            <a:miter lim="800000"/>
            <a:headEnd/>
            <a:tailEnd/>
          </a:ln>
        </p:spPr>
        <p:txBody>
          <a:bodyPr anchor="ctr">
            <a:spAutoFit/>
          </a:bodyPr>
          <a:lstStyle/>
          <a:p>
            <a:pPr algn="just"/>
            <a:endParaRPr lang="ru-RU" sz="4800" b="1">
              <a:solidFill>
                <a:srgbClr val="FF0000"/>
              </a:solidFill>
              <a:latin typeface="Times New Roman" pitchFamily="18" charset="0"/>
              <a:ea typeface="Calibri" pitchFamily="34" charset="0"/>
              <a:cs typeface="Times New Roman" pitchFamily="18" charset="0"/>
            </a:endParaRPr>
          </a:p>
          <a:p>
            <a:pPr algn="just"/>
            <a:r>
              <a:rPr lang="ru-RU" sz="4800" b="1">
                <a:solidFill>
                  <a:srgbClr val="FF0000"/>
                </a:solidFill>
                <a:latin typeface="Times New Roman" pitchFamily="18" charset="0"/>
                <a:ea typeface="Calibri" pitchFamily="34" charset="0"/>
                <a:cs typeface="Times New Roman" pitchFamily="18" charset="0"/>
              </a:rPr>
              <a:t>Топонимика </a:t>
            </a:r>
            <a:r>
              <a:rPr lang="ru-RU" sz="2800">
                <a:solidFill>
                  <a:srgbClr val="FF0000"/>
                </a:solidFill>
                <a:latin typeface="Times New Roman" pitchFamily="18" charset="0"/>
                <a:ea typeface="Calibri" pitchFamily="34" charset="0"/>
                <a:cs typeface="Times New Roman" pitchFamily="18" charset="0"/>
              </a:rPr>
              <a:t>(от греч. слов topos – место и onyma – имя, название) </a:t>
            </a:r>
            <a:r>
              <a:rPr lang="ru-RU" sz="4400" b="1">
                <a:solidFill>
                  <a:srgbClr val="FF0000"/>
                </a:solidFill>
                <a:latin typeface="Times New Roman" pitchFamily="18" charset="0"/>
                <a:ea typeface="Calibri" pitchFamily="34" charset="0"/>
                <a:cs typeface="Times New Roman" pitchFamily="18" charset="0"/>
              </a:rPr>
              <a:t>– </a:t>
            </a:r>
            <a:r>
              <a:rPr lang="ru-RU" sz="4000" b="1">
                <a:solidFill>
                  <a:srgbClr val="FF0000"/>
                </a:solidFill>
                <a:latin typeface="Times New Roman" pitchFamily="18" charset="0"/>
                <a:ea typeface="Calibri" pitchFamily="34" charset="0"/>
                <a:cs typeface="Times New Roman" pitchFamily="18" charset="0"/>
              </a:rPr>
              <a:t>наука, изучающая географические названия, их происхождение, смысловое значение, развитие, современное состояние, написание и произношение.</a:t>
            </a:r>
            <a:endParaRPr lang="ru-RU" sz="4000" b="1">
              <a:solidFill>
                <a:srgbClr val="FF0000"/>
              </a:solidFill>
              <a:latin typeface="Times New Roman" pitchFamily="18" charset="0"/>
              <a:ea typeface="Calibri" pitchFamily="34" charset="0"/>
              <a:cs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anim calcmode="lin" valueType="num">
                                      <p:cBhvr>
                                        <p:cTn id="7" dur="2000" fill="hold"/>
                                        <p:tgtEl>
                                          <p:spTgt spid="118786">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118786">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1187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lum bright="-20000" contrast="20000"/>
          </a:blip>
          <a:srcRect/>
          <a:stretch>
            <a:fillRect/>
          </a:stretch>
        </p:blipFill>
        <p:spPr bwMode="auto">
          <a:xfrm>
            <a:off x="0" y="0"/>
            <a:ext cx="9413875"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Grp="1" noChangeAspect="1" noChangeArrowheads="1"/>
          </p:cNvPicPr>
          <p:nvPr>
            <p:ph idx="4294967295"/>
          </p:nvPr>
        </p:nvPicPr>
        <p:blipFill>
          <a:blip r:embed="rId2">
            <a:lum bright="30000"/>
          </a:blip>
          <a:srcRect b="3000"/>
          <a:stretch>
            <a:fillRect/>
          </a:stretch>
        </p:blipFill>
        <p:spPr>
          <a:xfrm>
            <a:off x="0" y="0"/>
            <a:ext cx="9539288" cy="6858000"/>
          </a:xfrm>
        </p:spPr>
      </p:pic>
      <p:sp>
        <p:nvSpPr>
          <p:cNvPr id="30722" name="Прямоугольник 5"/>
          <p:cNvSpPr>
            <a:spLocks noChangeArrowheads="1"/>
          </p:cNvSpPr>
          <p:nvPr/>
        </p:nvSpPr>
        <p:spPr bwMode="auto">
          <a:xfrm>
            <a:off x="285750" y="214313"/>
            <a:ext cx="9429750" cy="6556375"/>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rPr>
              <a:t>Топоним</a:t>
            </a:r>
            <a:r>
              <a:rPr lang="ru-RU" sz="2800" b="1">
                <a:solidFill>
                  <a:schemeClr val="bg1"/>
                </a:solidFill>
                <a:latin typeface="Times New Roman" pitchFamily="18" charset="0"/>
              </a:rPr>
              <a:t> – это имя собственное, относящееся к </a:t>
            </a:r>
          </a:p>
          <a:p>
            <a:r>
              <a:rPr lang="ru-RU" sz="2800" b="1">
                <a:solidFill>
                  <a:schemeClr val="bg1"/>
                </a:solidFill>
                <a:latin typeface="Times New Roman" pitchFamily="18" charset="0"/>
              </a:rPr>
              <a:t>любому объекту на земле, природному или созданному человеком. В зависимости от характера именуемых объектов выделяются: </a:t>
            </a:r>
          </a:p>
          <a:p>
            <a:pPr>
              <a:buFont typeface="Wingdings" pitchFamily="2" charset="2"/>
              <a:buChar char="v"/>
            </a:pPr>
            <a:r>
              <a:rPr lang="ru-RU" sz="2800" b="1" i="1">
                <a:solidFill>
                  <a:srgbClr val="FF0000"/>
                </a:solidFill>
                <a:latin typeface="Times New Roman" pitchFamily="18" charset="0"/>
              </a:rPr>
              <a:t>Гидронимы - </a:t>
            </a:r>
            <a:r>
              <a:rPr lang="ru-RU" sz="2800" b="1">
                <a:solidFill>
                  <a:schemeClr val="bg1"/>
                </a:solidFill>
                <a:latin typeface="Times New Roman" pitchFamily="18" charset="0"/>
              </a:rPr>
              <a:t>названия водных объектов</a:t>
            </a:r>
            <a:r>
              <a:rPr lang="ru-RU" sz="2800" b="1">
                <a:solidFill>
                  <a:srgbClr val="FF0000"/>
                </a:solidFill>
                <a:latin typeface="Times New Roman" pitchFamily="18" charset="0"/>
              </a:rPr>
              <a:t> </a:t>
            </a:r>
          </a:p>
          <a:p>
            <a:r>
              <a:rPr lang="ru-RU" sz="2800" b="1">
                <a:solidFill>
                  <a:schemeClr val="bg1"/>
                </a:solidFill>
                <a:latin typeface="Times New Roman" pitchFamily="18" charset="0"/>
              </a:rPr>
              <a:t>(</a:t>
            </a:r>
            <a:r>
              <a:rPr lang="ru-RU" sz="2800" b="1" i="1">
                <a:solidFill>
                  <a:schemeClr val="bg1"/>
                </a:solidFill>
                <a:latin typeface="Times New Roman" pitchFamily="18" charset="0"/>
              </a:rPr>
              <a:t>Балтийское море</a:t>
            </a:r>
            <a:r>
              <a:rPr lang="ru-RU" sz="2800" b="1">
                <a:solidFill>
                  <a:schemeClr val="bg1"/>
                </a:solidFill>
                <a:latin typeface="Times New Roman" pitchFamily="18" charset="0"/>
              </a:rPr>
              <a:t>, река </a:t>
            </a:r>
            <a:r>
              <a:rPr lang="ru-RU" sz="2800" b="1" i="1">
                <a:solidFill>
                  <a:schemeClr val="bg1"/>
                </a:solidFill>
                <a:latin typeface="Times New Roman" pitchFamily="18" charset="0"/>
              </a:rPr>
              <a:t>Инструч</a:t>
            </a:r>
            <a:r>
              <a:rPr lang="ru-RU" sz="2800" b="1">
                <a:solidFill>
                  <a:schemeClr val="bg1"/>
                </a:solidFill>
                <a:latin typeface="Times New Roman" pitchFamily="18" charset="0"/>
              </a:rPr>
              <a:t>, ручей </a:t>
            </a:r>
            <a:r>
              <a:rPr lang="ru-RU" sz="2800" b="1" i="1">
                <a:solidFill>
                  <a:schemeClr val="bg1"/>
                </a:solidFill>
                <a:latin typeface="Times New Roman" pitchFamily="18" charset="0"/>
              </a:rPr>
              <a:t>Голубой</a:t>
            </a:r>
            <a:r>
              <a:rPr lang="ru-RU" sz="2800" b="1">
                <a:solidFill>
                  <a:schemeClr val="bg1"/>
                </a:solidFill>
                <a:latin typeface="Times New Roman" pitchFamily="18" charset="0"/>
              </a:rPr>
              <a:t>);</a:t>
            </a:r>
          </a:p>
          <a:p>
            <a:pPr>
              <a:buFont typeface="Wingdings" pitchFamily="2" charset="2"/>
              <a:buChar char="v"/>
            </a:pPr>
            <a:r>
              <a:rPr lang="ru-RU" sz="2800" b="1" i="1">
                <a:solidFill>
                  <a:srgbClr val="FF0000"/>
                </a:solidFill>
                <a:latin typeface="Times New Roman" pitchFamily="18" charset="0"/>
              </a:rPr>
              <a:t>оронимы  - </a:t>
            </a:r>
            <a:r>
              <a:rPr lang="ru-RU" sz="2800" b="1">
                <a:solidFill>
                  <a:schemeClr val="bg1"/>
                </a:solidFill>
                <a:latin typeface="Times New Roman" pitchFamily="18" charset="0"/>
              </a:rPr>
              <a:t>названия объектов сухопутной поверх-ности земли (</a:t>
            </a:r>
            <a:r>
              <a:rPr lang="ru-RU" sz="2800" b="1" i="1">
                <a:solidFill>
                  <a:schemeClr val="bg1"/>
                </a:solidFill>
                <a:latin typeface="Times New Roman" pitchFamily="18" charset="0"/>
              </a:rPr>
              <a:t>Инстручская</a:t>
            </a:r>
            <a:r>
              <a:rPr lang="ru-RU" sz="2800" b="1">
                <a:solidFill>
                  <a:schemeClr val="bg1"/>
                </a:solidFill>
                <a:latin typeface="Times New Roman" pitchFamily="18" charset="0"/>
              </a:rPr>
              <a:t> гряда, </a:t>
            </a:r>
            <a:r>
              <a:rPr lang="ru-RU" sz="2800" b="1" i="1">
                <a:solidFill>
                  <a:schemeClr val="bg1"/>
                </a:solidFill>
                <a:latin typeface="Times New Roman" pitchFamily="18" charset="0"/>
              </a:rPr>
              <a:t>Вармийская</a:t>
            </a:r>
            <a:r>
              <a:rPr lang="ru-RU" sz="2800" b="1">
                <a:solidFill>
                  <a:schemeClr val="bg1"/>
                </a:solidFill>
                <a:latin typeface="Times New Roman" pitchFamily="18" charset="0"/>
              </a:rPr>
              <a:t> возв.);</a:t>
            </a:r>
          </a:p>
          <a:p>
            <a:pPr>
              <a:buFont typeface="Wingdings" pitchFamily="2" charset="2"/>
              <a:buChar char="v"/>
            </a:pPr>
            <a:r>
              <a:rPr lang="ru-RU" sz="2800" b="1" i="1">
                <a:solidFill>
                  <a:srgbClr val="FF0000"/>
                </a:solidFill>
                <a:latin typeface="Times New Roman" pitchFamily="18" charset="0"/>
              </a:rPr>
              <a:t>микротопонимы </a:t>
            </a:r>
            <a:r>
              <a:rPr lang="ru-RU" sz="2800" b="1">
                <a:solidFill>
                  <a:schemeClr val="bg1"/>
                </a:solidFill>
                <a:latin typeface="Times New Roman" pitchFamily="18" charset="0"/>
              </a:rPr>
              <a:t>названия мелких объектов</a:t>
            </a:r>
            <a:r>
              <a:rPr lang="ru-RU" sz="2800" b="1">
                <a:solidFill>
                  <a:srgbClr val="FF0000"/>
                </a:solidFill>
                <a:latin typeface="Times New Roman" pitchFamily="18" charset="0"/>
              </a:rPr>
              <a:t> </a:t>
            </a:r>
            <a:r>
              <a:rPr lang="ru-RU" sz="2800" b="1">
                <a:solidFill>
                  <a:schemeClr val="bg1"/>
                </a:solidFill>
                <a:latin typeface="Times New Roman" pitchFamily="18" charset="0"/>
              </a:rPr>
              <a:t>(канава </a:t>
            </a:r>
            <a:r>
              <a:rPr lang="ru-RU" sz="2800" b="1" i="1">
                <a:solidFill>
                  <a:schemeClr val="bg1"/>
                </a:solidFill>
                <a:latin typeface="Times New Roman" pitchFamily="18" charset="0"/>
              </a:rPr>
              <a:t>Прямая</a:t>
            </a:r>
            <a:r>
              <a:rPr lang="ru-RU" sz="2800" b="1">
                <a:solidFill>
                  <a:schemeClr val="bg1"/>
                </a:solidFill>
                <a:latin typeface="Times New Roman" pitchFamily="18" charset="0"/>
              </a:rPr>
              <a:t>);</a:t>
            </a:r>
          </a:p>
          <a:p>
            <a:pPr>
              <a:buFont typeface="Wingdings" pitchFamily="2" charset="2"/>
              <a:buChar char="v"/>
            </a:pPr>
            <a:r>
              <a:rPr lang="ru-RU" sz="2800" b="1" i="1">
                <a:solidFill>
                  <a:srgbClr val="FF0000"/>
                </a:solidFill>
                <a:latin typeface="Times New Roman" pitchFamily="18" charset="0"/>
              </a:rPr>
              <a:t>ойконимы </a:t>
            </a:r>
            <a:r>
              <a:rPr lang="ru-RU" sz="2800" b="1">
                <a:solidFill>
                  <a:schemeClr val="bg1"/>
                </a:solidFill>
                <a:latin typeface="Times New Roman" pitchFamily="18" charset="0"/>
              </a:rPr>
              <a:t>названия населенных мест (город </a:t>
            </a:r>
            <a:r>
              <a:rPr lang="ru-RU" sz="2800" b="1" i="1">
                <a:solidFill>
                  <a:schemeClr val="bg1"/>
                </a:solidFill>
                <a:latin typeface="Times New Roman" pitchFamily="18" charset="0"/>
              </a:rPr>
              <a:t>Черняховск</a:t>
            </a:r>
            <a:r>
              <a:rPr lang="ru-RU" sz="2800" b="1">
                <a:solidFill>
                  <a:schemeClr val="bg1"/>
                </a:solidFill>
                <a:latin typeface="Times New Roman" pitchFamily="18" charset="0"/>
              </a:rPr>
              <a:t>, поселок </a:t>
            </a:r>
            <a:r>
              <a:rPr lang="ru-RU" sz="2800" b="1" i="1">
                <a:solidFill>
                  <a:schemeClr val="bg1"/>
                </a:solidFill>
                <a:latin typeface="Times New Roman" pitchFamily="18" charset="0"/>
              </a:rPr>
              <a:t>Янтарный</a:t>
            </a:r>
            <a:r>
              <a:rPr lang="ru-RU" sz="2800" b="1">
                <a:solidFill>
                  <a:schemeClr val="bg1"/>
                </a:solidFill>
                <a:latin typeface="Times New Roman" pitchFamily="18" charset="0"/>
              </a:rPr>
              <a:t>);</a:t>
            </a:r>
          </a:p>
          <a:p>
            <a:pPr>
              <a:buFont typeface="Wingdings" pitchFamily="2" charset="2"/>
              <a:buChar char="v"/>
            </a:pPr>
            <a:r>
              <a:rPr lang="ru-RU" sz="2800" b="1" i="1">
                <a:solidFill>
                  <a:srgbClr val="FF0000"/>
                </a:solidFill>
                <a:latin typeface="Times New Roman" pitchFamily="18" charset="0"/>
              </a:rPr>
              <a:t>урбанонимы</a:t>
            </a:r>
            <a:r>
              <a:rPr lang="ru-RU" sz="2800" b="1">
                <a:solidFill>
                  <a:srgbClr val="FF0000"/>
                </a:solidFill>
                <a:latin typeface="Times New Roman" pitchFamily="18" charset="0"/>
              </a:rPr>
              <a:t> </a:t>
            </a:r>
            <a:r>
              <a:rPr lang="ru-RU" sz="2800" b="1">
                <a:solidFill>
                  <a:schemeClr val="bg1"/>
                </a:solidFill>
                <a:latin typeface="Times New Roman" pitchFamily="18" charset="0"/>
              </a:rPr>
              <a:t>названия внутригородских объектов</a:t>
            </a:r>
            <a:r>
              <a:rPr lang="ru-RU" sz="2800" b="1">
                <a:solidFill>
                  <a:srgbClr val="FF0000"/>
                </a:solidFill>
                <a:latin typeface="Times New Roman" pitchFamily="18" charset="0"/>
              </a:rPr>
              <a:t> </a:t>
            </a:r>
            <a:r>
              <a:rPr lang="ru-RU" sz="2800" b="1">
                <a:solidFill>
                  <a:schemeClr val="bg1"/>
                </a:solidFill>
                <a:latin typeface="Times New Roman" pitchFamily="18" charset="0"/>
              </a:rPr>
              <a:t>(улица </a:t>
            </a:r>
            <a:r>
              <a:rPr lang="ru-RU" sz="2800" b="1" i="1">
                <a:solidFill>
                  <a:schemeClr val="bg1"/>
                </a:solidFill>
                <a:latin typeface="Times New Roman" pitchFamily="18" charset="0"/>
              </a:rPr>
              <a:t>Суворова</a:t>
            </a:r>
            <a:r>
              <a:rPr lang="ru-RU" sz="2800" b="1">
                <a:solidFill>
                  <a:schemeClr val="bg1"/>
                </a:solidFill>
                <a:latin typeface="Times New Roman" pitchFamily="18" charset="0"/>
              </a:rPr>
              <a:t>, </a:t>
            </a:r>
            <a:r>
              <a:rPr lang="ru-RU" sz="2800" b="1" i="1">
                <a:solidFill>
                  <a:schemeClr val="bg1"/>
                </a:solidFill>
                <a:latin typeface="Times New Roman" pitchFamily="18" charset="0"/>
              </a:rPr>
              <a:t>Дачный </a:t>
            </a:r>
            <a:r>
              <a:rPr lang="ru-RU" sz="2800" b="1">
                <a:solidFill>
                  <a:schemeClr val="bg1"/>
                </a:solidFill>
                <a:latin typeface="Times New Roman" pitchFamily="18" charset="0"/>
              </a:rPr>
              <a:t>переулок, магазин «</a:t>
            </a:r>
            <a:r>
              <a:rPr lang="ru-RU" sz="2800" b="1" i="1">
                <a:solidFill>
                  <a:schemeClr val="bg1"/>
                </a:solidFill>
                <a:latin typeface="Times New Roman" pitchFamily="18" charset="0"/>
              </a:rPr>
              <a:t>Русь</a:t>
            </a:r>
            <a:r>
              <a:rPr lang="ru-RU" sz="2800" b="1">
                <a:solidFill>
                  <a:schemeClr val="bg1"/>
                </a:solidFill>
                <a:latin typeface="Times New Roman" pitchFamily="18" charset="0"/>
              </a:rPr>
              <a:t>», </a:t>
            </a:r>
          </a:p>
          <a:p>
            <a:r>
              <a:rPr lang="ru-RU" sz="2800" b="1">
                <a:solidFill>
                  <a:schemeClr val="bg1"/>
                </a:solidFill>
                <a:latin typeface="Times New Roman" pitchFamily="18" charset="0"/>
              </a:rPr>
              <a:t>кафе «</a:t>
            </a:r>
            <a:r>
              <a:rPr lang="ru-RU" sz="2800" b="1" i="1">
                <a:solidFill>
                  <a:schemeClr val="bg1"/>
                </a:solidFill>
                <a:latin typeface="Times New Roman" pitchFamily="18" charset="0"/>
              </a:rPr>
              <a:t>Пикантное</a:t>
            </a:r>
            <a:r>
              <a:rPr lang="ru-RU" sz="2800" b="1">
                <a:solidFill>
                  <a:schemeClr val="bg1"/>
                </a:solidFill>
                <a:latin typeface="Times New Roman" pitchFamily="18" charset="0"/>
              </a:rPr>
              <a:t>»).</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noChangeArrowheads="1"/>
          </p:cNvPicPr>
          <p:nvPr/>
        </p:nvPicPr>
        <p:blipFill>
          <a:blip r:embed="rId2">
            <a:lum bright="-30000" contrast="20000"/>
          </a:blip>
          <a:srcRect/>
          <a:stretch>
            <a:fillRect/>
          </a:stretch>
        </p:blipFill>
        <p:spPr bwMode="auto">
          <a:xfrm>
            <a:off x="0" y="0"/>
            <a:ext cx="9144000" cy="7272338"/>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5643563" y="428625"/>
            <a:ext cx="3335337" cy="4357688"/>
          </a:xfrm>
          <a:prstGeom prst="rect">
            <a:avLst/>
          </a:prstGeom>
          <a:noFill/>
          <a:ln w="9525">
            <a:noFill/>
            <a:miter lim="800000"/>
            <a:headEnd/>
            <a:tailEnd/>
          </a:ln>
        </p:spPr>
      </p:pic>
      <p:pic>
        <p:nvPicPr>
          <p:cNvPr id="3" name="Picture 2"/>
          <p:cNvPicPr>
            <a:picLocks noChangeAspect="1" noChangeArrowheads="1"/>
          </p:cNvPicPr>
          <p:nvPr/>
        </p:nvPicPr>
        <p:blipFill>
          <a:blip r:embed="rId4"/>
          <a:srcRect/>
          <a:stretch>
            <a:fillRect/>
          </a:stretch>
        </p:blipFill>
        <p:spPr bwMode="auto">
          <a:xfrm>
            <a:off x="5572125" y="428625"/>
            <a:ext cx="3357563" cy="4568825"/>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0" y="0"/>
            <a:ext cx="4000500" cy="3019425"/>
          </a:xfrm>
          <a:prstGeom prst="rect">
            <a:avLst/>
          </a:prstGeom>
          <a:noFill/>
          <a:ln w="9525">
            <a:noFill/>
            <a:miter lim="800000"/>
            <a:headEnd/>
            <a:tailEnd/>
          </a:ln>
        </p:spPr>
      </p:pic>
      <p:pic>
        <p:nvPicPr>
          <p:cNvPr id="8" name="Picture 2"/>
          <p:cNvPicPr>
            <a:picLocks noChangeAspect="1" noChangeArrowheads="1"/>
          </p:cNvPicPr>
          <p:nvPr/>
        </p:nvPicPr>
        <p:blipFill>
          <a:blip r:embed="rId6"/>
          <a:srcRect/>
          <a:stretch>
            <a:fillRect/>
          </a:stretch>
        </p:blipFill>
        <p:spPr bwMode="auto">
          <a:xfrm>
            <a:off x="0" y="0"/>
            <a:ext cx="4016375" cy="3000375"/>
          </a:xfrm>
          <a:prstGeom prst="rect">
            <a:avLst/>
          </a:prstGeom>
          <a:noFill/>
          <a:ln w="9525">
            <a:noFill/>
            <a:miter lim="800000"/>
            <a:headEnd/>
            <a:tailEnd/>
          </a:ln>
        </p:spPr>
      </p:pic>
      <p:pic>
        <p:nvPicPr>
          <p:cNvPr id="11" name="Picture 3"/>
          <p:cNvPicPr>
            <a:picLocks noChangeAspect="1" noChangeArrowheads="1"/>
          </p:cNvPicPr>
          <p:nvPr/>
        </p:nvPicPr>
        <p:blipFill>
          <a:blip r:embed="rId7"/>
          <a:srcRect/>
          <a:stretch>
            <a:fillRect/>
          </a:stretch>
        </p:blipFill>
        <p:spPr bwMode="auto">
          <a:xfrm>
            <a:off x="4054475" y="4479925"/>
            <a:ext cx="292100" cy="293688"/>
          </a:xfrm>
          <a:prstGeom prst="rect">
            <a:avLst/>
          </a:prstGeom>
          <a:noFill/>
        </p:spPr>
      </p:pic>
      <p:sp>
        <p:nvSpPr>
          <p:cNvPr id="12" name="TextBox 11"/>
          <p:cNvSpPr txBox="1">
            <a:spLocks noChangeArrowheads="1"/>
          </p:cNvSpPr>
          <p:nvPr/>
        </p:nvSpPr>
        <p:spPr bwMode="auto">
          <a:xfrm>
            <a:off x="2857500" y="4071938"/>
            <a:ext cx="2714625" cy="461962"/>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rPr>
              <a:t>КАЛИНИНГРАД </a:t>
            </a:r>
          </a:p>
        </p:txBody>
      </p:sp>
      <p:pic>
        <p:nvPicPr>
          <p:cNvPr id="5" name="Picture 2"/>
          <p:cNvPicPr>
            <a:picLocks noChangeAspect="1" noChangeArrowheads="1"/>
          </p:cNvPicPr>
          <p:nvPr/>
        </p:nvPicPr>
        <p:blipFill>
          <a:blip r:embed="rId8"/>
          <a:srcRect/>
          <a:stretch>
            <a:fillRect/>
          </a:stretch>
        </p:blipFill>
        <p:spPr bwMode="auto">
          <a:xfrm>
            <a:off x="0" y="0"/>
            <a:ext cx="4003675" cy="3001963"/>
          </a:xfrm>
          <a:prstGeom prst="rect">
            <a:avLst/>
          </a:prstGeom>
          <a:noFill/>
          <a:ln w="9525">
            <a:noFill/>
            <a:miter lim="800000"/>
            <a:headEnd/>
            <a:tailEnd/>
          </a:ln>
        </p:spPr>
      </p:pic>
      <p:sp>
        <p:nvSpPr>
          <p:cNvPr id="6" name="Прямоугольник 5"/>
          <p:cNvSpPr>
            <a:spLocks noChangeArrowheads="1"/>
          </p:cNvSpPr>
          <p:nvPr/>
        </p:nvSpPr>
        <p:spPr bwMode="auto">
          <a:xfrm>
            <a:off x="0" y="3071813"/>
            <a:ext cx="9144000" cy="3754437"/>
          </a:xfrm>
          <a:prstGeom prst="rect">
            <a:avLst/>
          </a:prstGeom>
          <a:noFill/>
          <a:ln w="9525">
            <a:noFill/>
            <a:miter lim="800000"/>
            <a:headEnd/>
            <a:tailEnd/>
          </a:ln>
        </p:spPr>
        <p:txBody>
          <a:bodyPr>
            <a:spAutoFit/>
          </a:bodyPr>
          <a:lstStyle/>
          <a:p>
            <a:r>
              <a:rPr lang="ru-RU" sz="3400" b="1">
                <a:solidFill>
                  <a:schemeClr val="bg1"/>
                </a:solidFill>
                <a:latin typeface="Times New Roman" pitchFamily="18" charset="0"/>
              </a:rPr>
              <a:t>Указом Президиума </a:t>
            </a:r>
          </a:p>
          <a:p>
            <a:r>
              <a:rPr lang="ru-RU" sz="3400" b="1">
                <a:solidFill>
                  <a:schemeClr val="bg1"/>
                </a:solidFill>
                <a:latin typeface="Times New Roman" pitchFamily="18" charset="0"/>
              </a:rPr>
              <a:t>Верховного Совета СССР</a:t>
            </a:r>
          </a:p>
          <a:p>
            <a:r>
              <a:rPr lang="ru-RU" sz="3400" b="1">
                <a:solidFill>
                  <a:schemeClr val="bg1"/>
                </a:solidFill>
                <a:latin typeface="Times New Roman" pitchFamily="18" charset="0"/>
              </a:rPr>
              <a:t> от </a:t>
            </a:r>
            <a:r>
              <a:rPr lang="ru-RU" sz="3400" b="1">
                <a:solidFill>
                  <a:srgbClr val="FF0000"/>
                </a:solidFill>
                <a:latin typeface="Times New Roman" pitchFamily="18" charset="0"/>
              </a:rPr>
              <a:t>4 июля 1946 года</a:t>
            </a:r>
          </a:p>
          <a:p>
            <a:r>
              <a:rPr lang="ru-RU" sz="3400" b="1">
                <a:solidFill>
                  <a:schemeClr val="bg1"/>
                </a:solidFill>
                <a:latin typeface="Times New Roman" pitchFamily="18" charset="0"/>
              </a:rPr>
              <a:t> «О переименовании города </a:t>
            </a:r>
          </a:p>
          <a:p>
            <a:r>
              <a:rPr lang="ru-RU" sz="3400" b="1">
                <a:solidFill>
                  <a:schemeClr val="bg1"/>
                </a:solidFill>
                <a:latin typeface="Times New Roman" pitchFamily="18" charset="0"/>
              </a:rPr>
              <a:t>Кенигсберг в город </a:t>
            </a:r>
          </a:p>
          <a:p>
            <a:r>
              <a:rPr lang="ru-RU" sz="3400" b="1">
                <a:solidFill>
                  <a:schemeClr val="bg1"/>
                </a:solidFill>
                <a:latin typeface="Times New Roman" pitchFamily="18" charset="0"/>
              </a:rPr>
              <a:t>Калининград и Кенигсбергской области в Калининградскую область»</a:t>
            </a:r>
          </a:p>
        </p:txBody>
      </p:sp>
      <p:pic>
        <p:nvPicPr>
          <p:cNvPr id="13" name="Рисунок 12"/>
          <p:cNvPicPr>
            <a:picLocks noChangeAspect="1" noChangeArrowheads="1"/>
          </p:cNvPicPr>
          <p:nvPr/>
        </p:nvPicPr>
        <p:blipFill>
          <a:blip r:embed="rId9"/>
          <a:srcRect b="5956"/>
          <a:stretch>
            <a:fillRect/>
          </a:stretch>
        </p:blipFill>
        <p:spPr bwMode="auto">
          <a:xfrm>
            <a:off x="5357813" y="0"/>
            <a:ext cx="3786187" cy="5072063"/>
          </a:xfrm>
          <a:prstGeom prst="rect">
            <a:avLst/>
          </a:prstGeom>
          <a:noFill/>
          <a:ln w="9525">
            <a:noFill/>
            <a:miter lim="800000"/>
            <a:headEnd/>
            <a:tailEnd/>
          </a:ln>
        </p:spPr>
      </p:pic>
      <p:sp>
        <p:nvSpPr>
          <p:cNvPr id="14" name="TextBox 13"/>
          <p:cNvSpPr txBox="1">
            <a:spLocks noChangeArrowheads="1"/>
          </p:cNvSpPr>
          <p:nvPr/>
        </p:nvSpPr>
        <p:spPr bwMode="auto">
          <a:xfrm>
            <a:off x="5357813" y="4071938"/>
            <a:ext cx="4000500" cy="1077912"/>
          </a:xfrm>
          <a:prstGeom prst="rect">
            <a:avLst/>
          </a:prstGeom>
          <a:noFill/>
          <a:ln w="9525">
            <a:noFill/>
            <a:miter lim="800000"/>
            <a:headEnd/>
            <a:tailEnd/>
          </a:ln>
        </p:spPr>
        <p:txBody>
          <a:bodyPr>
            <a:spAutoFit/>
          </a:bodyPr>
          <a:lstStyle/>
          <a:p>
            <a:pPr algn="ctr"/>
            <a:r>
              <a:rPr lang="ru-RU" sz="3200" b="1">
                <a:latin typeface="Times New Roman" pitchFamily="18" charset="0"/>
              </a:rPr>
              <a:t>Калинин </a:t>
            </a:r>
          </a:p>
          <a:p>
            <a:pPr algn="ctr"/>
            <a:r>
              <a:rPr lang="ru-RU" sz="3200" b="1">
                <a:latin typeface="Times New Roman" pitchFamily="18" charset="0"/>
              </a:rPr>
              <a:t>Михаил Иванович</a:t>
            </a:r>
          </a:p>
        </p:txBody>
      </p:sp>
      <p:pic>
        <p:nvPicPr>
          <p:cNvPr id="9" name="Picture 2"/>
          <p:cNvPicPr>
            <a:picLocks noChangeAspect="1" noChangeArrowheads="1"/>
          </p:cNvPicPr>
          <p:nvPr/>
        </p:nvPicPr>
        <p:blipFill>
          <a:blip r:embed="rId10">
            <a:lum contrast="10000"/>
          </a:blip>
          <a:srcRect/>
          <a:stretch>
            <a:fillRect/>
          </a:stretch>
        </p:blipFill>
        <p:spPr bwMode="auto">
          <a:xfrm>
            <a:off x="0" y="0"/>
            <a:ext cx="9144000" cy="7286625"/>
          </a:xfrm>
          <a:prstGeom prst="rect">
            <a:avLst/>
          </a:prstGeom>
          <a:noFill/>
          <a:ln w="9525">
            <a:noFill/>
            <a:miter lim="800000"/>
            <a:headEnd/>
            <a:tailEnd/>
          </a:ln>
        </p:spPr>
      </p:pic>
      <p:sp>
        <p:nvSpPr>
          <p:cNvPr id="10" name="TextBox 9"/>
          <p:cNvSpPr txBox="1">
            <a:spLocks noChangeArrowheads="1"/>
          </p:cNvSpPr>
          <p:nvPr/>
        </p:nvSpPr>
        <p:spPr bwMode="auto">
          <a:xfrm>
            <a:off x="285750" y="0"/>
            <a:ext cx="4583113" cy="923925"/>
          </a:xfrm>
          <a:prstGeom prst="rect">
            <a:avLst/>
          </a:prstGeom>
          <a:noFill/>
          <a:ln w="9525">
            <a:noFill/>
            <a:miter lim="800000"/>
            <a:headEnd/>
            <a:tailEnd/>
          </a:ln>
        </p:spPr>
        <p:txBody>
          <a:bodyPr wrap="none">
            <a:spAutoFit/>
          </a:bodyPr>
          <a:lstStyle/>
          <a:p>
            <a:r>
              <a:rPr lang="ru-RU" sz="5400" b="1">
                <a:solidFill>
                  <a:srgbClr val="FF0000"/>
                </a:solidFill>
                <a:latin typeface="Times New Roman" pitchFamily="18" charset="0"/>
              </a:rPr>
              <a:t>Калининград</a:t>
            </a:r>
            <a:r>
              <a:rPr lang="ru-RU" sz="5400" b="1">
                <a:latin typeface="Times New Roman" pitchFamily="18" charset="0"/>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p:val>
                                            <p:fltVal val="0"/>
                                          </p:val>
                                        </p:tav>
                                        <p:tav tm="100000">
                                          <p:val>
                                            <p:strVal val="#ppt_w"/>
                                          </p:val>
                                        </p:tav>
                                      </p:tavLst>
                                    </p:anim>
                                    <p:anim calcmode="lin" valueType="num">
                                      <p:cBhvr>
                                        <p:cTn id="14" dur="5000" fill="hold"/>
                                        <p:tgtEl>
                                          <p:spTgt spid="4"/>
                                        </p:tgtEl>
                                        <p:attrNameLst>
                                          <p:attrName>ppt_h</p:attrName>
                                        </p:attrNameLst>
                                      </p:cBhvr>
                                      <p:tavLst>
                                        <p:tav tm="0">
                                          <p:val>
                                            <p:fltVal val="0"/>
                                          </p:val>
                                        </p:tav>
                                        <p:tav tm="100000">
                                          <p:val>
                                            <p:strVal val="#ppt_h"/>
                                          </p:val>
                                        </p:tav>
                                      </p:tavLst>
                                    </p:anim>
                                    <p:animEffect transition="in" filter="fade">
                                      <p:cBhvr>
                                        <p:cTn id="15" dur="5000"/>
                                        <p:tgtEl>
                                          <p:spTgt spid="4"/>
                                        </p:tgtEl>
                                      </p:cBhvr>
                                    </p:animEffect>
                                  </p:childTnLst>
                                </p:cTn>
                              </p:par>
                            </p:childTnLst>
                          </p:cTn>
                        </p:par>
                        <p:par>
                          <p:cTn id="16" fill="hold">
                            <p:stCondLst>
                              <p:cond delay="8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3000" fill="hold"/>
                                        <p:tgtEl>
                                          <p:spTgt spid="13"/>
                                        </p:tgtEl>
                                        <p:attrNameLst>
                                          <p:attrName>ppt_w</p:attrName>
                                        </p:attrNameLst>
                                      </p:cBhvr>
                                      <p:tavLst>
                                        <p:tav tm="0">
                                          <p:val>
                                            <p:fltVal val="0"/>
                                          </p:val>
                                        </p:tav>
                                        <p:tav tm="100000">
                                          <p:val>
                                            <p:strVal val="#ppt_w"/>
                                          </p:val>
                                        </p:tav>
                                      </p:tavLst>
                                    </p:anim>
                                    <p:anim calcmode="lin" valueType="num">
                                      <p:cBhvr>
                                        <p:cTn id="25" dur="3000" fill="hold"/>
                                        <p:tgtEl>
                                          <p:spTgt spid="13"/>
                                        </p:tgtEl>
                                        <p:attrNameLst>
                                          <p:attrName>ppt_h</p:attrName>
                                        </p:attrNameLst>
                                      </p:cBhvr>
                                      <p:tavLst>
                                        <p:tav tm="0">
                                          <p:val>
                                            <p:fltVal val="0"/>
                                          </p:val>
                                        </p:tav>
                                        <p:tav tm="100000">
                                          <p:val>
                                            <p:strVal val="#ppt_h"/>
                                          </p:val>
                                        </p:tav>
                                      </p:tavLst>
                                    </p:anim>
                                    <p:animEffect transition="in" filter="fade">
                                      <p:cBhvr>
                                        <p:cTn id="26" dur="3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2000" fill="hold"/>
                                        <p:tgtEl>
                                          <p:spTgt spid="14"/>
                                        </p:tgtEl>
                                        <p:attrNameLst>
                                          <p:attrName>ppt_w</p:attrName>
                                        </p:attrNameLst>
                                      </p:cBhvr>
                                      <p:tavLst>
                                        <p:tav tm="0">
                                          <p:val>
                                            <p:fltVal val="0"/>
                                          </p:val>
                                        </p:tav>
                                        <p:tav tm="100000">
                                          <p:val>
                                            <p:strVal val="#ppt_w"/>
                                          </p:val>
                                        </p:tav>
                                      </p:tavLst>
                                    </p:anim>
                                    <p:anim calcmode="lin" valueType="num">
                                      <p:cBhvr>
                                        <p:cTn id="32" dur="2000" fill="hold"/>
                                        <p:tgtEl>
                                          <p:spTgt spid="14"/>
                                        </p:tgtEl>
                                        <p:attrNameLst>
                                          <p:attrName>ppt_h</p:attrName>
                                        </p:attrNameLst>
                                      </p:cBhvr>
                                      <p:tavLst>
                                        <p:tav tm="0">
                                          <p:val>
                                            <p:fltVal val="0"/>
                                          </p:val>
                                        </p:tav>
                                        <p:tav tm="100000">
                                          <p:val>
                                            <p:strVal val="#ppt_h"/>
                                          </p:val>
                                        </p:tav>
                                      </p:tavLst>
                                    </p:anim>
                                    <p:animEffect transition="in" filter="fade">
                                      <p:cBhvr>
                                        <p:cTn id="33" dur="2000"/>
                                        <p:tgtEl>
                                          <p:spTgt spid="14"/>
                                        </p:tgtEl>
                                      </p:cBhvr>
                                    </p:animEffect>
                                  </p:child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3000" fill="hold"/>
                                        <p:tgtEl>
                                          <p:spTgt spid="7"/>
                                        </p:tgtEl>
                                        <p:attrNameLst>
                                          <p:attrName>ppt_w</p:attrName>
                                        </p:attrNameLst>
                                      </p:cBhvr>
                                      <p:tavLst>
                                        <p:tav tm="0">
                                          <p:val>
                                            <p:fltVal val="0"/>
                                          </p:val>
                                        </p:tav>
                                        <p:tav tm="100000">
                                          <p:val>
                                            <p:strVal val="#ppt_w"/>
                                          </p:val>
                                        </p:tav>
                                      </p:tavLst>
                                    </p:anim>
                                    <p:anim calcmode="lin" valueType="num">
                                      <p:cBhvr>
                                        <p:cTn id="38" dur="3000" fill="hold"/>
                                        <p:tgtEl>
                                          <p:spTgt spid="7"/>
                                        </p:tgtEl>
                                        <p:attrNameLst>
                                          <p:attrName>ppt_h</p:attrName>
                                        </p:attrNameLst>
                                      </p:cBhvr>
                                      <p:tavLst>
                                        <p:tav tm="0">
                                          <p:val>
                                            <p:fltVal val="0"/>
                                          </p:val>
                                        </p:tav>
                                        <p:tav tm="100000">
                                          <p:val>
                                            <p:strVal val="#ppt_h"/>
                                          </p:val>
                                        </p:tav>
                                      </p:tavLst>
                                    </p:anim>
                                    <p:animEffect transition="in" filter="fade">
                                      <p:cBhvr>
                                        <p:cTn id="39" dur="3000"/>
                                        <p:tgtEl>
                                          <p:spTgt spid="7"/>
                                        </p:tgtEl>
                                      </p:cBhvr>
                                    </p:animEffect>
                                  </p:childTnLst>
                                </p:cTn>
                              </p:par>
                            </p:childTnLst>
                          </p:cTn>
                        </p:par>
                        <p:par>
                          <p:cTn id="40" fill="hold">
                            <p:stCondLst>
                              <p:cond delay="5000"/>
                            </p:stCondLst>
                            <p:childTnLst>
                              <p:par>
                                <p:cTn id="41" presetID="53"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3000" fill="hold"/>
                                        <p:tgtEl>
                                          <p:spTgt spid="8"/>
                                        </p:tgtEl>
                                        <p:attrNameLst>
                                          <p:attrName>ppt_w</p:attrName>
                                        </p:attrNameLst>
                                      </p:cBhvr>
                                      <p:tavLst>
                                        <p:tav tm="0">
                                          <p:val>
                                            <p:fltVal val="0"/>
                                          </p:val>
                                        </p:tav>
                                        <p:tav tm="100000">
                                          <p:val>
                                            <p:strVal val="#ppt_w"/>
                                          </p:val>
                                        </p:tav>
                                      </p:tavLst>
                                    </p:anim>
                                    <p:anim calcmode="lin" valueType="num">
                                      <p:cBhvr>
                                        <p:cTn id="44" dur="3000" fill="hold"/>
                                        <p:tgtEl>
                                          <p:spTgt spid="8"/>
                                        </p:tgtEl>
                                        <p:attrNameLst>
                                          <p:attrName>ppt_h</p:attrName>
                                        </p:attrNameLst>
                                      </p:cBhvr>
                                      <p:tavLst>
                                        <p:tav tm="0">
                                          <p:val>
                                            <p:fltVal val="0"/>
                                          </p:val>
                                        </p:tav>
                                        <p:tav tm="100000">
                                          <p:val>
                                            <p:strVal val="#ppt_h"/>
                                          </p:val>
                                        </p:tav>
                                      </p:tavLst>
                                    </p:anim>
                                    <p:animEffect transition="in" filter="fade">
                                      <p:cBhvr>
                                        <p:cTn id="45" dur="3000"/>
                                        <p:tgtEl>
                                          <p:spTgt spid="8"/>
                                        </p:tgtEl>
                                      </p:cBhvr>
                                    </p:animEffect>
                                  </p:childTnLst>
                                </p:cTn>
                              </p:par>
                            </p:childTnLst>
                          </p:cTn>
                        </p:par>
                        <p:par>
                          <p:cTn id="46" fill="hold">
                            <p:stCondLst>
                              <p:cond delay="8000"/>
                            </p:stCondLst>
                            <p:childTnLst>
                              <p:par>
                                <p:cTn id="47" presetID="1" presetClass="exit" presetSubtype="0" fill="hold" grpId="1" nodeType="after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par>
                          <p:cTn id="49" fill="hold">
                            <p:stCondLst>
                              <p:cond delay="8000"/>
                            </p:stCondLst>
                            <p:childTnLst>
                              <p:par>
                                <p:cTn id="50" presetID="53"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3000" fill="hold"/>
                                        <p:tgtEl>
                                          <p:spTgt spid="5"/>
                                        </p:tgtEl>
                                        <p:attrNameLst>
                                          <p:attrName>ppt_w</p:attrName>
                                        </p:attrNameLst>
                                      </p:cBhvr>
                                      <p:tavLst>
                                        <p:tav tm="0">
                                          <p:val>
                                            <p:fltVal val="0"/>
                                          </p:val>
                                        </p:tav>
                                        <p:tav tm="100000">
                                          <p:val>
                                            <p:strVal val="#ppt_w"/>
                                          </p:val>
                                        </p:tav>
                                      </p:tavLst>
                                    </p:anim>
                                    <p:anim calcmode="lin" valueType="num">
                                      <p:cBhvr>
                                        <p:cTn id="53" dur="3000" fill="hold"/>
                                        <p:tgtEl>
                                          <p:spTgt spid="5"/>
                                        </p:tgtEl>
                                        <p:attrNameLst>
                                          <p:attrName>ppt_h</p:attrName>
                                        </p:attrNameLst>
                                      </p:cBhvr>
                                      <p:tavLst>
                                        <p:tav tm="0">
                                          <p:val>
                                            <p:fltVal val="0"/>
                                          </p:val>
                                        </p:tav>
                                        <p:tav tm="100000">
                                          <p:val>
                                            <p:strVal val="#ppt_h"/>
                                          </p:val>
                                        </p:tav>
                                      </p:tavLst>
                                    </p:anim>
                                    <p:animEffect transition="in" filter="fade">
                                      <p:cBhvr>
                                        <p:cTn id="54" dur="3000"/>
                                        <p:tgtEl>
                                          <p:spTgt spid="5"/>
                                        </p:tgtEl>
                                      </p:cBhvr>
                                    </p:animEffect>
                                  </p:childTnLst>
                                </p:cTn>
                              </p:par>
                            </p:childTnLst>
                          </p:cTn>
                        </p:par>
                        <p:par>
                          <p:cTn id="55" fill="hold">
                            <p:stCondLst>
                              <p:cond delay="11000"/>
                            </p:stCondLst>
                            <p:childTnLst>
                              <p:par>
                                <p:cTn id="56" presetID="53"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3000" fill="hold"/>
                                        <p:tgtEl>
                                          <p:spTgt spid="3"/>
                                        </p:tgtEl>
                                        <p:attrNameLst>
                                          <p:attrName>ppt_w</p:attrName>
                                        </p:attrNameLst>
                                      </p:cBhvr>
                                      <p:tavLst>
                                        <p:tav tm="0">
                                          <p:val>
                                            <p:fltVal val="0"/>
                                          </p:val>
                                        </p:tav>
                                        <p:tav tm="100000">
                                          <p:val>
                                            <p:strVal val="#ppt_w"/>
                                          </p:val>
                                        </p:tav>
                                      </p:tavLst>
                                    </p:anim>
                                    <p:anim calcmode="lin" valueType="num">
                                      <p:cBhvr>
                                        <p:cTn id="59" dur="3000" fill="hold"/>
                                        <p:tgtEl>
                                          <p:spTgt spid="3"/>
                                        </p:tgtEl>
                                        <p:attrNameLst>
                                          <p:attrName>ppt_h</p:attrName>
                                        </p:attrNameLst>
                                      </p:cBhvr>
                                      <p:tavLst>
                                        <p:tav tm="0">
                                          <p:val>
                                            <p:fltVal val="0"/>
                                          </p:val>
                                        </p:tav>
                                        <p:tav tm="100000">
                                          <p:val>
                                            <p:strVal val="#ppt_h"/>
                                          </p:val>
                                        </p:tav>
                                      </p:tavLst>
                                    </p:anim>
                                    <p:animEffect transition="in" filter="fade">
                                      <p:cBhvr>
                                        <p:cTn id="60" dur="3000"/>
                                        <p:tgtEl>
                                          <p:spTgt spid="3"/>
                                        </p:tgtEl>
                                      </p:cBhvr>
                                    </p:animEffect>
                                  </p:childTnLst>
                                </p:cTn>
                              </p:par>
                            </p:childTnLst>
                          </p:cTn>
                        </p:par>
                        <p:par>
                          <p:cTn id="61" fill="hold">
                            <p:stCondLst>
                              <p:cond delay="14000"/>
                            </p:stCondLst>
                            <p:childTnLst>
                              <p:par>
                                <p:cTn id="62" presetID="53"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3000" fill="hold"/>
                                        <p:tgtEl>
                                          <p:spTgt spid="6"/>
                                        </p:tgtEl>
                                        <p:attrNameLst>
                                          <p:attrName>ppt_w</p:attrName>
                                        </p:attrNameLst>
                                      </p:cBhvr>
                                      <p:tavLst>
                                        <p:tav tm="0">
                                          <p:val>
                                            <p:fltVal val="0"/>
                                          </p:val>
                                        </p:tav>
                                        <p:tav tm="100000">
                                          <p:val>
                                            <p:strVal val="#ppt_w"/>
                                          </p:val>
                                        </p:tav>
                                      </p:tavLst>
                                    </p:anim>
                                    <p:anim calcmode="lin" valueType="num">
                                      <p:cBhvr>
                                        <p:cTn id="65" dur="3000" fill="hold"/>
                                        <p:tgtEl>
                                          <p:spTgt spid="6"/>
                                        </p:tgtEl>
                                        <p:attrNameLst>
                                          <p:attrName>ppt_h</p:attrName>
                                        </p:attrNameLst>
                                      </p:cBhvr>
                                      <p:tavLst>
                                        <p:tav tm="0">
                                          <p:val>
                                            <p:fltVal val="0"/>
                                          </p:val>
                                        </p:tav>
                                        <p:tav tm="100000">
                                          <p:val>
                                            <p:strVal val="#ppt_h"/>
                                          </p:val>
                                        </p:tav>
                                      </p:tavLst>
                                    </p:anim>
                                    <p:animEffect transition="in" filter="fade">
                                      <p:cBhvr>
                                        <p:cTn id="66" dur="30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2000" fill="hold"/>
                                        <p:tgtEl>
                                          <p:spTgt spid="9"/>
                                        </p:tgtEl>
                                        <p:attrNameLst>
                                          <p:attrName>ppt_w</p:attrName>
                                        </p:attrNameLst>
                                      </p:cBhvr>
                                      <p:tavLst>
                                        <p:tav tm="0">
                                          <p:val>
                                            <p:fltVal val="0"/>
                                          </p:val>
                                        </p:tav>
                                        <p:tav tm="100000">
                                          <p:val>
                                            <p:strVal val="#ppt_w"/>
                                          </p:val>
                                        </p:tav>
                                      </p:tavLst>
                                    </p:anim>
                                    <p:anim calcmode="lin" valueType="num">
                                      <p:cBhvr>
                                        <p:cTn id="72" dur="2000" fill="hold"/>
                                        <p:tgtEl>
                                          <p:spTgt spid="9"/>
                                        </p:tgtEl>
                                        <p:attrNameLst>
                                          <p:attrName>ppt_h</p:attrName>
                                        </p:attrNameLst>
                                      </p:cBhvr>
                                      <p:tavLst>
                                        <p:tav tm="0">
                                          <p:val>
                                            <p:fltVal val="0"/>
                                          </p:val>
                                        </p:tav>
                                        <p:tav tm="100000">
                                          <p:val>
                                            <p:strVal val="#ppt_h"/>
                                          </p:val>
                                        </p:tav>
                                      </p:tavLst>
                                    </p:anim>
                                    <p:animEffect transition="in" filter="fade">
                                      <p:cBhvr>
                                        <p:cTn id="73" dur="20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2000" fill="hold"/>
                                        <p:tgtEl>
                                          <p:spTgt spid="10"/>
                                        </p:tgtEl>
                                        <p:attrNameLst>
                                          <p:attrName>ppt_w</p:attrName>
                                        </p:attrNameLst>
                                      </p:cBhvr>
                                      <p:tavLst>
                                        <p:tav tm="0">
                                          <p:val>
                                            <p:fltVal val="0"/>
                                          </p:val>
                                        </p:tav>
                                        <p:tav tm="100000">
                                          <p:val>
                                            <p:strVal val="#ppt_w"/>
                                          </p:val>
                                        </p:tav>
                                      </p:tavLst>
                                    </p:anim>
                                    <p:anim calcmode="lin" valueType="num">
                                      <p:cBhvr>
                                        <p:cTn id="79" dur="2000" fill="hold"/>
                                        <p:tgtEl>
                                          <p:spTgt spid="10"/>
                                        </p:tgtEl>
                                        <p:attrNameLst>
                                          <p:attrName>ppt_h</p:attrName>
                                        </p:attrNameLst>
                                      </p:cBhvr>
                                      <p:tavLst>
                                        <p:tav tm="0">
                                          <p:val>
                                            <p:fltVal val="0"/>
                                          </p:val>
                                        </p:tav>
                                        <p:tav tm="100000">
                                          <p:val>
                                            <p:strVal val="#ppt_h"/>
                                          </p:val>
                                        </p:tav>
                                      </p:tavLst>
                                    </p:anim>
                                    <p:animEffect transition="in" filter="fade">
                                      <p:cBhvr>
                                        <p:cTn id="8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6" grpId="0"/>
      <p:bldP spid="1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lum bright="-30000" contrast="10000"/>
          </a:blip>
          <a:srcRect/>
          <a:stretch>
            <a:fillRect/>
          </a:stretch>
        </p:blipFill>
        <p:spPr bwMode="auto">
          <a:xfrm>
            <a:off x="0" y="0"/>
            <a:ext cx="9501188" cy="6858000"/>
          </a:xfrm>
          <a:prstGeom prst="rect">
            <a:avLst/>
          </a:prstGeom>
          <a:noFill/>
          <a:ln w="9525">
            <a:noFill/>
            <a:miter lim="800000"/>
            <a:headEnd/>
            <a:tailEnd/>
          </a:ln>
        </p:spPr>
      </p:pic>
      <p:sp>
        <p:nvSpPr>
          <p:cNvPr id="4" name="TextBox 3"/>
          <p:cNvSpPr txBox="1">
            <a:spLocks noChangeArrowheads="1"/>
          </p:cNvSpPr>
          <p:nvPr/>
        </p:nvSpPr>
        <p:spPr bwMode="auto">
          <a:xfrm>
            <a:off x="5643563" y="3643313"/>
            <a:ext cx="2428875" cy="461962"/>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rPr>
              <a:t>ЧЕРНЯХОВСК</a:t>
            </a:r>
          </a:p>
        </p:txBody>
      </p:sp>
      <p:pic>
        <p:nvPicPr>
          <p:cNvPr id="5" name="Picture 3"/>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572132" y="4143380"/>
            <a:ext cx="257176" cy="257176"/>
          </a:xfrm>
          <a:prstGeom prst="ellipse">
            <a:avLst/>
          </a:prstGeom>
          <a:solidFill>
            <a:schemeClr val="bg1"/>
          </a:solidFill>
          <a:ln w="9525">
            <a:solidFill>
              <a:schemeClr val="bg1"/>
            </a:solidFill>
            <a:miter lim="800000"/>
            <a:headEnd/>
            <a:tailEnd/>
          </a:ln>
        </p:spPr>
      </p:pic>
      <p:pic>
        <p:nvPicPr>
          <p:cNvPr id="6" name="Рисунок 4"/>
          <p:cNvPicPr>
            <a:picLocks noChangeAspect="1" noChangeArrowheads="1"/>
          </p:cNvPicPr>
          <p:nvPr/>
        </p:nvPicPr>
        <p:blipFill>
          <a:blip r:embed="rId4">
            <a:lum bright="-10000" contrast="-30000"/>
          </a:blip>
          <a:srcRect/>
          <a:stretch>
            <a:fillRect/>
          </a:stretch>
        </p:blipFill>
        <p:spPr bwMode="auto">
          <a:xfrm>
            <a:off x="428625" y="0"/>
            <a:ext cx="2357438" cy="3205163"/>
          </a:xfrm>
          <a:prstGeom prst="rect">
            <a:avLst/>
          </a:prstGeom>
          <a:noFill/>
          <a:ln w="9525">
            <a:noFill/>
            <a:miter lim="800000"/>
            <a:headEnd/>
            <a:tailEnd/>
          </a:ln>
        </p:spPr>
      </p:pic>
      <p:pic>
        <p:nvPicPr>
          <p:cNvPr id="8" name="Picture 1"/>
          <p:cNvPicPr>
            <a:picLocks noChangeAspect="1" noChangeArrowheads="1"/>
          </p:cNvPicPr>
          <p:nvPr/>
        </p:nvPicPr>
        <p:blipFill>
          <a:blip r:embed="rId5"/>
          <a:srcRect/>
          <a:stretch>
            <a:fillRect/>
          </a:stretch>
        </p:blipFill>
        <p:spPr bwMode="auto">
          <a:xfrm>
            <a:off x="6072188" y="142875"/>
            <a:ext cx="2673350" cy="3378200"/>
          </a:xfrm>
          <a:prstGeom prst="rect">
            <a:avLst/>
          </a:prstGeom>
          <a:noFill/>
          <a:ln w="9525">
            <a:noFill/>
            <a:miter lim="800000"/>
            <a:headEnd/>
            <a:tailEnd/>
          </a:ln>
        </p:spPr>
      </p:pic>
      <p:pic>
        <p:nvPicPr>
          <p:cNvPr id="9" name="Picture 4"/>
          <p:cNvPicPr>
            <a:picLocks noChangeAspect="1" noChangeArrowheads="1"/>
          </p:cNvPicPr>
          <p:nvPr/>
        </p:nvPicPr>
        <p:blipFill>
          <a:blip r:embed="rId6">
            <a:lum bright="20000" contrast="30000"/>
          </a:blip>
          <a:srcRect/>
          <a:stretch>
            <a:fillRect/>
          </a:stretch>
        </p:blipFill>
        <p:spPr bwMode="auto">
          <a:xfrm>
            <a:off x="5786438" y="0"/>
            <a:ext cx="3357562" cy="3571875"/>
          </a:xfrm>
          <a:prstGeom prst="rect">
            <a:avLst/>
          </a:prstGeom>
          <a:noFill/>
          <a:ln w="9525">
            <a:noFill/>
            <a:miter lim="800000"/>
            <a:headEnd/>
            <a:tailEnd/>
          </a:ln>
        </p:spPr>
      </p:pic>
      <p:pic>
        <p:nvPicPr>
          <p:cNvPr id="10" name="Picture 4"/>
          <p:cNvPicPr>
            <a:picLocks noChangeAspect="1" noChangeArrowheads="1"/>
          </p:cNvPicPr>
          <p:nvPr/>
        </p:nvPicPr>
        <p:blipFill>
          <a:blip r:embed="rId7">
            <a:lum bright="-10000" contrast="-10000"/>
          </a:blip>
          <a:srcRect/>
          <a:stretch>
            <a:fillRect/>
          </a:stretch>
        </p:blipFill>
        <p:spPr bwMode="auto">
          <a:xfrm>
            <a:off x="3071813" y="2928938"/>
            <a:ext cx="2376487" cy="3786187"/>
          </a:xfrm>
          <a:prstGeom prst="rect">
            <a:avLst/>
          </a:prstGeom>
          <a:noFill/>
          <a:ln w="9525">
            <a:noFill/>
            <a:miter lim="800000"/>
            <a:headEnd/>
            <a:tailEnd/>
          </a:ln>
        </p:spPr>
      </p:pic>
      <p:pic>
        <p:nvPicPr>
          <p:cNvPr id="11" name="Picture 8"/>
          <p:cNvPicPr>
            <a:picLocks noChangeAspect="1" noChangeArrowheads="1"/>
          </p:cNvPicPr>
          <p:nvPr/>
        </p:nvPicPr>
        <p:blipFill>
          <a:blip r:embed="rId8">
            <a:lum bright="-10000"/>
          </a:blip>
          <a:srcRect/>
          <a:stretch>
            <a:fillRect/>
          </a:stretch>
        </p:blipFill>
        <p:spPr bwMode="auto">
          <a:xfrm>
            <a:off x="5649913" y="0"/>
            <a:ext cx="3494087" cy="3643313"/>
          </a:xfrm>
          <a:prstGeom prst="rect">
            <a:avLst/>
          </a:prstGeom>
          <a:noFill/>
          <a:ln w="9525">
            <a:noFill/>
            <a:miter lim="800000"/>
            <a:headEnd/>
            <a:tailEnd/>
          </a:ln>
        </p:spPr>
      </p:pic>
      <p:pic>
        <p:nvPicPr>
          <p:cNvPr id="12" name="Picture 3"/>
          <p:cNvPicPr>
            <a:picLocks noChangeAspect="1" noChangeArrowheads="1"/>
          </p:cNvPicPr>
          <p:nvPr/>
        </p:nvPicPr>
        <p:blipFill>
          <a:blip r:embed="rId9">
            <a:lum bright="10000" contrast="20000"/>
          </a:blip>
          <a:srcRect/>
          <a:stretch>
            <a:fillRect/>
          </a:stretch>
        </p:blipFill>
        <p:spPr bwMode="auto">
          <a:xfrm>
            <a:off x="5719763" y="0"/>
            <a:ext cx="3424237" cy="3643313"/>
          </a:xfrm>
          <a:prstGeom prst="rect">
            <a:avLst/>
          </a:prstGeom>
          <a:noFill/>
          <a:ln w="9525">
            <a:noFill/>
            <a:miter lim="800000"/>
            <a:headEnd/>
            <a:tailEnd/>
          </a:ln>
        </p:spPr>
      </p:pic>
      <p:pic>
        <p:nvPicPr>
          <p:cNvPr id="13" name="Picture 7"/>
          <p:cNvPicPr>
            <a:picLocks noChangeAspect="1" noChangeArrowheads="1"/>
          </p:cNvPicPr>
          <p:nvPr/>
        </p:nvPicPr>
        <p:blipFill>
          <a:blip r:embed="rId10">
            <a:lum contrast="30000"/>
          </a:blip>
          <a:srcRect/>
          <a:stretch>
            <a:fillRect/>
          </a:stretch>
        </p:blipFill>
        <p:spPr bwMode="auto">
          <a:xfrm>
            <a:off x="5643563" y="0"/>
            <a:ext cx="3714750" cy="3638550"/>
          </a:xfrm>
          <a:prstGeom prst="rect">
            <a:avLst/>
          </a:prstGeom>
          <a:noFill/>
          <a:ln w="9525">
            <a:noFill/>
            <a:miter lim="800000"/>
            <a:headEnd/>
            <a:tailEnd/>
          </a:ln>
        </p:spPr>
      </p:pic>
      <p:sp>
        <p:nvSpPr>
          <p:cNvPr id="7" name="TextBox 6"/>
          <p:cNvSpPr txBox="1"/>
          <p:nvPr/>
        </p:nvSpPr>
        <p:spPr>
          <a:xfrm>
            <a:off x="285750" y="3143250"/>
            <a:ext cx="2857500" cy="1138238"/>
          </a:xfrm>
          <a:prstGeom prst="rect">
            <a:avLst/>
          </a:prstGeom>
          <a:solidFill>
            <a:schemeClr val="bg2">
              <a:lumMod val="20000"/>
              <a:lumOff val="80000"/>
            </a:schemeClr>
          </a:solidFill>
        </p:spPr>
        <p:txBody>
          <a:bodyPr>
            <a:spAutoFit/>
          </a:bodyPr>
          <a:lstStyle/>
          <a:p>
            <a:pPr algn="ctr"/>
            <a:r>
              <a:rPr lang="ru-RU" sz="2000" b="1">
                <a:solidFill>
                  <a:schemeClr val="bg1"/>
                </a:solidFill>
                <a:latin typeface="Times New Roman" pitchFamily="18" charset="0"/>
                <a:cs typeface="Times New Roman" pitchFamily="18" charset="0"/>
              </a:rPr>
              <a:t> </a:t>
            </a:r>
            <a:r>
              <a:rPr lang="ru-RU" sz="2400" b="1">
                <a:solidFill>
                  <a:schemeClr val="bg1"/>
                </a:solidFill>
                <a:latin typeface="Times New Roman" pitchFamily="18" charset="0"/>
                <a:cs typeface="Times New Roman" pitchFamily="18" charset="0"/>
              </a:rPr>
              <a:t>Черняховский</a:t>
            </a:r>
          </a:p>
          <a:p>
            <a:pPr algn="ctr"/>
            <a:r>
              <a:rPr lang="ru-RU" sz="2400" b="1">
                <a:solidFill>
                  <a:schemeClr val="bg1"/>
                </a:solidFill>
                <a:latin typeface="Times New Roman" pitchFamily="18" charset="0"/>
                <a:cs typeface="Times New Roman" pitchFamily="18" charset="0"/>
              </a:rPr>
              <a:t>Иван Данилович</a:t>
            </a:r>
          </a:p>
          <a:p>
            <a:pPr algn="ctr"/>
            <a:r>
              <a:rPr lang="ru-RU" sz="2000" b="1">
                <a:solidFill>
                  <a:schemeClr val="bg1"/>
                </a:solidFill>
                <a:latin typeface="Times New Roman" pitchFamily="18" charset="0"/>
                <a:cs typeface="Times New Roman" pitchFamily="18" charset="0"/>
              </a:rPr>
              <a:t>(29.6.1906 - 18.2.1945) </a:t>
            </a:r>
            <a:endParaRPr lang="ru-RU" sz="2000" b="1">
              <a:solidFill>
                <a:schemeClr val="bg1"/>
              </a:solidFill>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5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7000"/>
                            </p:stCondLst>
                            <p:childTnLst>
                              <p:par>
                                <p:cTn id="23" presetID="53" presetClass="entr" presetSubtype="0" fill="hold" grpId="0" nodeType="afterEffect">
                                  <p:stCondLst>
                                    <p:cond delay="0"/>
                                  </p:stCondLst>
                                  <p:childTnLst>
                                    <p:set>
                                      <p:cBhvr>
                                        <p:cTn id="24" dur="1" fill="hold">
                                          <p:stCondLst>
                                            <p:cond delay="0"/>
                                          </p:stCondLst>
                                        </p:cTn>
                                        <p:tgtEl>
                                          <p:spTgt spid="7">
                                            <p:bg/>
                                          </p:spTgt>
                                        </p:tgtEl>
                                        <p:attrNameLst>
                                          <p:attrName>style.visibility</p:attrName>
                                        </p:attrNameLst>
                                      </p:cBhvr>
                                      <p:to>
                                        <p:strVal val="visible"/>
                                      </p:to>
                                    </p:set>
                                    <p:anim calcmode="lin" valueType="num">
                                      <p:cBhvr>
                                        <p:cTn id="25" dur="2000" fill="hold"/>
                                        <p:tgtEl>
                                          <p:spTgt spid="7">
                                            <p:bg/>
                                          </p:spTgt>
                                        </p:tgtEl>
                                        <p:attrNameLst>
                                          <p:attrName>ppt_w</p:attrName>
                                        </p:attrNameLst>
                                      </p:cBhvr>
                                      <p:tavLst>
                                        <p:tav tm="0">
                                          <p:val>
                                            <p:fltVal val="0"/>
                                          </p:val>
                                        </p:tav>
                                        <p:tav tm="100000">
                                          <p:val>
                                            <p:strVal val="#ppt_w"/>
                                          </p:val>
                                        </p:tav>
                                      </p:tavLst>
                                    </p:anim>
                                    <p:anim calcmode="lin" valueType="num">
                                      <p:cBhvr>
                                        <p:cTn id="26" dur="2000" fill="hold"/>
                                        <p:tgtEl>
                                          <p:spTgt spid="7">
                                            <p:bg/>
                                          </p:spTgt>
                                        </p:tgtEl>
                                        <p:attrNameLst>
                                          <p:attrName>ppt_h</p:attrName>
                                        </p:attrNameLst>
                                      </p:cBhvr>
                                      <p:tavLst>
                                        <p:tav tm="0">
                                          <p:val>
                                            <p:fltVal val="0"/>
                                          </p:val>
                                        </p:tav>
                                        <p:tav tm="100000">
                                          <p:val>
                                            <p:strVal val="#ppt_h"/>
                                          </p:val>
                                        </p:tav>
                                      </p:tavLst>
                                    </p:anim>
                                    <p:animEffect transition="in" filter="fade">
                                      <p:cBhvr>
                                        <p:cTn id="27" dur="2000"/>
                                        <p:tgtEl>
                                          <p:spTgt spid="7">
                                            <p:bg/>
                                          </p:spTgt>
                                        </p:tgtEl>
                                      </p:cBhvr>
                                    </p:animEffect>
                                  </p:childTnLst>
                                </p:cTn>
                              </p:par>
                            </p:childTnLst>
                          </p:cTn>
                        </p:par>
                        <p:par>
                          <p:cTn id="28" fill="hold">
                            <p:stCondLst>
                              <p:cond delay="9000"/>
                            </p:stCondLst>
                            <p:childTnLst>
                              <p:par>
                                <p:cTn id="29" presetID="53"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7">
                                            <p:txEl>
                                              <p:pRg st="0" end="0"/>
                                            </p:txEl>
                                          </p:spTgt>
                                        </p:tgtEl>
                                      </p:cBhvr>
                                    </p:animEffect>
                                  </p:childTnLst>
                                </p:cTn>
                              </p:par>
                            </p:childTnLst>
                          </p:cTn>
                        </p:par>
                        <p:par>
                          <p:cTn id="34" fill="hold">
                            <p:stCondLst>
                              <p:cond delay="11000"/>
                            </p:stCondLst>
                            <p:childTnLst>
                              <p:par>
                                <p:cTn id="35" presetID="53" presetClass="entr" presetSubtype="0" fill="hold" grpId="0" nodeType="after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p:cTn id="37"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9" dur="2000"/>
                                        <p:tgtEl>
                                          <p:spTgt spid="7">
                                            <p:txEl>
                                              <p:pRg st="1" end="1"/>
                                            </p:txEl>
                                          </p:spTgt>
                                        </p:tgtEl>
                                      </p:cBhvr>
                                    </p:animEffect>
                                  </p:childTnLst>
                                </p:cTn>
                              </p:par>
                            </p:childTnLst>
                          </p:cTn>
                        </p:par>
                        <p:par>
                          <p:cTn id="40" fill="hold">
                            <p:stCondLst>
                              <p:cond delay="13000"/>
                            </p:stCondLst>
                            <p:childTnLst>
                              <p:par>
                                <p:cTn id="41" presetID="53" presetClass="entr" presetSubtype="0"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p:cTn id="43"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5" dur="20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000" fill="hold"/>
                                        <p:tgtEl>
                                          <p:spTgt spid="9"/>
                                        </p:tgtEl>
                                        <p:attrNameLst>
                                          <p:attrName>ppt_w</p:attrName>
                                        </p:attrNameLst>
                                      </p:cBhvr>
                                      <p:tavLst>
                                        <p:tav tm="0">
                                          <p:val>
                                            <p:fltVal val="0"/>
                                          </p:val>
                                        </p:tav>
                                        <p:tav tm="100000">
                                          <p:val>
                                            <p:strVal val="#ppt_w"/>
                                          </p:val>
                                        </p:tav>
                                      </p:tavLst>
                                    </p:anim>
                                    <p:anim calcmode="lin" valueType="num">
                                      <p:cBhvr>
                                        <p:cTn id="51" dur="2000" fill="hold"/>
                                        <p:tgtEl>
                                          <p:spTgt spid="9"/>
                                        </p:tgtEl>
                                        <p:attrNameLst>
                                          <p:attrName>ppt_h</p:attrName>
                                        </p:attrNameLst>
                                      </p:cBhvr>
                                      <p:tavLst>
                                        <p:tav tm="0">
                                          <p:val>
                                            <p:fltVal val="0"/>
                                          </p:val>
                                        </p:tav>
                                        <p:tav tm="100000">
                                          <p:val>
                                            <p:strVal val="#ppt_h"/>
                                          </p:val>
                                        </p:tav>
                                      </p:tavLst>
                                    </p:anim>
                                    <p:animEffect transition="in" filter="fade">
                                      <p:cBhvr>
                                        <p:cTn id="52" dur="2000"/>
                                        <p:tgtEl>
                                          <p:spTgt spid="9"/>
                                        </p:tgtEl>
                                      </p:cBhvr>
                                    </p:animEffect>
                                  </p:childTnLst>
                                </p:cTn>
                              </p:par>
                            </p:childTnLst>
                          </p:cTn>
                        </p:par>
                        <p:par>
                          <p:cTn id="53" fill="hold">
                            <p:stCondLst>
                              <p:cond delay="2000"/>
                            </p:stCondLst>
                            <p:childTnLst>
                              <p:par>
                                <p:cTn id="54" presetID="53" presetClass="entr" presetSubtype="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2000" fill="hold"/>
                                        <p:tgtEl>
                                          <p:spTgt spid="8"/>
                                        </p:tgtEl>
                                        <p:attrNameLst>
                                          <p:attrName>ppt_w</p:attrName>
                                        </p:attrNameLst>
                                      </p:cBhvr>
                                      <p:tavLst>
                                        <p:tav tm="0">
                                          <p:val>
                                            <p:fltVal val="0"/>
                                          </p:val>
                                        </p:tav>
                                        <p:tav tm="100000">
                                          <p:val>
                                            <p:strVal val="#ppt_w"/>
                                          </p:val>
                                        </p:tav>
                                      </p:tavLst>
                                    </p:anim>
                                    <p:anim calcmode="lin" valueType="num">
                                      <p:cBhvr>
                                        <p:cTn id="57" dur="2000" fill="hold"/>
                                        <p:tgtEl>
                                          <p:spTgt spid="8"/>
                                        </p:tgtEl>
                                        <p:attrNameLst>
                                          <p:attrName>ppt_h</p:attrName>
                                        </p:attrNameLst>
                                      </p:cBhvr>
                                      <p:tavLst>
                                        <p:tav tm="0">
                                          <p:val>
                                            <p:fltVal val="0"/>
                                          </p:val>
                                        </p:tav>
                                        <p:tav tm="100000">
                                          <p:val>
                                            <p:strVal val="#ppt_h"/>
                                          </p:val>
                                        </p:tav>
                                      </p:tavLst>
                                    </p:anim>
                                    <p:animEffect transition="in" filter="fade">
                                      <p:cBhvr>
                                        <p:cTn id="58" dur="2000"/>
                                        <p:tgtEl>
                                          <p:spTgt spid="8"/>
                                        </p:tgtEl>
                                      </p:cBhvr>
                                    </p:animEffect>
                                  </p:childTnLst>
                                </p:cTn>
                              </p:par>
                            </p:childTnLst>
                          </p:cTn>
                        </p:par>
                        <p:par>
                          <p:cTn id="59" fill="hold">
                            <p:stCondLst>
                              <p:cond delay="4000"/>
                            </p:stCondLst>
                            <p:childTnLst>
                              <p:par>
                                <p:cTn id="60" presetID="53"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2000" fill="hold"/>
                                        <p:tgtEl>
                                          <p:spTgt spid="10"/>
                                        </p:tgtEl>
                                        <p:attrNameLst>
                                          <p:attrName>ppt_w</p:attrName>
                                        </p:attrNameLst>
                                      </p:cBhvr>
                                      <p:tavLst>
                                        <p:tav tm="0">
                                          <p:val>
                                            <p:fltVal val="0"/>
                                          </p:val>
                                        </p:tav>
                                        <p:tav tm="100000">
                                          <p:val>
                                            <p:strVal val="#ppt_w"/>
                                          </p:val>
                                        </p:tav>
                                      </p:tavLst>
                                    </p:anim>
                                    <p:anim calcmode="lin" valueType="num">
                                      <p:cBhvr>
                                        <p:cTn id="63" dur="2000" fill="hold"/>
                                        <p:tgtEl>
                                          <p:spTgt spid="10"/>
                                        </p:tgtEl>
                                        <p:attrNameLst>
                                          <p:attrName>ppt_h</p:attrName>
                                        </p:attrNameLst>
                                      </p:cBhvr>
                                      <p:tavLst>
                                        <p:tav tm="0">
                                          <p:val>
                                            <p:fltVal val="0"/>
                                          </p:val>
                                        </p:tav>
                                        <p:tav tm="100000">
                                          <p:val>
                                            <p:strVal val="#ppt_h"/>
                                          </p:val>
                                        </p:tav>
                                      </p:tavLst>
                                    </p:anim>
                                    <p:animEffect transition="in" filter="fade">
                                      <p:cBhvr>
                                        <p:cTn id="64" dur="2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2000" fill="hold"/>
                                        <p:tgtEl>
                                          <p:spTgt spid="11"/>
                                        </p:tgtEl>
                                        <p:attrNameLst>
                                          <p:attrName>ppt_w</p:attrName>
                                        </p:attrNameLst>
                                      </p:cBhvr>
                                      <p:tavLst>
                                        <p:tav tm="0">
                                          <p:val>
                                            <p:fltVal val="0"/>
                                          </p:val>
                                        </p:tav>
                                        <p:tav tm="100000">
                                          <p:val>
                                            <p:strVal val="#ppt_w"/>
                                          </p:val>
                                        </p:tav>
                                      </p:tavLst>
                                    </p:anim>
                                    <p:anim calcmode="lin" valueType="num">
                                      <p:cBhvr>
                                        <p:cTn id="70" dur="2000" fill="hold"/>
                                        <p:tgtEl>
                                          <p:spTgt spid="11"/>
                                        </p:tgtEl>
                                        <p:attrNameLst>
                                          <p:attrName>ppt_h</p:attrName>
                                        </p:attrNameLst>
                                      </p:cBhvr>
                                      <p:tavLst>
                                        <p:tav tm="0">
                                          <p:val>
                                            <p:fltVal val="0"/>
                                          </p:val>
                                        </p:tav>
                                        <p:tav tm="100000">
                                          <p:val>
                                            <p:strVal val="#ppt_h"/>
                                          </p:val>
                                        </p:tav>
                                      </p:tavLst>
                                    </p:anim>
                                    <p:animEffect transition="in" filter="fade">
                                      <p:cBhvr>
                                        <p:cTn id="71" dur="2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000" fill="hold"/>
                                        <p:tgtEl>
                                          <p:spTgt spid="12"/>
                                        </p:tgtEl>
                                        <p:attrNameLst>
                                          <p:attrName>ppt_w</p:attrName>
                                        </p:attrNameLst>
                                      </p:cBhvr>
                                      <p:tavLst>
                                        <p:tav tm="0">
                                          <p:val>
                                            <p:fltVal val="0"/>
                                          </p:val>
                                        </p:tav>
                                        <p:tav tm="100000">
                                          <p:val>
                                            <p:strVal val="#ppt_w"/>
                                          </p:val>
                                        </p:tav>
                                      </p:tavLst>
                                    </p:anim>
                                    <p:anim calcmode="lin" valueType="num">
                                      <p:cBhvr>
                                        <p:cTn id="77" dur="2000" fill="hold"/>
                                        <p:tgtEl>
                                          <p:spTgt spid="12"/>
                                        </p:tgtEl>
                                        <p:attrNameLst>
                                          <p:attrName>ppt_h</p:attrName>
                                        </p:attrNameLst>
                                      </p:cBhvr>
                                      <p:tavLst>
                                        <p:tav tm="0">
                                          <p:val>
                                            <p:fltVal val="0"/>
                                          </p:val>
                                        </p:tav>
                                        <p:tav tm="100000">
                                          <p:val>
                                            <p:strVal val="#ppt_h"/>
                                          </p:val>
                                        </p:tav>
                                      </p:tavLst>
                                    </p:anim>
                                    <p:animEffect transition="in" filter="fade">
                                      <p:cBhvr>
                                        <p:cTn id="78" dur="20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2000" fill="hold"/>
                                        <p:tgtEl>
                                          <p:spTgt spid="13"/>
                                        </p:tgtEl>
                                        <p:attrNameLst>
                                          <p:attrName>ppt_w</p:attrName>
                                        </p:attrNameLst>
                                      </p:cBhvr>
                                      <p:tavLst>
                                        <p:tav tm="0">
                                          <p:val>
                                            <p:fltVal val="0"/>
                                          </p:val>
                                        </p:tav>
                                        <p:tav tm="100000">
                                          <p:val>
                                            <p:strVal val="#ppt_w"/>
                                          </p:val>
                                        </p:tav>
                                      </p:tavLst>
                                    </p:anim>
                                    <p:anim calcmode="lin" valueType="num">
                                      <p:cBhvr>
                                        <p:cTn id="84" dur="2000" fill="hold"/>
                                        <p:tgtEl>
                                          <p:spTgt spid="13"/>
                                        </p:tgtEl>
                                        <p:attrNameLst>
                                          <p:attrName>ppt_h</p:attrName>
                                        </p:attrNameLst>
                                      </p:cBhvr>
                                      <p:tavLst>
                                        <p:tav tm="0">
                                          <p:val>
                                            <p:fltVal val="0"/>
                                          </p:val>
                                        </p:tav>
                                        <p:tav tm="100000">
                                          <p:val>
                                            <p:strVal val="#ppt_h"/>
                                          </p:val>
                                        </p:tav>
                                      </p:tavLst>
                                    </p:anim>
                                    <p:animEffect transition="in" filter="fade">
                                      <p:cBhvr>
                                        <p:cTn id="8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a:srcRect/>
          <a:stretch>
            <a:fillRect/>
          </a:stretch>
        </p:blipFill>
        <p:spPr bwMode="auto">
          <a:xfrm>
            <a:off x="-176213" y="0"/>
            <a:ext cx="9320213"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lum bright="-30000" contrast="20000"/>
          </a:blip>
          <a:srcRect/>
          <a:stretch>
            <a:fillRect/>
          </a:stretch>
        </p:blipFill>
        <p:spPr bwMode="auto">
          <a:xfrm>
            <a:off x="-928688" y="0"/>
            <a:ext cx="10072688" cy="6858000"/>
          </a:xfrm>
          <a:prstGeom prst="rect">
            <a:avLst/>
          </a:prstGeom>
          <a:noFill/>
          <a:ln w="9525">
            <a:noFill/>
            <a:miter lim="800000"/>
            <a:headEnd/>
            <a:tailEnd/>
          </a:ln>
        </p:spPr>
      </p:pic>
      <p:sp>
        <p:nvSpPr>
          <p:cNvPr id="4" name="TextBox 3"/>
          <p:cNvSpPr txBox="1">
            <a:spLocks noChangeArrowheads="1"/>
          </p:cNvSpPr>
          <p:nvPr/>
        </p:nvSpPr>
        <p:spPr bwMode="auto">
          <a:xfrm>
            <a:off x="7429500" y="2357438"/>
            <a:ext cx="2071688" cy="523875"/>
          </a:xfrm>
          <a:prstGeom prst="rect">
            <a:avLst/>
          </a:prstGeom>
          <a:noFill/>
          <a:ln w="9525">
            <a:noFill/>
            <a:miter lim="800000"/>
            <a:headEnd/>
            <a:tailEnd/>
          </a:ln>
        </p:spPr>
        <p:txBody>
          <a:bodyPr>
            <a:spAutoFit/>
          </a:bodyPr>
          <a:lstStyle/>
          <a:p>
            <a:r>
              <a:rPr lang="ru-RU" sz="2800" b="1">
                <a:solidFill>
                  <a:srgbClr val="FF0000"/>
                </a:solidFill>
                <a:latin typeface="Times New Roman" pitchFamily="18" charset="0"/>
              </a:rPr>
              <a:t> Гурьевск</a:t>
            </a:r>
          </a:p>
        </p:txBody>
      </p:sp>
      <p:pic>
        <p:nvPicPr>
          <p:cNvPr id="5" name="Picture 3"/>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7858148" y="2143116"/>
            <a:ext cx="257176" cy="257176"/>
          </a:xfrm>
          <a:prstGeom prst="ellipse">
            <a:avLst/>
          </a:prstGeom>
          <a:solidFill>
            <a:schemeClr val="bg1"/>
          </a:solidFill>
          <a:ln w="9525">
            <a:solidFill>
              <a:schemeClr val="bg1"/>
            </a:solidFill>
            <a:miter lim="800000"/>
            <a:headEnd/>
            <a:tailEnd/>
          </a:ln>
        </p:spPr>
      </p:pic>
      <p:pic>
        <p:nvPicPr>
          <p:cNvPr id="6" name="Рисунок 10"/>
          <p:cNvPicPr>
            <a:picLocks noChangeAspect="1" noChangeArrowheads="1"/>
          </p:cNvPicPr>
          <p:nvPr/>
        </p:nvPicPr>
        <p:blipFill>
          <a:blip r:embed="rId4"/>
          <a:srcRect/>
          <a:stretch>
            <a:fillRect/>
          </a:stretch>
        </p:blipFill>
        <p:spPr bwMode="auto">
          <a:xfrm>
            <a:off x="3857625" y="0"/>
            <a:ext cx="2652713" cy="3500438"/>
          </a:xfrm>
          <a:prstGeom prst="rect">
            <a:avLst/>
          </a:prstGeom>
          <a:noFill/>
          <a:ln w="9525">
            <a:noFill/>
            <a:miter lim="800000"/>
            <a:headEnd/>
            <a:tailEnd/>
          </a:ln>
        </p:spPr>
      </p:pic>
      <p:sp>
        <p:nvSpPr>
          <p:cNvPr id="8" name="TextBox 7"/>
          <p:cNvSpPr txBox="1">
            <a:spLocks noChangeArrowheads="1"/>
          </p:cNvSpPr>
          <p:nvPr/>
        </p:nvSpPr>
        <p:spPr bwMode="auto">
          <a:xfrm>
            <a:off x="3286125" y="3500438"/>
            <a:ext cx="4000500" cy="1323975"/>
          </a:xfrm>
          <a:prstGeom prst="rect">
            <a:avLst/>
          </a:prstGeom>
          <a:solidFill>
            <a:schemeClr val="tx1"/>
          </a:solidFill>
          <a:ln w="9525">
            <a:noFill/>
            <a:miter lim="800000"/>
            <a:headEnd/>
            <a:tailEnd/>
          </a:ln>
        </p:spPr>
        <p:txBody>
          <a:bodyPr>
            <a:spAutoFit/>
          </a:bodyPr>
          <a:lstStyle/>
          <a:p>
            <a:pPr algn="ctr"/>
            <a:r>
              <a:rPr lang="ru-RU" sz="2800" b="1">
                <a:solidFill>
                  <a:schemeClr val="bg1"/>
                </a:solidFill>
                <a:latin typeface="Times New Roman" pitchFamily="18" charset="0"/>
              </a:rPr>
              <a:t>Гурьев</a:t>
            </a:r>
          </a:p>
          <a:p>
            <a:pPr algn="ctr"/>
            <a:r>
              <a:rPr lang="ru-RU" sz="2800" b="1">
                <a:solidFill>
                  <a:schemeClr val="bg1"/>
                </a:solidFill>
                <a:latin typeface="Times New Roman" pitchFamily="18" charset="0"/>
              </a:rPr>
              <a:t> Степан Валерьевич</a:t>
            </a:r>
          </a:p>
          <a:p>
            <a:pPr algn="ctr"/>
            <a:endParaRPr lang="ru-RU" sz="2400" b="1">
              <a:solidFill>
                <a:schemeClr val="bg1"/>
              </a:solidFill>
              <a:latin typeface="Times New Roman" pitchFamily="18" charset="0"/>
            </a:endParaRPr>
          </a:p>
        </p:txBody>
      </p:sp>
      <p:sp>
        <p:nvSpPr>
          <p:cNvPr id="9" name="Прямоугольник 8"/>
          <p:cNvSpPr>
            <a:spLocks noChangeArrowheads="1"/>
          </p:cNvSpPr>
          <p:nvPr/>
        </p:nvSpPr>
        <p:spPr bwMode="auto">
          <a:xfrm>
            <a:off x="3500438" y="4357688"/>
            <a:ext cx="3698875" cy="461962"/>
          </a:xfrm>
          <a:prstGeom prst="rect">
            <a:avLst/>
          </a:prstGeom>
          <a:noFill/>
          <a:ln w="9525">
            <a:noFill/>
            <a:miter lim="800000"/>
            <a:headEnd/>
            <a:tailEnd/>
          </a:ln>
        </p:spPr>
        <p:txBody>
          <a:bodyPr wrap="none">
            <a:spAutoFit/>
          </a:bodyPr>
          <a:lstStyle/>
          <a:p>
            <a:pPr algn="ctr"/>
            <a:r>
              <a:rPr lang="ru-RU" sz="2400" b="1">
                <a:solidFill>
                  <a:schemeClr val="bg1"/>
                </a:solidFill>
                <a:latin typeface="Times New Roman" pitchFamily="18" charset="0"/>
                <a:cs typeface="Times New Roman" pitchFamily="18" charset="0"/>
              </a:rPr>
              <a:t>  (01.08.1902 – 22.04.1945) </a:t>
            </a:r>
            <a:endParaRPr lang="ru-RU" sz="2400" b="1">
              <a:solidFill>
                <a:schemeClr val="bg1"/>
              </a:solidFill>
              <a:latin typeface="Times New Roman" pitchFamily="18" charset="0"/>
            </a:endParaRPr>
          </a:p>
        </p:txBody>
      </p:sp>
      <p:pic>
        <p:nvPicPr>
          <p:cNvPr id="10" name="Picture 1"/>
          <p:cNvPicPr>
            <a:picLocks noChangeAspect="1" noChangeArrowheads="1"/>
          </p:cNvPicPr>
          <p:nvPr/>
        </p:nvPicPr>
        <p:blipFill>
          <a:blip r:embed="rId5"/>
          <a:srcRect/>
          <a:stretch>
            <a:fillRect/>
          </a:stretch>
        </p:blipFill>
        <p:spPr bwMode="auto">
          <a:xfrm>
            <a:off x="-928688" y="3214688"/>
            <a:ext cx="4429126" cy="3649662"/>
          </a:xfrm>
          <a:prstGeom prst="rect">
            <a:avLst/>
          </a:prstGeom>
          <a:noFill/>
          <a:ln w="9525">
            <a:noFill/>
            <a:miter lim="800000"/>
            <a:headEnd/>
            <a:tailEnd/>
          </a:ln>
        </p:spPr>
      </p:pic>
      <p:pic>
        <p:nvPicPr>
          <p:cNvPr id="11" name="Рисунок 10"/>
          <p:cNvPicPr>
            <a:picLocks noChangeAspect="1" noChangeArrowheads="1"/>
          </p:cNvPicPr>
          <p:nvPr/>
        </p:nvPicPr>
        <p:blipFill>
          <a:blip r:embed="rId6"/>
          <a:srcRect/>
          <a:stretch>
            <a:fillRect/>
          </a:stretch>
        </p:blipFill>
        <p:spPr bwMode="auto">
          <a:xfrm>
            <a:off x="-928688" y="3143250"/>
            <a:ext cx="4572001" cy="3714750"/>
          </a:xfrm>
          <a:prstGeom prst="rect">
            <a:avLst/>
          </a:prstGeom>
          <a:noFill/>
          <a:ln w="9525">
            <a:noFill/>
            <a:miter lim="800000"/>
            <a:headEnd/>
            <a:tailEnd/>
          </a:ln>
        </p:spPr>
      </p:pic>
      <p:pic>
        <p:nvPicPr>
          <p:cNvPr id="47105" name="Picture 1"/>
          <p:cNvPicPr>
            <a:picLocks noChangeAspect="1" noChangeArrowheads="1"/>
          </p:cNvPicPr>
          <p:nvPr/>
        </p:nvPicPr>
        <p:blipFill>
          <a:blip r:embed="rId7"/>
          <a:srcRect/>
          <a:stretch>
            <a:fillRect/>
          </a:stretch>
        </p:blipFill>
        <p:spPr bwMode="auto">
          <a:xfrm>
            <a:off x="-928688" y="1643063"/>
            <a:ext cx="4572001" cy="5238750"/>
          </a:xfrm>
          <a:prstGeom prst="rect">
            <a:avLst/>
          </a:prstGeom>
          <a:noFill/>
          <a:ln w="9525">
            <a:noFill/>
            <a:miter lim="800000"/>
            <a:headEnd/>
            <a:tailEnd/>
          </a:ln>
        </p:spPr>
      </p:pic>
      <p:pic>
        <p:nvPicPr>
          <p:cNvPr id="47106" name="Picture 2"/>
          <p:cNvPicPr>
            <a:picLocks noChangeAspect="1" noChangeArrowheads="1"/>
          </p:cNvPicPr>
          <p:nvPr/>
        </p:nvPicPr>
        <p:blipFill>
          <a:blip r:embed="rId8">
            <a:lum bright="-10000" contrast="20000"/>
          </a:blip>
          <a:srcRect/>
          <a:stretch>
            <a:fillRect/>
          </a:stretch>
        </p:blipFill>
        <p:spPr bwMode="auto">
          <a:xfrm>
            <a:off x="-857250" y="1214438"/>
            <a:ext cx="4500563" cy="56435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4000"/>
                            </p:stCondLst>
                            <p:childTnLst>
                              <p:par>
                                <p:cTn id="15" presetID="5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fltVal val="0"/>
                                          </p:val>
                                        </p:tav>
                                        <p:tav tm="100000">
                                          <p:val>
                                            <p:strVal val="#ppt_w"/>
                                          </p:val>
                                        </p:tav>
                                      </p:tavLst>
                                    </p:anim>
                                    <p:anim calcmode="lin" valueType="num">
                                      <p:cBhvr>
                                        <p:cTn id="18" dur="3000" fill="hold"/>
                                        <p:tgtEl>
                                          <p:spTgt spid="6"/>
                                        </p:tgtEl>
                                        <p:attrNameLst>
                                          <p:attrName>ppt_h</p:attrName>
                                        </p:attrNameLst>
                                      </p:cBhvr>
                                      <p:tavLst>
                                        <p:tav tm="0">
                                          <p:val>
                                            <p:fltVal val="0"/>
                                          </p:val>
                                        </p:tav>
                                        <p:tav tm="100000">
                                          <p:val>
                                            <p:strVal val="#ppt_h"/>
                                          </p:val>
                                        </p:tav>
                                      </p:tavLst>
                                    </p:anim>
                                    <p:animEffect transition="in" filter="fade">
                                      <p:cBhvr>
                                        <p:cTn id="19" dur="3000"/>
                                        <p:tgtEl>
                                          <p:spTgt spid="6"/>
                                        </p:tgtEl>
                                      </p:cBhvr>
                                    </p:animEffect>
                                  </p:childTnLst>
                                </p:cTn>
                              </p:par>
                            </p:childTnLst>
                          </p:cTn>
                        </p:par>
                        <p:par>
                          <p:cTn id="20" fill="hold">
                            <p:stCondLst>
                              <p:cond delay="7000"/>
                            </p:stCondLst>
                            <p:childTnLst>
                              <p:par>
                                <p:cTn id="21" presetID="53"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0" fill="hold"/>
                                        <p:tgtEl>
                                          <p:spTgt spid="8"/>
                                        </p:tgtEl>
                                        <p:attrNameLst>
                                          <p:attrName>ppt_w</p:attrName>
                                        </p:attrNameLst>
                                      </p:cBhvr>
                                      <p:tavLst>
                                        <p:tav tm="0">
                                          <p:val>
                                            <p:fltVal val="0"/>
                                          </p:val>
                                        </p:tav>
                                        <p:tav tm="100000">
                                          <p:val>
                                            <p:strVal val="#ppt_w"/>
                                          </p:val>
                                        </p:tav>
                                      </p:tavLst>
                                    </p:anim>
                                    <p:anim calcmode="lin" valueType="num">
                                      <p:cBhvr>
                                        <p:cTn id="24" dur="3000" fill="hold"/>
                                        <p:tgtEl>
                                          <p:spTgt spid="8"/>
                                        </p:tgtEl>
                                        <p:attrNameLst>
                                          <p:attrName>ppt_h</p:attrName>
                                        </p:attrNameLst>
                                      </p:cBhvr>
                                      <p:tavLst>
                                        <p:tav tm="0">
                                          <p:val>
                                            <p:fltVal val="0"/>
                                          </p:val>
                                        </p:tav>
                                        <p:tav tm="100000">
                                          <p:val>
                                            <p:strVal val="#ppt_h"/>
                                          </p:val>
                                        </p:tav>
                                      </p:tavLst>
                                    </p:anim>
                                    <p:animEffect transition="in" filter="fade">
                                      <p:cBhvr>
                                        <p:cTn id="25" dur="3000"/>
                                        <p:tgtEl>
                                          <p:spTgt spid="8"/>
                                        </p:tgtEl>
                                      </p:cBhvr>
                                    </p:animEffect>
                                  </p:childTnLst>
                                </p:cTn>
                              </p:par>
                            </p:childTnLst>
                          </p:cTn>
                        </p:par>
                        <p:par>
                          <p:cTn id="26" fill="hold">
                            <p:stCondLst>
                              <p:cond delay="10000"/>
                            </p:stCondLst>
                            <p:childTnLst>
                              <p:par>
                                <p:cTn id="27" presetID="53"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2000" fill="hold"/>
                                        <p:tgtEl>
                                          <p:spTgt spid="9"/>
                                        </p:tgtEl>
                                        <p:attrNameLst>
                                          <p:attrName>ppt_w</p:attrName>
                                        </p:attrNameLst>
                                      </p:cBhvr>
                                      <p:tavLst>
                                        <p:tav tm="0">
                                          <p:val>
                                            <p:fltVal val="0"/>
                                          </p:val>
                                        </p:tav>
                                        <p:tav tm="100000">
                                          <p:val>
                                            <p:strVal val="#ppt_w"/>
                                          </p:val>
                                        </p:tav>
                                      </p:tavLst>
                                    </p:anim>
                                    <p:anim calcmode="lin" valueType="num">
                                      <p:cBhvr>
                                        <p:cTn id="30" dur="2000" fill="hold"/>
                                        <p:tgtEl>
                                          <p:spTgt spid="9"/>
                                        </p:tgtEl>
                                        <p:attrNameLst>
                                          <p:attrName>ppt_h</p:attrName>
                                        </p:attrNameLst>
                                      </p:cBhvr>
                                      <p:tavLst>
                                        <p:tav tm="0">
                                          <p:val>
                                            <p:fltVal val="0"/>
                                          </p:val>
                                        </p:tav>
                                        <p:tav tm="100000">
                                          <p:val>
                                            <p:strVal val="#ppt_h"/>
                                          </p:val>
                                        </p:tav>
                                      </p:tavLst>
                                    </p:anim>
                                    <p:animEffect transition="in" filter="fade">
                                      <p:cBhvr>
                                        <p:cTn id="31" dur="2000"/>
                                        <p:tgtEl>
                                          <p:spTgt spid="9"/>
                                        </p:tgtEl>
                                      </p:cBhvr>
                                    </p:animEffect>
                                  </p:childTnLst>
                                </p:cTn>
                              </p:par>
                            </p:childTnLst>
                          </p:cTn>
                        </p:par>
                        <p:par>
                          <p:cTn id="32" fill="hold">
                            <p:stCondLst>
                              <p:cond delay="12000"/>
                            </p:stCondLst>
                            <p:childTnLst>
                              <p:par>
                                <p:cTn id="33" presetID="53"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0" fill="hold"/>
                                        <p:tgtEl>
                                          <p:spTgt spid="10"/>
                                        </p:tgtEl>
                                        <p:attrNameLst>
                                          <p:attrName>ppt_w</p:attrName>
                                        </p:attrNameLst>
                                      </p:cBhvr>
                                      <p:tavLst>
                                        <p:tav tm="0">
                                          <p:val>
                                            <p:fltVal val="0"/>
                                          </p:val>
                                        </p:tav>
                                        <p:tav tm="100000">
                                          <p:val>
                                            <p:strVal val="#ppt_w"/>
                                          </p:val>
                                        </p:tav>
                                      </p:tavLst>
                                    </p:anim>
                                    <p:anim calcmode="lin" valueType="num">
                                      <p:cBhvr>
                                        <p:cTn id="36" dur="5000" fill="hold"/>
                                        <p:tgtEl>
                                          <p:spTgt spid="10"/>
                                        </p:tgtEl>
                                        <p:attrNameLst>
                                          <p:attrName>ppt_h</p:attrName>
                                        </p:attrNameLst>
                                      </p:cBhvr>
                                      <p:tavLst>
                                        <p:tav tm="0">
                                          <p:val>
                                            <p:fltVal val="0"/>
                                          </p:val>
                                        </p:tav>
                                        <p:tav tm="100000">
                                          <p:val>
                                            <p:strVal val="#ppt_h"/>
                                          </p:val>
                                        </p:tav>
                                      </p:tavLst>
                                    </p:anim>
                                    <p:animEffect transition="in" filter="fade">
                                      <p:cBhvr>
                                        <p:cTn id="37" dur="5000"/>
                                        <p:tgtEl>
                                          <p:spTgt spid="10"/>
                                        </p:tgtEl>
                                      </p:cBhvr>
                                    </p:animEffect>
                                  </p:childTnLst>
                                </p:cTn>
                              </p:par>
                            </p:childTnLst>
                          </p:cTn>
                        </p:par>
                        <p:par>
                          <p:cTn id="38" fill="hold">
                            <p:stCondLst>
                              <p:cond delay="17000"/>
                            </p:stCondLst>
                            <p:childTnLst>
                              <p:par>
                                <p:cTn id="39" presetID="53"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0" fill="hold"/>
                                        <p:tgtEl>
                                          <p:spTgt spid="11"/>
                                        </p:tgtEl>
                                        <p:attrNameLst>
                                          <p:attrName>ppt_w</p:attrName>
                                        </p:attrNameLst>
                                      </p:cBhvr>
                                      <p:tavLst>
                                        <p:tav tm="0">
                                          <p:val>
                                            <p:fltVal val="0"/>
                                          </p:val>
                                        </p:tav>
                                        <p:tav tm="100000">
                                          <p:val>
                                            <p:strVal val="#ppt_w"/>
                                          </p:val>
                                        </p:tav>
                                      </p:tavLst>
                                    </p:anim>
                                    <p:anim calcmode="lin" valueType="num">
                                      <p:cBhvr>
                                        <p:cTn id="42" dur="5000" fill="hold"/>
                                        <p:tgtEl>
                                          <p:spTgt spid="11"/>
                                        </p:tgtEl>
                                        <p:attrNameLst>
                                          <p:attrName>ppt_h</p:attrName>
                                        </p:attrNameLst>
                                      </p:cBhvr>
                                      <p:tavLst>
                                        <p:tav tm="0">
                                          <p:val>
                                            <p:fltVal val="0"/>
                                          </p:val>
                                        </p:tav>
                                        <p:tav tm="100000">
                                          <p:val>
                                            <p:strVal val="#ppt_h"/>
                                          </p:val>
                                        </p:tav>
                                      </p:tavLst>
                                    </p:anim>
                                    <p:animEffect transition="in" filter="fade">
                                      <p:cBhvr>
                                        <p:cTn id="43" dur="5000"/>
                                        <p:tgtEl>
                                          <p:spTgt spid="11"/>
                                        </p:tgtEl>
                                      </p:cBhvr>
                                    </p:animEffect>
                                  </p:childTnLst>
                                </p:cTn>
                              </p:par>
                            </p:childTnLst>
                          </p:cTn>
                        </p:par>
                        <p:par>
                          <p:cTn id="44" fill="hold">
                            <p:stCondLst>
                              <p:cond delay="22000"/>
                            </p:stCondLst>
                            <p:childTnLst>
                              <p:par>
                                <p:cTn id="45" presetID="53" presetClass="entr" presetSubtype="0" fill="hold" nodeType="afterEffect">
                                  <p:stCondLst>
                                    <p:cond delay="0"/>
                                  </p:stCondLst>
                                  <p:childTnLst>
                                    <p:set>
                                      <p:cBhvr>
                                        <p:cTn id="46" dur="1" fill="hold">
                                          <p:stCondLst>
                                            <p:cond delay="0"/>
                                          </p:stCondLst>
                                        </p:cTn>
                                        <p:tgtEl>
                                          <p:spTgt spid="47105"/>
                                        </p:tgtEl>
                                        <p:attrNameLst>
                                          <p:attrName>style.visibility</p:attrName>
                                        </p:attrNameLst>
                                      </p:cBhvr>
                                      <p:to>
                                        <p:strVal val="visible"/>
                                      </p:to>
                                    </p:set>
                                    <p:anim calcmode="lin" valueType="num">
                                      <p:cBhvr>
                                        <p:cTn id="47" dur="5000" fill="hold"/>
                                        <p:tgtEl>
                                          <p:spTgt spid="47105"/>
                                        </p:tgtEl>
                                        <p:attrNameLst>
                                          <p:attrName>ppt_w</p:attrName>
                                        </p:attrNameLst>
                                      </p:cBhvr>
                                      <p:tavLst>
                                        <p:tav tm="0">
                                          <p:val>
                                            <p:fltVal val="0"/>
                                          </p:val>
                                        </p:tav>
                                        <p:tav tm="100000">
                                          <p:val>
                                            <p:strVal val="#ppt_w"/>
                                          </p:val>
                                        </p:tav>
                                      </p:tavLst>
                                    </p:anim>
                                    <p:anim calcmode="lin" valueType="num">
                                      <p:cBhvr>
                                        <p:cTn id="48" dur="5000" fill="hold"/>
                                        <p:tgtEl>
                                          <p:spTgt spid="47105"/>
                                        </p:tgtEl>
                                        <p:attrNameLst>
                                          <p:attrName>ppt_h</p:attrName>
                                        </p:attrNameLst>
                                      </p:cBhvr>
                                      <p:tavLst>
                                        <p:tav tm="0">
                                          <p:val>
                                            <p:fltVal val="0"/>
                                          </p:val>
                                        </p:tav>
                                        <p:tav tm="100000">
                                          <p:val>
                                            <p:strVal val="#ppt_h"/>
                                          </p:val>
                                        </p:tav>
                                      </p:tavLst>
                                    </p:anim>
                                    <p:animEffect transition="in" filter="fade">
                                      <p:cBhvr>
                                        <p:cTn id="49" dur="5000"/>
                                        <p:tgtEl>
                                          <p:spTgt spid="47105"/>
                                        </p:tgtEl>
                                      </p:cBhvr>
                                    </p:animEffect>
                                  </p:childTnLst>
                                </p:cTn>
                              </p:par>
                            </p:childTnLst>
                          </p:cTn>
                        </p:par>
                        <p:par>
                          <p:cTn id="50" fill="hold">
                            <p:stCondLst>
                              <p:cond delay="27000"/>
                            </p:stCondLst>
                            <p:childTnLst>
                              <p:par>
                                <p:cTn id="51" presetID="53" presetClass="entr" presetSubtype="0" fill="hold" nodeType="afterEffect">
                                  <p:stCondLst>
                                    <p:cond delay="0"/>
                                  </p:stCondLst>
                                  <p:childTnLst>
                                    <p:set>
                                      <p:cBhvr>
                                        <p:cTn id="52" dur="1" fill="hold">
                                          <p:stCondLst>
                                            <p:cond delay="0"/>
                                          </p:stCondLst>
                                        </p:cTn>
                                        <p:tgtEl>
                                          <p:spTgt spid="47106"/>
                                        </p:tgtEl>
                                        <p:attrNameLst>
                                          <p:attrName>style.visibility</p:attrName>
                                        </p:attrNameLst>
                                      </p:cBhvr>
                                      <p:to>
                                        <p:strVal val="visible"/>
                                      </p:to>
                                    </p:set>
                                    <p:anim calcmode="lin" valueType="num">
                                      <p:cBhvr>
                                        <p:cTn id="53" dur="5000" fill="hold"/>
                                        <p:tgtEl>
                                          <p:spTgt spid="47106"/>
                                        </p:tgtEl>
                                        <p:attrNameLst>
                                          <p:attrName>ppt_w</p:attrName>
                                        </p:attrNameLst>
                                      </p:cBhvr>
                                      <p:tavLst>
                                        <p:tav tm="0">
                                          <p:val>
                                            <p:fltVal val="0"/>
                                          </p:val>
                                        </p:tav>
                                        <p:tav tm="100000">
                                          <p:val>
                                            <p:strVal val="#ppt_w"/>
                                          </p:val>
                                        </p:tav>
                                      </p:tavLst>
                                    </p:anim>
                                    <p:anim calcmode="lin" valueType="num">
                                      <p:cBhvr>
                                        <p:cTn id="54" dur="5000" fill="hold"/>
                                        <p:tgtEl>
                                          <p:spTgt spid="47106"/>
                                        </p:tgtEl>
                                        <p:attrNameLst>
                                          <p:attrName>ppt_h</p:attrName>
                                        </p:attrNameLst>
                                      </p:cBhvr>
                                      <p:tavLst>
                                        <p:tav tm="0">
                                          <p:val>
                                            <p:fltVal val="0"/>
                                          </p:val>
                                        </p:tav>
                                        <p:tav tm="100000">
                                          <p:val>
                                            <p:strVal val="#ppt_h"/>
                                          </p:val>
                                        </p:tav>
                                      </p:tavLst>
                                    </p:anim>
                                    <p:animEffect transition="in" filter="fade">
                                      <p:cBhvr>
                                        <p:cTn id="55" dur="5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lum bright="-30000" contrast="20000"/>
          </a:blip>
          <a:srcRect/>
          <a:stretch>
            <a:fillRect/>
          </a:stretch>
        </p:blipFill>
        <p:spPr bwMode="auto">
          <a:xfrm>
            <a:off x="0" y="0"/>
            <a:ext cx="9144000" cy="7072313"/>
          </a:xfrm>
          <a:prstGeom prst="rect">
            <a:avLst/>
          </a:prstGeom>
          <a:noFill/>
          <a:ln w="9525">
            <a:noFill/>
            <a:miter lim="800000"/>
            <a:headEnd/>
            <a:tailEnd/>
          </a:ln>
        </p:spPr>
      </p:pic>
      <p:sp>
        <p:nvSpPr>
          <p:cNvPr id="3" name="TextBox 2"/>
          <p:cNvSpPr txBox="1">
            <a:spLocks noChangeArrowheads="1"/>
          </p:cNvSpPr>
          <p:nvPr/>
        </p:nvSpPr>
        <p:spPr bwMode="auto">
          <a:xfrm>
            <a:off x="3929063" y="3786188"/>
            <a:ext cx="2286000" cy="461962"/>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rPr>
              <a:t>ГУСЕВ</a:t>
            </a:r>
          </a:p>
        </p:txBody>
      </p:sp>
      <p:pic>
        <p:nvPicPr>
          <p:cNvPr id="4" name="Picture 3"/>
          <p:cNvPicPr>
            <a:picLocks noChangeAspect="1" noChangeArrowheads="1"/>
          </p:cNvPicPr>
          <p:nvPr/>
        </p:nvPicPr>
        <p:blipFill>
          <a:blip r:embed="rId3"/>
          <a:srcRect/>
          <a:stretch>
            <a:fillRect/>
          </a:stretch>
        </p:blipFill>
        <p:spPr bwMode="auto">
          <a:xfrm>
            <a:off x="4767263" y="4340225"/>
            <a:ext cx="322262" cy="323850"/>
          </a:xfrm>
          <a:prstGeom prst="rect">
            <a:avLst/>
          </a:prstGeom>
          <a:noFill/>
        </p:spPr>
      </p:pic>
      <p:pic>
        <p:nvPicPr>
          <p:cNvPr id="5" name="Рисунок 7"/>
          <p:cNvPicPr>
            <a:picLocks noChangeAspect="1" noChangeArrowheads="1"/>
          </p:cNvPicPr>
          <p:nvPr/>
        </p:nvPicPr>
        <p:blipFill>
          <a:blip r:embed="rId4"/>
          <a:srcRect/>
          <a:stretch>
            <a:fillRect/>
          </a:stretch>
        </p:blipFill>
        <p:spPr bwMode="auto">
          <a:xfrm>
            <a:off x="214313" y="0"/>
            <a:ext cx="3016250" cy="3929063"/>
          </a:xfrm>
          <a:prstGeom prst="rect">
            <a:avLst/>
          </a:prstGeom>
          <a:noFill/>
          <a:ln w="9525">
            <a:noFill/>
            <a:miter lim="800000"/>
            <a:headEnd/>
            <a:tailEnd/>
          </a:ln>
        </p:spPr>
      </p:pic>
      <p:sp>
        <p:nvSpPr>
          <p:cNvPr id="6" name="TextBox 5"/>
          <p:cNvSpPr txBox="1">
            <a:spLocks noChangeArrowheads="1"/>
          </p:cNvSpPr>
          <p:nvPr/>
        </p:nvSpPr>
        <p:spPr bwMode="auto">
          <a:xfrm>
            <a:off x="0" y="3929063"/>
            <a:ext cx="3500438" cy="1200150"/>
          </a:xfrm>
          <a:prstGeom prst="rect">
            <a:avLst/>
          </a:prstGeom>
          <a:solidFill>
            <a:schemeClr val="tx1"/>
          </a:solidFill>
          <a:ln w="9525">
            <a:noFill/>
            <a:miter lim="800000"/>
            <a:headEnd/>
            <a:tailEnd/>
          </a:ln>
        </p:spPr>
        <p:txBody>
          <a:bodyPr>
            <a:spAutoFit/>
          </a:bodyPr>
          <a:lstStyle/>
          <a:p>
            <a:pPr algn="ctr"/>
            <a:r>
              <a:rPr lang="ru-RU" sz="2400" b="1">
                <a:solidFill>
                  <a:schemeClr val="bg1"/>
                </a:solidFill>
                <a:latin typeface="Times New Roman" pitchFamily="18" charset="0"/>
              </a:rPr>
              <a:t>Гусев </a:t>
            </a:r>
          </a:p>
          <a:p>
            <a:pPr algn="ctr"/>
            <a:r>
              <a:rPr lang="ru-RU" sz="2400" b="1">
                <a:solidFill>
                  <a:schemeClr val="bg1"/>
                </a:solidFill>
                <a:latin typeface="Times New Roman" pitchFamily="18" charset="0"/>
              </a:rPr>
              <a:t>Сергей Иванович</a:t>
            </a:r>
          </a:p>
          <a:p>
            <a:pPr algn="ctr"/>
            <a:r>
              <a:rPr lang="ru-RU" sz="2400" b="1">
                <a:solidFill>
                  <a:schemeClr val="bg1"/>
                </a:solidFill>
                <a:latin typeface="Times New Roman" pitchFamily="18" charset="0"/>
                <a:cs typeface="Times New Roman" pitchFamily="18" charset="0"/>
              </a:rPr>
              <a:t>(26.08.1918 – 18.01.1945)</a:t>
            </a:r>
            <a:endParaRPr lang="ru-RU" sz="2400" b="1">
              <a:solidFill>
                <a:schemeClr val="bg1"/>
              </a:solidFill>
              <a:latin typeface="Times New Roman" pitchFamily="18" charset="0"/>
            </a:endParaRPr>
          </a:p>
        </p:txBody>
      </p:sp>
      <p:pic>
        <p:nvPicPr>
          <p:cNvPr id="8" name="Рисунок 7"/>
          <p:cNvPicPr>
            <a:picLocks noChangeAspect="1" noChangeArrowheads="1"/>
          </p:cNvPicPr>
          <p:nvPr/>
        </p:nvPicPr>
        <p:blipFill>
          <a:blip r:embed="rId5"/>
          <a:srcRect/>
          <a:stretch>
            <a:fillRect/>
          </a:stretch>
        </p:blipFill>
        <p:spPr bwMode="auto">
          <a:xfrm>
            <a:off x="5786438" y="2800350"/>
            <a:ext cx="2876550" cy="40576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3000" fill="hold"/>
                                        <p:tgtEl>
                                          <p:spTgt spid="6"/>
                                        </p:tgtEl>
                                        <p:attrNameLst>
                                          <p:attrName>ppt_w</p:attrName>
                                        </p:attrNameLst>
                                      </p:cBhvr>
                                      <p:tavLst>
                                        <p:tav tm="0">
                                          <p:val>
                                            <p:fltVal val="0"/>
                                          </p:val>
                                        </p:tav>
                                        <p:tav tm="100000">
                                          <p:val>
                                            <p:strVal val="#ppt_w"/>
                                          </p:val>
                                        </p:tav>
                                      </p:tavLst>
                                    </p:anim>
                                    <p:anim calcmode="lin" valueType="num">
                                      <p:cBhvr>
                                        <p:cTn id="28" dur="3000" fill="hold"/>
                                        <p:tgtEl>
                                          <p:spTgt spid="6"/>
                                        </p:tgtEl>
                                        <p:attrNameLst>
                                          <p:attrName>ppt_h</p:attrName>
                                        </p:attrNameLst>
                                      </p:cBhvr>
                                      <p:tavLst>
                                        <p:tav tm="0">
                                          <p:val>
                                            <p:fltVal val="0"/>
                                          </p:val>
                                        </p:tav>
                                        <p:tav tm="100000">
                                          <p:val>
                                            <p:strVal val="#ppt_h"/>
                                          </p:val>
                                        </p:tav>
                                      </p:tavLst>
                                    </p:anim>
                                    <p:animEffect transition="in" filter="fade">
                                      <p:cBhvr>
                                        <p:cTn id="29" dur="3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3000" fill="hold"/>
                                        <p:tgtEl>
                                          <p:spTgt spid="8"/>
                                        </p:tgtEl>
                                        <p:attrNameLst>
                                          <p:attrName>ppt_w</p:attrName>
                                        </p:attrNameLst>
                                      </p:cBhvr>
                                      <p:tavLst>
                                        <p:tav tm="0">
                                          <p:val>
                                            <p:fltVal val="0"/>
                                          </p:val>
                                        </p:tav>
                                        <p:tav tm="100000">
                                          <p:val>
                                            <p:strVal val="#ppt_w"/>
                                          </p:val>
                                        </p:tav>
                                      </p:tavLst>
                                    </p:anim>
                                    <p:anim calcmode="lin" valueType="num">
                                      <p:cBhvr>
                                        <p:cTn id="35" dur="3000" fill="hold"/>
                                        <p:tgtEl>
                                          <p:spTgt spid="8"/>
                                        </p:tgtEl>
                                        <p:attrNameLst>
                                          <p:attrName>ppt_h</p:attrName>
                                        </p:attrNameLst>
                                      </p:cBhvr>
                                      <p:tavLst>
                                        <p:tav tm="0">
                                          <p:val>
                                            <p:fltVal val="0"/>
                                          </p:val>
                                        </p:tav>
                                        <p:tav tm="100000">
                                          <p:val>
                                            <p:strVal val="#ppt_h"/>
                                          </p:val>
                                        </p:tav>
                                      </p:tavLst>
                                    </p:anim>
                                    <p:animEffect transition="in" filter="fade">
                                      <p:cBhvr>
                                        <p:cTn id="3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lum bright="-30000" contrast="10000"/>
          </a:blip>
          <a:srcRect/>
          <a:stretch>
            <a:fillRect/>
          </a:stretch>
        </p:blipFill>
        <p:spPr bwMode="auto">
          <a:xfrm>
            <a:off x="-136525" y="0"/>
            <a:ext cx="9280525" cy="6858000"/>
          </a:xfrm>
          <a:prstGeom prst="rect">
            <a:avLst/>
          </a:prstGeom>
          <a:noFill/>
          <a:ln w="9525">
            <a:noFill/>
            <a:miter lim="800000"/>
            <a:headEnd/>
            <a:tailEnd/>
          </a:ln>
        </p:spPr>
      </p:pic>
      <p:sp>
        <p:nvSpPr>
          <p:cNvPr id="3" name="TextBox 2"/>
          <p:cNvSpPr txBox="1">
            <a:spLocks noChangeArrowheads="1"/>
          </p:cNvSpPr>
          <p:nvPr/>
        </p:nvSpPr>
        <p:spPr bwMode="auto">
          <a:xfrm>
            <a:off x="3214688" y="2214563"/>
            <a:ext cx="3000375" cy="461962"/>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rPr>
              <a:t>ЛАДУШКИН</a:t>
            </a:r>
          </a:p>
        </p:txBody>
      </p:sp>
      <p:pic>
        <p:nvPicPr>
          <p:cNvPr id="4" name="Picture 3"/>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3071802" y="2500306"/>
            <a:ext cx="257176" cy="257176"/>
          </a:xfrm>
          <a:prstGeom prst="ellipse">
            <a:avLst/>
          </a:prstGeom>
          <a:solidFill>
            <a:schemeClr val="bg1"/>
          </a:solidFill>
          <a:ln w="9525">
            <a:solidFill>
              <a:schemeClr val="bg1"/>
            </a:solidFill>
            <a:miter lim="800000"/>
            <a:headEnd/>
            <a:tailEnd/>
          </a:ln>
        </p:spPr>
      </p:pic>
      <p:pic>
        <p:nvPicPr>
          <p:cNvPr id="5" name="Рисунок 4"/>
          <p:cNvPicPr>
            <a:picLocks noChangeAspect="1" noChangeArrowheads="1"/>
          </p:cNvPicPr>
          <p:nvPr/>
        </p:nvPicPr>
        <p:blipFill>
          <a:blip r:embed="rId4">
            <a:lum bright="-20000" contrast="20000"/>
          </a:blip>
          <a:srcRect/>
          <a:stretch>
            <a:fillRect/>
          </a:stretch>
        </p:blipFill>
        <p:spPr bwMode="auto">
          <a:xfrm>
            <a:off x="5857875" y="357188"/>
            <a:ext cx="2714625" cy="4143375"/>
          </a:xfrm>
          <a:prstGeom prst="rect">
            <a:avLst/>
          </a:prstGeom>
          <a:noFill/>
          <a:ln w="9525">
            <a:noFill/>
            <a:miter lim="800000"/>
            <a:headEnd/>
            <a:tailEnd/>
          </a:ln>
        </p:spPr>
      </p:pic>
      <p:sp>
        <p:nvSpPr>
          <p:cNvPr id="3584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3584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3584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35848"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Times New Roman" pitchFamily="18" charset="0"/>
            </a:endParaRPr>
          </a:p>
        </p:txBody>
      </p:sp>
      <p:sp>
        <p:nvSpPr>
          <p:cNvPr id="20" name="TextBox 19"/>
          <p:cNvSpPr txBox="1">
            <a:spLocks noChangeArrowheads="1"/>
          </p:cNvSpPr>
          <p:nvPr/>
        </p:nvSpPr>
        <p:spPr bwMode="auto">
          <a:xfrm>
            <a:off x="5715000" y="4500563"/>
            <a:ext cx="2857500" cy="1200150"/>
          </a:xfrm>
          <a:prstGeom prst="rect">
            <a:avLst/>
          </a:prstGeom>
          <a:solidFill>
            <a:schemeClr val="tx1"/>
          </a:solidFill>
          <a:ln w="9525">
            <a:noFill/>
            <a:miter lim="800000"/>
            <a:headEnd/>
            <a:tailEnd/>
          </a:ln>
        </p:spPr>
        <p:txBody>
          <a:bodyPr>
            <a:spAutoFit/>
          </a:bodyPr>
          <a:lstStyle/>
          <a:p>
            <a:pPr algn="ctr"/>
            <a:r>
              <a:rPr lang="ru-RU" b="1">
                <a:solidFill>
                  <a:schemeClr val="bg1"/>
                </a:solidFill>
                <a:latin typeface="Times New Roman" pitchFamily="18" charset="0"/>
              </a:rPr>
              <a:t>Ладушкин </a:t>
            </a:r>
          </a:p>
          <a:p>
            <a:pPr algn="ctr"/>
            <a:r>
              <a:rPr lang="ru-RU" b="1">
                <a:solidFill>
                  <a:schemeClr val="bg1"/>
                </a:solidFill>
                <a:latin typeface="Times New Roman" pitchFamily="18" charset="0"/>
              </a:rPr>
              <a:t>Иван Мартынович</a:t>
            </a:r>
          </a:p>
          <a:p>
            <a:pPr algn="ctr"/>
            <a:r>
              <a:rPr lang="ru-RU" b="1">
                <a:solidFill>
                  <a:schemeClr val="bg1"/>
                </a:solidFill>
                <a:latin typeface="Times New Roman" pitchFamily="18" charset="0"/>
              </a:rPr>
              <a:t>(22.10.1922 – март 1945)</a:t>
            </a:r>
          </a:p>
          <a:p>
            <a:pPr algn="ctr"/>
            <a:endParaRPr lang="ru-RU">
              <a:solidFill>
                <a:schemeClr val="bg1"/>
              </a:solidFill>
              <a:latin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2000" fill="hold"/>
                                        <p:tgtEl>
                                          <p:spTgt spid="20"/>
                                        </p:tgtEl>
                                        <p:attrNameLst>
                                          <p:attrName>ppt_w</p:attrName>
                                        </p:attrNameLst>
                                      </p:cBhvr>
                                      <p:tavLst>
                                        <p:tav tm="0">
                                          <p:val>
                                            <p:fltVal val="0"/>
                                          </p:val>
                                        </p:tav>
                                        <p:tav tm="100000">
                                          <p:val>
                                            <p:strVal val="#ppt_w"/>
                                          </p:val>
                                        </p:tav>
                                      </p:tavLst>
                                    </p:anim>
                                    <p:anim calcmode="lin" valueType="num">
                                      <p:cBhvr>
                                        <p:cTn id="27" dur="2000" fill="hold"/>
                                        <p:tgtEl>
                                          <p:spTgt spid="20"/>
                                        </p:tgtEl>
                                        <p:attrNameLst>
                                          <p:attrName>ppt_h</p:attrName>
                                        </p:attrNameLst>
                                      </p:cBhvr>
                                      <p:tavLst>
                                        <p:tav tm="0">
                                          <p:val>
                                            <p:fltVal val="0"/>
                                          </p:val>
                                        </p:tav>
                                        <p:tav tm="100000">
                                          <p:val>
                                            <p:strVal val="#ppt_h"/>
                                          </p:val>
                                        </p:tav>
                                      </p:tavLst>
                                    </p:anim>
                                    <p:animEffect transition="in" filter="fade">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lum bright="-30000" contrast="20000"/>
          </a:blip>
          <a:srcRect/>
          <a:stretch>
            <a:fillRect/>
          </a:stretch>
        </p:blipFill>
        <p:spPr bwMode="auto">
          <a:xfrm>
            <a:off x="0" y="-285750"/>
            <a:ext cx="9144000" cy="7143750"/>
          </a:xfrm>
          <a:prstGeom prst="rect">
            <a:avLst/>
          </a:prstGeom>
          <a:noFill/>
          <a:ln w="9525">
            <a:noFill/>
            <a:miter lim="800000"/>
            <a:headEnd/>
            <a:tailEnd/>
          </a:ln>
        </p:spPr>
      </p:pic>
      <p:sp>
        <p:nvSpPr>
          <p:cNvPr id="3" name="TextBox 2"/>
          <p:cNvSpPr txBox="1">
            <a:spLocks noChangeArrowheads="1"/>
          </p:cNvSpPr>
          <p:nvPr/>
        </p:nvSpPr>
        <p:spPr bwMode="auto">
          <a:xfrm>
            <a:off x="5786438" y="1428750"/>
            <a:ext cx="2000250" cy="461963"/>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rPr>
              <a:t>НЕСТЕРОВ</a:t>
            </a:r>
          </a:p>
        </p:txBody>
      </p:sp>
      <p:pic>
        <p:nvPicPr>
          <p:cNvPr id="4" name="Picture 3"/>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5786446" y="1857364"/>
            <a:ext cx="257176" cy="257176"/>
          </a:xfrm>
          <a:prstGeom prst="ellipse">
            <a:avLst/>
          </a:prstGeom>
          <a:solidFill>
            <a:schemeClr val="bg1"/>
          </a:solidFill>
          <a:ln w="9525">
            <a:solidFill>
              <a:schemeClr val="bg1"/>
            </a:solidFill>
            <a:miter lim="800000"/>
            <a:headEnd/>
            <a:tailEnd/>
          </a:ln>
        </p:spPr>
      </p:pic>
      <p:pic>
        <p:nvPicPr>
          <p:cNvPr id="5" name="Рисунок 4"/>
          <p:cNvPicPr>
            <a:picLocks noChangeAspect="1" noChangeArrowheads="1"/>
          </p:cNvPicPr>
          <p:nvPr/>
        </p:nvPicPr>
        <p:blipFill>
          <a:blip r:embed="rId4"/>
          <a:srcRect/>
          <a:stretch>
            <a:fillRect/>
          </a:stretch>
        </p:blipFill>
        <p:spPr bwMode="auto">
          <a:xfrm>
            <a:off x="428625" y="-214313"/>
            <a:ext cx="3357563" cy="4429126"/>
          </a:xfrm>
          <a:prstGeom prst="rect">
            <a:avLst/>
          </a:prstGeom>
          <a:noFill/>
          <a:ln w="9525">
            <a:noFill/>
            <a:miter lim="800000"/>
            <a:headEnd/>
            <a:tailEnd/>
          </a:ln>
        </p:spPr>
      </p:pic>
      <p:sp>
        <p:nvSpPr>
          <p:cNvPr id="6" name="TextBox 5"/>
          <p:cNvSpPr txBox="1"/>
          <p:nvPr/>
        </p:nvSpPr>
        <p:spPr>
          <a:xfrm>
            <a:off x="357188" y="4143375"/>
            <a:ext cx="3429000" cy="1200150"/>
          </a:xfrm>
          <a:prstGeom prst="rect">
            <a:avLst/>
          </a:prstGeom>
          <a:solidFill>
            <a:schemeClr val="bg2">
              <a:lumMod val="20000"/>
              <a:lumOff val="80000"/>
            </a:schemeClr>
          </a:solidFill>
        </p:spPr>
        <p:txBody>
          <a:bodyPr>
            <a:spAutoFit/>
          </a:bodyPr>
          <a:lstStyle/>
          <a:p>
            <a:pPr algn="ctr" fontAlgn="auto">
              <a:spcBef>
                <a:spcPts val="0"/>
              </a:spcBef>
              <a:spcAft>
                <a:spcPts val="0"/>
              </a:spcAft>
              <a:defRPr/>
            </a:pPr>
            <a:r>
              <a:rPr lang="ru-RU" sz="2400" b="1" dirty="0">
                <a:solidFill>
                  <a:schemeClr val="bg1"/>
                </a:solidFill>
                <a:latin typeface="+mn-lt"/>
              </a:rPr>
              <a:t>Нестеров</a:t>
            </a:r>
          </a:p>
          <a:p>
            <a:pPr algn="ctr" fontAlgn="auto">
              <a:spcBef>
                <a:spcPts val="0"/>
              </a:spcBef>
              <a:spcAft>
                <a:spcPts val="0"/>
              </a:spcAft>
              <a:defRPr/>
            </a:pPr>
            <a:r>
              <a:rPr lang="ru-RU" sz="2400" b="1" dirty="0">
                <a:solidFill>
                  <a:schemeClr val="bg1"/>
                </a:solidFill>
                <a:latin typeface="+mn-lt"/>
              </a:rPr>
              <a:t> Степан Кузьмич</a:t>
            </a:r>
          </a:p>
          <a:p>
            <a:pPr algn="ctr" fontAlgn="auto">
              <a:spcBef>
                <a:spcPts val="0"/>
              </a:spcBef>
              <a:spcAft>
                <a:spcPts val="0"/>
              </a:spcAft>
              <a:defRPr/>
            </a:pPr>
            <a:endParaRPr lang="ru-RU" sz="2400" b="1" dirty="0">
              <a:solidFill>
                <a:schemeClr val="bg1"/>
              </a:solidFill>
              <a:latin typeface="+mn-lt"/>
            </a:endParaRPr>
          </a:p>
        </p:txBody>
      </p:sp>
      <p:sp>
        <p:nvSpPr>
          <p:cNvPr id="103425" name="Rectangle 1"/>
          <p:cNvSpPr>
            <a:spLocks noChangeArrowheads="1"/>
          </p:cNvSpPr>
          <p:nvPr/>
        </p:nvSpPr>
        <p:spPr bwMode="auto">
          <a:xfrm>
            <a:off x="285750" y="4929188"/>
            <a:ext cx="3649663" cy="461962"/>
          </a:xfrm>
          <a:prstGeom prst="rect">
            <a:avLst/>
          </a:prstGeom>
          <a:noFill/>
          <a:ln w="9525">
            <a:noFill/>
            <a:miter lim="800000"/>
            <a:headEnd/>
            <a:tailEnd/>
          </a:ln>
        </p:spPr>
        <p:txBody>
          <a:bodyPr wrap="none" anchor="ctr">
            <a:spAutoFit/>
          </a:bodyPr>
          <a:lstStyle/>
          <a:p>
            <a:pPr indent="179388" algn="ctr"/>
            <a:r>
              <a:rPr lang="ru-RU" sz="2400" b="1">
                <a:solidFill>
                  <a:schemeClr val="bg1"/>
                </a:solidFill>
                <a:latin typeface="Times New Roman" pitchFamily="18" charset="0"/>
                <a:cs typeface="Times New Roman" pitchFamily="18" charset="0"/>
              </a:rPr>
              <a:t>(18.12.1906 </a:t>
            </a:r>
            <a:r>
              <a:rPr lang="ru-RU" sz="2400" b="1">
                <a:solidFill>
                  <a:schemeClr val="bg1"/>
                </a:solidFill>
                <a:latin typeface="Calibri" pitchFamily="34" charset="0"/>
                <a:cs typeface="Times New Roman" pitchFamily="18" charset="0"/>
              </a:rPr>
              <a:t>–</a:t>
            </a:r>
            <a:r>
              <a:rPr lang="ru-RU" sz="2400" b="1">
                <a:solidFill>
                  <a:schemeClr val="bg1"/>
                </a:solidFill>
                <a:latin typeface="Times New Roman" pitchFamily="18" charset="0"/>
                <a:cs typeface="Times New Roman" pitchFamily="18" charset="0"/>
              </a:rPr>
              <a:t> 20.10.1944)</a:t>
            </a:r>
            <a:endParaRPr lang="ru-RU" sz="2400" b="1">
              <a:solidFill>
                <a:schemeClr val="bg1"/>
              </a:solidFill>
              <a:cs typeface="Arial" charset="0"/>
            </a:endParaRPr>
          </a:p>
        </p:txBody>
      </p:sp>
      <p:pic>
        <p:nvPicPr>
          <p:cNvPr id="8" name="Рисунок 7"/>
          <p:cNvPicPr>
            <a:picLocks noChangeAspect="1" noChangeArrowheads="1"/>
          </p:cNvPicPr>
          <p:nvPr/>
        </p:nvPicPr>
        <p:blipFill>
          <a:blip r:embed="rId5">
            <a:lum bright="-10000" contrast="30000"/>
          </a:blip>
          <a:srcRect/>
          <a:stretch>
            <a:fillRect/>
          </a:stretch>
        </p:blipFill>
        <p:spPr bwMode="auto">
          <a:xfrm>
            <a:off x="5643563" y="2214563"/>
            <a:ext cx="2962275" cy="45005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3425"/>
                                        </p:tgtEl>
                                        <p:attrNameLst>
                                          <p:attrName>style.visibility</p:attrName>
                                        </p:attrNameLst>
                                      </p:cBhvr>
                                      <p:to>
                                        <p:strVal val="visible"/>
                                      </p:to>
                                    </p:set>
                                    <p:anim calcmode="lin" valueType="num">
                                      <p:cBhvr>
                                        <p:cTn id="33" dur="2000" fill="hold"/>
                                        <p:tgtEl>
                                          <p:spTgt spid="103425"/>
                                        </p:tgtEl>
                                        <p:attrNameLst>
                                          <p:attrName>ppt_w</p:attrName>
                                        </p:attrNameLst>
                                      </p:cBhvr>
                                      <p:tavLst>
                                        <p:tav tm="0">
                                          <p:val>
                                            <p:fltVal val="0"/>
                                          </p:val>
                                        </p:tav>
                                        <p:tav tm="100000">
                                          <p:val>
                                            <p:strVal val="#ppt_w"/>
                                          </p:val>
                                        </p:tav>
                                      </p:tavLst>
                                    </p:anim>
                                    <p:anim calcmode="lin" valueType="num">
                                      <p:cBhvr>
                                        <p:cTn id="34" dur="2000" fill="hold"/>
                                        <p:tgtEl>
                                          <p:spTgt spid="103425"/>
                                        </p:tgtEl>
                                        <p:attrNameLst>
                                          <p:attrName>ppt_h</p:attrName>
                                        </p:attrNameLst>
                                      </p:cBhvr>
                                      <p:tavLst>
                                        <p:tav tm="0">
                                          <p:val>
                                            <p:fltVal val="0"/>
                                          </p:val>
                                        </p:tav>
                                        <p:tav tm="100000">
                                          <p:val>
                                            <p:strVal val="#ppt_h"/>
                                          </p:val>
                                        </p:tav>
                                      </p:tavLst>
                                    </p:anim>
                                    <p:animEffect transition="in" filter="fade">
                                      <p:cBhvr>
                                        <p:cTn id="35" dur="2000"/>
                                        <p:tgtEl>
                                          <p:spTgt spid="1034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2000" fill="hold"/>
                                        <p:tgtEl>
                                          <p:spTgt spid="8"/>
                                        </p:tgtEl>
                                        <p:attrNameLst>
                                          <p:attrName>ppt_w</p:attrName>
                                        </p:attrNameLst>
                                      </p:cBhvr>
                                      <p:tavLst>
                                        <p:tav tm="0">
                                          <p:val>
                                            <p:fltVal val="0"/>
                                          </p:val>
                                        </p:tav>
                                        <p:tav tm="100000">
                                          <p:val>
                                            <p:strVal val="#ppt_w"/>
                                          </p:val>
                                        </p:tav>
                                      </p:tavLst>
                                    </p:anim>
                                    <p:anim calcmode="lin" valueType="num">
                                      <p:cBhvr>
                                        <p:cTn id="41" dur="2000" fill="hold"/>
                                        <p:tgtEl>
                                          <p:spTgt spid="8"/>
                                        </p:tgtEl>
                                        <p:attrNameLst>
                                          <p:attrName>ppt_h</p:attrName>
                                        </p:attrNameLst>
                                      </p:cBhvr>
                                      <p:tavLst>
                                        <p:tav tm="0">
                                          <p:val>
                                            <p:fltVal val="0"/>
                                          </p:val>
                                        </p:tav>
                                        <p:tav tm="100000">
                                          <p:val>
                                            <p:strVal val="#ppt_h"/>
                                          </p:val>
                                        </p:tav>
                                      </p:tavLst>
                                    </p:anim>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34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lum bright="-30000" contrast="20000"/>
          </a:blip>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428625" y="4071938"/>
            <a:ext cx="3071813" cy="461962"/>
          </a:xfrm>
          <a:prstGeom prst="rect">
            <a:avLst/>
          </a:prstGeom>
          <a:noFill/>
          <a:ln w="9525">
            <a:noFill/>
            <a:miter lim="800000"/>
            <a:headEnd/>
            <a:tailEnd/>
          </a:ln>
        </p:spPr>
        <p:txBody>
          <a:bodyPr>
            <a:spAutoFit/>
          </a:bodyPr>
          <a:lstStyle/>
          <a:p>
            <a:r>
              <a:rPr lang="ru-RU" sz="2400" b="1">
                <a:solidFill>
                  <a:srgbClr val="FF0000"/>
                </a:solidFill>
                <a:latin typeface="Times New Roman" pitchFamily="18" charset="0"/>
              </a:rPr>
              <a:t>МОМОНОВО</a:t>
            </a:r>
          </a:p>
        </p:txBody>
      </p:sp>
      <p:pic>
        <p:nvPicPr>
          <p:cNvPr id="5" name="Picture 3"/>
          <p:cNvPicPr>
            <a:picLocks noChangeAspect="1" noChangeArrowheads="1"/>
          </p:cNvPicPr>
          <p:nvPr/>
        </p:nvPicPr>
        <p:blipFill>
          <a:blip r:embed="rId3"/>
          <a:srcRect/>
          <a:stretch>
            <a:fillRect/>
          </a:stretch>
        </p:blipFill>
        <p:spPr bwMode="auto">
          <a:xfrm>
            <a:off x="1268413" y="4479925"/>
            <a:ext cx="292100" cy="293688"/>
          </a:xfrm>
          <a:prstGeom prst="rect">
            <a:avLst/>
          </a:prstGeom>
          <a:noFill/>
        </p:spPr>
      </p:pic>
      <p:pic>
        <p:nvPicPr>
          <p:cNvPr id="6" name="Рисунок 5"/>
          <p:cNvPicPr>
            <a:picLocks noChangeAspect="1" noChangeArrowheads="1"/>
          </p:cNvPicPr>
          <p:nvPr/>
        </p:nvPicPr>
        <p:blipFill>
          <a:blip r:embed="rId4"/>
          <a:srcRect/>
          <a:stretch>
            <a:fillRect/>
          </a:stretch>
        </p:blipFill>
        <p:spPr bwMode="auto">
          <a:xfrm>
            <a:off x="4929188" y="428625"/>
            <a:ext cx="3238500" cy="4248150"/>
          </a:xfrm>
          <a:prstGeom prst="rect">
            <a:avLst/>
          </a:prstGeom>
          <a:noFill/>
          <a:ln w="9525">
            <a:noFill/>
            <a:miter lim="800000"/>
            <a:headEnd/>
            <a:tailEnd/>
          </a:ln>
        </p:spPr>
      </p:pic>
      <p:sp>
        <p:nvSpPr>
          <p:cNvPr id="7" name="TextBox 6"/>
          <p:cNvSpPr txBox="1"/>
          <p:nvPr/>
        </p:nvSpPr>
        <p:spPr>
          <a:xfrm>
            <a:off x="5072063" y="4714875"/>
            <a:ext cx="3571875" cy="1200150"/>
          </a:xfrm>
          <a:prstGeom prst="rect">
            <a:avLst/>
          </a:prstGeom>
          <a:solidFill>
            <a:schemeClr val="bg2">
              <a:lumMod val="20000"/>
              <a:lumOff val="80000"/>
            </a:schemeClr>
          </a:solidFill>
        </p:spPr>
        <p:txBody>
          <a:bodyPr>
            <a:spAutoFit/>
          </a:bodyPr>
          <a:lstStyle/>
          <a:p>
            <a:pPr algn="ctr" fontAlgn="auto">
              <a:spcBef>
                <a:spcPts val="0"/>
              </a:spcBef>
              <a:spcAft>
                <a:spcPts val="0"/>
              </a:spcAft>
              <a:defRPr/>
            </a:pPr>
            <a:r>
              <a:rPr lang="ru-RU" sz="2400" b="1" dirty="0">
                <a:solidFill>
                  <a:schemeClr val="bg1"/>
                </a:solidFill>
                <a:latin typeface="+mn-lt"/>
              </a:rPr>
              <a:t>Мамонов</a:t>
            </a:r>
          </a:p>
          <a:p>
            <a:pPr algn="ctr" fontAlgn="auto">
              <a:spcBef>
                <a:spcPts val="0"/>
              </a:spcBef>
              <a:spcAft>
                <a:spcPts val="0"/>
              </a:spcAft>
              <a:defRPr/>
            </a:pPr>
            <a:r>
              <a:rPr lang="ru-RU" sz="2400" b="1" dirty="0">
                <a:solidFill>
                  <a:schemeClr val="bg1"/>
                </a:solidFill>
                <a:latin typeface="+mn-lt"/>
              </a:rPr>
              <a:t>Николай Васильевич</a:t>
            </a:r>
          </a:p>
          <a:p>
            <a:pPr algn="ctr" fontAlgn="auto">
              <a:spcBef>
                <a:spcPts val="0"/>
              </a:spcBef>
              <a:spcAft>
                <a:spcPts val="0"/>
              </a:spcAft>
              <a:defRPr/>
            </a:pPr>
            <a:endParaRPr lang="ru-RU" sz="2400" b="1" dirty="0">
              <a:solidFill>
                <a:schemeClr val="bg1"/>
              </a:solidFill>
              <a:latin typeface="+mn-lt"/>
            </a:endParaRPr>
          </a:p>
        </p:txBody>
      </p:sp>
      <p:sp>
        <p:nvSpPr>
          <p:cNvPr id="101377" name="Rectangle 1"/>
          <p:cNvSpPr>
            <a:spLocks noChangeArrowheads="1"/>
          </p:cNvSpPr>
          <p:nvPr/>
        </p:nvSpPr>
        <p:spPr bwMode="auto">
          <a:xfrm>
            <a:off x="4857750" y="5429250"/>
            <a:ext cx="3643313" cy="461963"/>
          </a:xfrm>
          <a:prstGeom prst="rect">
            <a:avLst/>
          </a:prstGeom>
          <a:noFill/>
          <a:ln w="9525">
            <a:noFill/>
            <a:miter lim="800000"/>
            <a:headEnd/>
            <a:tailEnd/>
          </a:ln>
        </p:spPr>
        <p:txBody>
          <a:bodyPr anchor="ctr">
            <a:spAutoFit/>
          </a:bodyPr>
          <a:lstStyle/>
          <a:p>
            <a:pPr indent="179388" algn="ctr"/>
            <a:r>
              <a:rPr lang="ru-RU" sz="2400" b="1">
                <a:solidFill>
                  <a:schemeClr val="bg1"/>
                </a:solidFill>
                <a:latin typeface="Times New Roman" pitchFamily="18" charset="0"/>
                <a:cs typeface="Times New Roman" pitchFamily="18" charset="0"/>
              </a:rPr>
              <a:t>(27.09.1919 </a:t>
            </a:r>
            <a:r>
              <a:rPr lang="ru-RU" sz="2400" b="1">
                <a:solidFill>
                  <a:schemeClr val="bg1"/>
                </a:solidFill>
                <a:latin typeface="Calibri" pitchFamily="34" charset="0"/>
                <a:cs typeface="Times New Roman" pitchFamily="18" charset="0"/>
              </a:rPr>
              <a:t>–</a:t>
            </a:r>
            <a:r>
              <a:rPr lang="ru-RU" sz="2400" b="1">
                <a:solidFill>
                  <a:schemeClr val="bg1"/>
                </a:solidFill>
                <a:latin typeface="Times New Roman" pitchFamily="18" charset="0"/>
                <a:cs typeface="Times New Roman" pitchFamily="18" charset="0"/>
              </a:rPr>
              <a:t> 26.10.1944</a:t>
            </a:r>
            <a:r>
              <a:rPr lang="ru-RU" sz="1400" b="1">
                <a:latin typeface="Times New Roman" pitchFamily="18" charset="0"/>
                <a:cs typeface="Times New Roman" pitchFamily="18" charset="0"/>
              </a:rPr>
              <a:t>)</a:t>
            </a:r>
            <a:endParaRPr lang="ru-RU">
              <a:cs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Effect transition="in" filter="fade">
                                      <p:cBhvr>
                                        <p:cTn id="29" dur="2000"/>
                                        <p:tgtEl>
                                          <p:spTgt spid="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1377"/>
                                        </p:tgtEl>
                                        <p:attrNameLst>
                                          <p:attrName>style.visibility</p:attrName>
                                        </p:attrNameLst>
                                      </p:cBhvr>
                                      <p:to>
                                        <p:strVal val="visible"/>
                                      </p:to>
                                    </p:set>
                                    <p:anim calcmode="lin" valueType="num">
                                      <p:cBhvr>
                                        <p:cTn id="32" dur="2000" fill="hold"/>
                                        <p:tgtEl>
                                          <p:spTgt spid="101377"/>
                                        </p:tgtEl>
                                        <p:attrNameLst>
                                          <p:attrName>ppt_w</p:attrName>
                                        </p:attrNameLst>
                                      </p:cBhvr>
                                      <p:tavLst>
                                        <p:tav tm="0">
                                          <p:val>
                                            <p:fltVal val="0"/>
                                          </p:val>
                                        </p:tav>
                                        <p:tav tm="100000">
                                          <p:val>
                                            <p:strVal val="#ppt_w"/>
                                          </p:val>
                                        </p:tav>
                                      </p:tavLst>
                                    </p:anim>
                                    <p:anim calcmode="lin" valueType="num">
                                      <p:cBhvr>
                                        <p:cTn id="33" dur="2000" fill="hold"/>
                                        <p:tgtEl>
                                          <p:spTgt spid="101377"/>
                                        </p:tgtEl>
                                        <p:attrNameLst>
                                          <p:attrName>ppt_h</p:attrName>
                                        </p:attrNameLst>
                                      </p:cBhvr>
                                      <p:tavLst>
                                        <p:tav tm="0">
                                          <p:val>
                                            <p:fltVal val="0"/>
                                          </p:val>
                                        </p:tav>
                                        <p:tav tm="100000">
                                          <p:val>
                                            <p:strVal val="#ppt_h"/>
                                          </p:val>
                                        </p:tav>
                                      </p:tavLst>
                                    </p:anim>
                                    <p:animEffect transition="in" filter="fade">
                                      <p:cBhvr>
                                        <p:cTn id="34" dur="2000"/>
                                        <p:tgtEl>
                                          <p:spTgt spid="101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13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lum bright="-20000" contrast="20000"/>
          </a:blip>
          <a:srcRect/>
          <a:stretch>
            <a:fillRect/>
          </a:stretch>
        </p:blipFill>
        <p:spPr bwMode="auto">
          <a:xfrm>
            <a:off x="0" y="0"/>
            <a:ext cx="9413875"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noChangeArrowheads="1"/>
          </p:cNvPicPr>
          <p:nvPr/>
        </p:nvPicPr>
        <p:blipFill>
          <a:blip r:embed="rId2">
            <a:lum bright="10000"/>
          </a:blip>
          <a:srcRect b="3000"/>
          <a:stretch>
            <a:fillRect/>
          </a:stretch>
        </p:blipFill>
        <p:spPr bwMode="auto">
          <a:xfrm>
            <a:off x="-285750" y="0"/>
            <a:ext cx="9991725" cy="6858000"/>
          </a:xfrm>
          <a:prstGeom prst="rect">
            <a:avLst/>
          </a:prstGeom>
          <a:noFill/>
          <a:ln w="9525">
            <a:noFill/>
            <a:miter lim="800000"/>
            <a:headEnd/>
            <a:tailEnd/>
          </a:ln>
        </p:spPr>
      </p:pic>
      <p:sp>
        <p:nvSpPr>
          <p:cNvPr id="3" name="TextBox 2"/>
          <p:cNvSpPr txBox="1">
            <a:spLocks noChangeArrowheads="1"/>
          </p:cNvSpPr>
          <p:nvPr/>
        </p:nvSpPr>
        <p:spPr bwMode="auto">
          <a:xfrm>
            <a:off x="285750" y="0"/>
            <a:ext cx="8286750" cy="584200"/>
          </a:xfrm>
          <a:prstGeom prst="rect">
            <a:avLst/>
          </a:prstGeom>
          <a:noFill/>
          <a:ln w="9525">
            <a:noFill/>
            <a:miter lim="800000"/>
            <a:headEnd/>
            <a:tailEnd/>
          </a:ln>
        </p:spPr>
        <p:txBody>
          <a:bodyPr>
            <a:spAutoFit/>
          </a:bodyPr>
          <a:lstStyle/>
          <a:p>
            <a:r>
              <a:rPr lang="ru-RU" sz="3200" b="1">
                <a:solidFill>
                  <a:srgbClr val="FF0000"/>
                </a:solidFill>
                <a:latin typeface="Times New Roman" pitchFamily="18" charset="0"/>
              </a:rPr>
              <a:t>Группы географических названий:</a:t>
            </a:r>
          </a:p>
        </p:txBody>
      </p:sp>
      <p:sp>
        <p:nvSpPr>
          <p:cNvPr id="4" name="TextBox 3"/>
          <p:cNvSpPr txBox="1">
            <a:spLocks noChangeArrowheads="1"/>
          </p:cNvSpPr>
          <p:nvPr/>
        </p:nvSpPr>
        <p:spPr bwMode="auto">
          <a:xfrm>
            <a:off x="214313" y="733425"/>
            <a:ext cx="9429750" cy="6000750"/>
          </a:xfrm>
          <a:prstGeom prst="rect">
            <a:avLst/>
          </a:prstGeom>
          <a:noFill/>
          <a:ln w="9525">
            <a:noFill/>
            <a:miter lim="800000"/>
            <a:headEnd/>
            <a:tailEnd/>
          </a:ln>
        </p:spPr>
        <p:txBody>
          <a:bodyPr>
            <a:spAutoFit/>
          </a:bodyPr>
          <a:lstStyle/>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имена Героев Советского Союза</a:t>
            </a:r>
            <a:endParaRPr lang="ru-RU" sz="2400" b="1">
              <a:solidFill>
                <a:srgbClr val="FF0000"/>
              </a:solidFill>
              <a:latin typeface="Times New Roman" pitchFamily="18" charset="0"/>
            </a:endParaRPr>
          </a:p>
          <a:p>
            <a:pPr>
              <a:buFont typeface="Wingdings" pitchFamily="2" charset="2"/>
              <a:buChar char="v"/>
            </a:pPr>
            <a:r>
              <a:rPr lang="ru-RU" sz="2400">
                <a:solidFill>
                  <a:srgbClr val="FF0000"/>
                </a:solidFill>
                <a:latin typeface="Times New Roman" pitchFamily="18" charset="0"/>
              </a:rPr>
              <a:t> </a:t>
            </a:r>
            <a:r>
              <a:rPr lang="ru-RU" sz="2400" b="1">
                <a:solidFill>
                  <a:schemeClr val="bg1"/>
                </a:solidFill>
                <a:latin typeface="Times New Roman" pitchFamily="18" charset="0"/>
              </a:rPr>
              <a:t>армейская тематика;</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символика эпохи социализма;</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имена деятелей советского государства, героев революции и Гражданской войны, вождей немецкого пролетариата, русских полководцев;</a:t>
            </a:r>
          </a:p>
          <a:p>
            <a:pPr>
              <a:buFont typeface="Wingdings" pitchFamily="2" charset="2"/>
              <a:buChar char="v"/>
            </a:pPr>
            <a:r>
              <a:rPr lang="ru-RU" sz="2400" b="1">
                <a:solidFill>
                  <a:schemeClr val="bg1"/>
                </a:solidFill>
                <a:latin typeface="Times New Roman" pitchFamily="18" charset="0"/>
              </a:rPr>
              <a:t> писателей и ученых; </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местам выхода переселенцев,</a:t>
            </a:r>
          </a:p>
          <a:p>
            <a:pPr>
              <a:buFont typeface="Wingdings" pitchFamily="2" charset="2"/>
              <a:buChar char="v"/>
            </a:pPr>
            <a:r>
              <a:rPr lang="ru-RU" sz="2400" b="1">
                <a:solidFill>
                  <a:schemeClr val="bg1"/>
                </a:solidFill>
                <a:latin typeface="Times New Roman" pitchFamily="18" charset="0"/>
              </a:rPr>
              <a:t> признаки хозяйственной деятельности;</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распространенные имена и фамилии;</a:t>
            </a:r>
            <a:r>
              <a:rPr lang="ru-RU" sz="2400" b="1">
                <a:solidFill>
                  <a:srgbClr val="FF0000"/>
                </a:solidFill>
                <a:latin typeface="Times New Roman" pitchFamily="18" charset="0"/>
              </a:rPr>
              <a:t> </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«балто - славянские» названия;</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отличительные признаки объекта </a:t>
            </a:r>
            <a:r>
              <a:rPr lang="ru-RU" b="1">
                <a:solidFill>
                  <a:schemeClr val="bg1"/>
                </a:solidFill>
                <a:latin typeface="Times New Roman" pitchFamily="18" charset="0"/>
              </a:rPr>
              <a:t>(размер, возраст, место положения);</a:t>
            </a:r>
            <a:endParaRPr lang="en-US" b="1">
              <a:solidFill>
                <a:srgbClr val="FF0000"/>
              </a:solidFill>
              <a:latin typeface="Book Antiqua" pitchFamily="18" charset="0"/>
            </a:endParaRPr>
          </a:p>
          <a:p>
            <a:pPr>
              <a:buFont typeface="Wingdings" pitchFamily="2" charset="2"/>
              <a:buChar char="v"/>
            </a:pPr>
            <a:r>
              <a:rPr lang="ru-RU" sz="2400" b="1">
                <a:solidFill>
                  <a:schemeClr val="bg1"/>
                </a:solidFill>
                <a:latin typeface="Times New Roman" pitchFamily="18" charset="0"/>
              </a:rPr>
              <a:t>природные объекты и характеристики местности;</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природная характеристика </a:t>
            </a:r>
            <a:r>
              <a:rPr lang="ru-RU" b="1">
                <a:solidFill>
                  <a:schemeClr val="bg1"/>
                </a:solidFill>
                <a:latin typeface="Times New Roman" pitchFamily="18" charset="0"/>
              </a:rPr>
              <a:t>– особенности рельефа, вод, растительности;</a:t>
            </a:r>
          </a:p>
          <a:p>
            <a:pPr>
              <a:buFont typeface="Wingdings" pitchFamily="2" charset="2"/>
              <a:buChar char="v"/>
            </a:pPr>
            <a:r>
              <a:rPr lang="ru-RU" sz="2400" b="1">
                <a:solidFill>
                  <a:srgbClr val="FF0000"/>
                </a:solidFill>
                <a:latin typeface="Times New Roman" pitchFamily="18" charset="0"/>
              </a:rPr>
              <a:t> </a:t>
            </a:r>
            <a:r>
              <a:rPr lang="ru-RU" sz="2400" b="1">
                <a:solidFill>
                  <a:schemeClr val="bg1"/>
                </a:solidFill>
                <a:latin typeface="Times New Roman" pitchFamily="18" charset="0"/>
              </a:rPr>
              <a:t>названия данные в честь городов и деревень, гор и рек, находящиеся за многие тысячи километров;</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 calcmode="lin" valueType="num">
                                      <p:cBhvr>
                                        <p:cTn id="56"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65" dur="1000"/>
                                        <p:tgtEl>
                                          <p:spTgt spid="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 calcmode="lin" valueType="num">
                                      <p:cBhvr>
                                        <p:cTn id="70"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72" dur="1000"/>
                                        <p:tgtEl>
                                          <p:spTgt spid="4">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 calcmode="lin" valueType="num">
                                      <p:cBhvr>
                                        <p:cTn id="77"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9" dur="1000"/>
                                        <p:tgtEl>
                                          <p:spTgt spid="4">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4">
                                            <p:txEl>
                                              <p:pRg st="10" end="10"/>
                                            </p:txEl>
                                          </p:spTgt>
                                        </p:tgtEl>
                                        <p:attrNameLst>
                                          <p:attrName>style.visibility</p:attrName>
                                        </p:attrNameLst>
                                      </p:cBhvr>
                                      <p:to>
                                        <p:strVal val="visible"/>
                                      </p:to>
                                    </p:set>
                                    <p:anim calcmode="lin" valueType="num">
                                      <p:cBhvr>
                                        <p:cTn id="84"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85" dur="10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86" dur="1000"/>
                                        <p:tgtEl>
                                          <p:spTgt spid="4">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4">
                                            <p:txEl>
                                              <p:pRg st="11" end="11"/>
                                            </p:txEl>
                                          </p:spTgt>
                                        </p:tgtEl>
                                        <p:attrNameLst>
                                          <p:attrName>style.visibility</p:attrName>
                                        </p:attrNameLst>
                                      </p:cBhvr>
                                      <p:to>
                                        <p:strVal val="visible"/>
                                      </p:to>
                                    </p:set>
                                    <p:anim calcmode="lin" valueType="num">
                                      <p:cBhvr>
                                        <p:cTn id="91"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92" dur="10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93" dur="1000"/>
                                        <p:tgtEl>
                                          <p:spTgt spid="4">
                                            <p:txEl>
                                              <p:pRg st="11" end="1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4">
                                            <p:txEl>
                                              <p:pRg st="12" end="12"/>
                                            </p:txEl>
                                          </p:spTgt>
                                        </p:tgtEl>
                                        <p:attrNameLst>
                                          <p:attrName>style.visibility</p:attrName>
                                        </p:attrNameLst>
                                      </p:cBhvr>
                                      <p:to>
                                        <p:strVal val="visible"/>
                                      </p:to>
                                    </p:set>
                                    <p:anim calcmode="lin" valueType="num">
                                      <p:cBhvr>
                                        <p:cTn id="98"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9" dur="10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100"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 name="Maid with the Flaxen Hair.mp3">
            <a:hlinkClick r:id="" action="ppaction://media"/>
          </p:cNvPr>
          <p:cNvPicPr>
            <a:picLocks noRot="1" noChangeAspect="1"/>
          </p:cNvPicPr>
          <p:nvPr>
            <a:audioFile r:link="rId1"/>
          </p:nvPr>
        </p:nvPicPr>
        <p:blipFill>
          <a:blip r:embed="rId4"/>
          <a:srcRect/>
          <a:stretch>
            <a:fillRect/>
          </a:stretch>
        </p:blipFill>
        <p:spPr bwMode="auto">
          <a:xfrm>
            <a:off x="642938" y="6286500"/>
            <a:ext cx="304800" cy="304800"/>
          </a:xfrm>
          <a:prstGeom prst="rect">
            <a:avLst/>
          </a:prstGeom>
          <a:noFill/>
          <a:ln w="9525">
            <a:noFill/>
            <a:miter lim="800000"/>
            <a:headEnd/>
            <a:tailEnd/>
          </a:ln>
        </p:spPr>
      </p:pic>
      <p:sp>
        <p:nvSpPr>
          <p:cNvPr id="40963" name="TextBox 4"/>
          <p:cNvSpPr txBox="1">
            <a:spLocks noChangeArrowheads="1"/>
          </p:cNvSpPr>
          <p:nvPr/>
        </p:nvSpPr>
        <p:spPr bwMode="auto">
          <a:xfrm>
            <a:off x="971550" y="0"/>
            <a:ext cx="8172450" cy="1446213"/>
          </a:xfrm>
          <a:prstGeom prst="rect">
            <a:avLst/>
          </a:prstGeom>
          <a:noFill/>
          <a:ln w="9525">
            <a:noFill/>
            <a:miter lim="800000"/>
            <a:headEnd/>
            <a:tailEnd/>
          </a:ln>
        </p:spPr>
        <p:txBody>
          <a:bodyPr>
            <a:spAutoFit/>
          </a:bodyPr>
          <a:lstStyle/>
          <a:p>
            <a:pPr algn="ctr"/>
            <a:r>
              <a:rPr lang="ru-RU" sz="8800" b="1">
                <a:solidFill>
                  <a:srgbClr val="FF0000"/>
                </a:solidFill>
                <a:latin typeface="Times New Roman" pitchFamily="18" charset="0"/>
              </a:rPr>
              <a:t>Физминутка</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4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lum bright="30000"/>
          </a:blip>
          <a:srcRect b="3000"/>
          <a:stretch>
            <a:fillRect/>
          </a:stretch>
        </p:blipFill>
        <p:spPr bwMode="auto">
          <a:xfrm>
            <a:off x="-500063" y="0"/>
            <a:ext cx="10512426" cy="7215188"/>
          </a:xfrm>
          <a:prstGeom prst="rect">
            <a:avLst/>
          </a:prstGeom>
          <a:noFill/>
          <a:ln w="9525">
            <a:noFill/>
            <a:miter lim="800000"/>
            <a:headEnd/>
            <a:tailEnd/>
          </a:ln>
        </p:spPr>
      </p:pic>
      <p:sp>
        <p:nvSpPr>
          <p:cNvPr id="41986" name="Rectangle 1"/>
          <p:cNvSpPr>
            <a:spLocks noChangeArrowheads="1"/>
          </p:cNvSpPr>
          <p:nvPr/>
        </p:nvSpPr>
        <p:spPr bwMode="auto">
          <a:xfrm>
            <a:off x="0" y="1287463"/>
            <a:ext cx="8820150" cy="5264150"/>
          </a:xfrm>
          <a:prstGeom prst="rect">
            <a:avLst/>
          </a:prstGeom>
          <a:noFill/>
          <a:ln w="9525">
            <a:noFill/>
            <a:miter lim="800000"/>
            <a:headEnd/>
            <a:tailEnd/>
          </a:ln>
        </p:spPr>
        <p:txBody>
          <a:bodyPr anchor="ctr">
            <a:spAutoFit/>
          </a:bodyPr>
          <a:lstStyle/>
          <a:p>
            <a:pPr algn="just"/>
            <a:r>
              <a:rPr lang="ru-RU" sz="2800" b="1">
                <a:solidFill>
                  <a:schemeClr val="bg1"/>
                </a:solidFill>
                <a:latin typeface="Times New Roman" pitchFamily="18" charset="0"/>
                <a:ea typeface="Calibri" pitchFamily="34" charset="0"/>
                <a:cs typeface="Times New Roman" pitchFamily="18" charset="0"/>
              </a:rPr>
              <a:t>Названия населённых пунктов</a:t>
            </a:r>
            <a:r>
              <a:rPr lang="ru-RU" sz="2800" b="1">
                <a:solidFill>
                  <a:srgbClr val="FF0000"/>
                </a:solidFill>
                <a:latin typeface="Times New Roman" pitchFamily="18" charset="0"/>
                <a:ea typeface="Calibri" pitchFamily="34" charset="0"/>
                <a:cs typeface="Times New Roman" pitchFamily="18" charset="0"/>
              </a:rPr>
              <a:t> </a:t>
            </a:r>
            <a:r>
              <a:rPr lang="ru-RU" sz="2800" b="1" i="1">
                <a:solidFill>
                  <a:srgbClr val="FF0000"/>
                </a:solidFill>
                <a:latin typeface="Times New Roman" pitchFamily="18" charset="0"/>
                <a:ea typeface="Calibri" pitchFamily="34" charset="0"/>
                <a:cs typeface="Times New Roman" pitchFamily="18" charset="0"/>
              </a:rPr>
              <a:t>(ойконимы) </a:t>
            </a:r>
            <a:r>
              <a:rPr lang="ru-RU" sz="2800" b="1" i="1">
                <a:solidFill>
                  <a:schemeClr val="bg1"/>
                </a:solidFill>
                <a:latin typeface="Times New Roman" pitchFamily="18" charset="0"/>
                <a:ea typeface="Calibri" pitchFamily="34" charset="0"/>
                <a:cs typeface="Times New Roman" pitchFamily="18" charset="0"/>
              </a:rPr>
              <a:t>:</a:t>
            </a:r>
            <a:r>
              <a:rPr lang="ru-RU" sz="2800" b="1">
                <a:solidFill>
                  <a:schemeClr val="bg1"/>
                </a:solidFill>
                <a:latin typeface="Times New Roman" pitchFamily="18" charset="0"/>
                <a:ea typeface="Calibri" pitchFamily="34" charset="0"/>
                <a:cs typeface="Times New Roman" pitchFamily="18" charset="0"/>
              </a:rPr>
              <a:t> Чистые пруды, Алтайское, Белинское, Сибирское, Заречье, Искра, Багратионовск, Грибоедово, Чапаево, Брянское, Добровольск, Колхозное, Дружба,  Залесье, Заливное, Ижевское, Герцено, Комсомольский, Гусев, Краснолесье, Советск,  Кутузово, Меёвка, Междуречье, Фадеево, Муромское, Некрасово, Папортное, Пятидорожное, Гурьевск,  Суворово, Тамбовское, Ушаково, Черняховск, Трудовое, Архангельское, Лермонтово, Бережковское, Колхозное, Совхозное, Звеньевое, Охотничье, Причалы, Дачное</a:t>
            </a:r>
            <a:endParaRPr lang="ru-RU" sz="2800" b="1">
              <a:solidFill>
                <a:schemeClr val="bg1"/>
              </a:solidFill>
              <a:latin typeface="Times New Roman" pitchFamily="18" charset="0"/>
              <a:ea typeface="Calibri" pitchFamily="34" charset="0"/>
              <a:cs typeface="Arial" charset="0"/>
            </a:endParaRPr>
          </a:p>
        </p:txBody>
      </p:sp>
      <p:sp>
        <p:nvSpPr>
          <p:cNvPr id="41987" name="TextBox 3"/>
          <p:cNvSpPr txBox="1">
            <a:spLocks noChangeArrowheads="1"/>
          </p:cNvSpPr>
          <p:nvPr/>
        </p:nvSpPr>
        <p:spPr bwMode="auto">
          <a:xfrm>
            <a:off x="-214313" y="0"/>
            <a:ext cx="10001251" cy="954088"/>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rPr>
              <a:t>Практическая работа: группировка географических названий Калининградской области.</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noChangeArrowheads="1"/>
          </p:cNvPicPr>
          <p:nvPr/>
        </p:nvPicPr>
        <p:blipFill>
          <a:blip r:embed="rId2">
            <a:lum bright="30000"/>
          </a:blip>
          <a:srcRect b="3000"/>
          <a:stretch>
            <a:fillRect/>
          </a:stretch>
        </p:blipFill>
        <p:spPr bwMode="auto">
          <a:xfrm>
            <a:off x="-500063" y="0"/>
            <a:ext cx="10512426" cy="7215188"/>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71438" y="1000125"/>
          <a:ext cx="9215438" cy="6570663"/>
        </p:xfrm>
        <a:graphic>
          <a:graphicData uri="http://schemas.openxmlformats.org/drawingml/2006/table">
            <a:tbl>
              <a:tblPr firstRow="1" bandRow="1">
                <a:tableStyleId>{21E4AEA4-8DFA-4A89-87EB-49C32662AFE0}</a:tableStyleId>
              </a:tblPr>
              <a:tblGrid>
                <a:gridCol w="1571630"/>
                <a:gridCol w="1571630"/>
                <a:gridCol w="1571630"/>
                <a:gridCol w="1500184"/>
                <a:gridCol w="1428760"/>
                <a:gridCol w="1571636"/>
              </a:tblGrid>
              <a:tr h="1892993">
                <a:tc>
                  <a:txBody>
                    <a:bodyPr/>
                    <a:lstStyle/>
                    <a:p>
                      <a:pPr algn="l"/>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293">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954">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342">
                <a:tc>
                  <a:txBody>
                    <a:bodyPr/>
                    <a:lstStyle/>
                    <a:p>
                      <a:pPr algn="l">
                        <a:lnSpc>
                          <a:spcPct val="115000"/>
                        </a:lnSpc>
                        <a:spcAft>
                          <a:spcPts val="0"/>
                        </a:spcAft>
                      </a:pPr>
                      <a:endParaRPr lang="ru-RU" sz="1800" b="1" dirty="0">
                        <a:latin typeface="+mn-lt"/>
                        <a:ea typeface="Times New Roman"/>
                        <a:cs typeface="Times New Roman"/>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endParaRPr lang="ru-RU" sz="1800" b="1" dirty="0">
                        <a:latin typeface="Times New Roman"/>
                        <a:ea typeface="Times New Roman"/>
                        <a:cs typeface="Times New Roman"/>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3089" name="TextBox 3"/>
          <p:cNvSpPr txBox="1">
            <a:spLocks noChangeArrowheads="1"/>
          </p:cNvSpPr>
          <p:nvPr/>
        </p:nvSpPr>
        <p:spPr bwMode="auto">
          <a:xfrm>
            <a:off x="-214313" y="0"/>
            <a:ext cx="10001251" cy="954088"/>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rPr>
              <a:t>Практическая работа: группировка географических названий Калининградской области.</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16386" name="Picture 2"/>
          <p:cNvPicPr>
            <a:picLocks noGrp="1" noChangeAspect="1" noChangeArrowheads="1"/>
          </p:cNvPicPr>
          <p:nvPr>
            <p:ph idx="1"/>
          </p:nvPr>
        </p:nvPicPr>
        <p:blipFill>
          <a:blip r:embed="rId2"/>
          <a:srcRect/>
          <a:stretch>
            <a:fillRect/>
          </a:stretch>
        </p:blipFill>
        <p:spPr>
          <a:xfrm>
            <a:off x="0" y="0"/>
            <a:ext cx="9323388" cy="7072313"/>
          </a:xfrm>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3">
            <a:lum bright="30000"/>
          </a:blip>
          <a:srcRect b="3000"/>
          <a:stretch>
            <a:fillRect/>
          </a:stretch>
        </p:blipFill>
        <p:spPr bwMode="auto">
          <a:xfrm>
            <a:off x="-500063" y="0"/>
            <a:ext cx="10512426" cy="7215188"/>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396875" y="981075"/>
          <a:ext cx="10298113" cy="6597650"/>
        </p:xfrm>
        <a:graphic>
          <a:graphicData uri="http://schemas.openxmlformats.org/drawingml/2006/table">
            <a:tbl>
              <a:tblPr firstRow="1" bandRow="1">
                <a:tableStyleId>{21E4AEA4-8DFA-4A89-87EB-49C32662AFE0}</a:tableStyleId>
              </a:tblPr>
              <a:tblGrid>
                <a:gridCol w="1584176"/>
                <a:gridCol w="1742594"/>
                <a:gridCol w="1425758"/>
                <a:gridCol w="1742594"/>
                <a:gridCol w="1901012"/>
                <a:gridCol w="1901012"/>
              </a:tblGrid>
              <a:tr h="1746129">
                <a:tc>
                  <a:txBody>
                    <a:bodyPr/>
                    <a:lstStyle/>
                    <a:p>
                      <a:pPr algn="l"/>
                      <a:r>
                        <a:rPr lang="ru-RU" sz="1800" dirty="0" smtClean="0"/>
                        <a:t>По природным объектам и свойствам местности</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По именам русских полководцев и героям войны</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По именам русских поэтов и писателей</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По символам</a:t>
                      </a:r>
                    </a:p>
                    <a:p>
                      <a:r>
                        <a:rPr lang="ru-RU" sz="1800" dirty="0" smtClean="0"/>
                        <a:t> и понятиям советской эпохи</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По местам</a:t>
                      </a:r>
                      <a:r>
                        <a:rPr lang="ru-RU" sz="1800" baseline="0" dirty="0" smtClean="0"/>
                        <a:t> выхода переселенцев</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По признакам хозяйственной и культурной  деятельности</a:t>
                      </a:r>
                      <a:endParaRPr lang="ru-R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9587">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989">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386">
                <a:tc>
                  <a:txBody>
                    <a:bodyPr/>
                    <a:lstStyle/>
                    <a:p>
                      <a:pPr algn="l">
                        <a:lnSpc>
                          <a:spcPct val="115000"/>
                        </a:lnSpc>
                        <a:spcAft>
                          <a:spcPts val="0"/>
                        </a:spcAft>
                      </a:pPr>
                      <a:endParaRPr lang="ru-RU" sz="1800" b="1" dirty="0">
                        <a:latin typeface="+mn-lt"/>
                        <a:ea typeface="Times New Roman"/>
                        <a:cs typeface="Times New Roman"/>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endParaRPr lang="ru-RU" sz="1800" b="1" dirty="0">
                        <a:latin typeface="Times New Roman"/>
                        <a:ea typeface="Times New Roman"/>
                        <a:cs typeface="Times New Roman"/>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Maid with the Flaxen Hair.mp3">
            <a:hlinkClick r:id="" action="ppaction://media"/>
          </p:cNvPr>
          <p:cNvPicPr>
            <a:picLocks noRot="1" noChangeAspect="1"/>
          </p:cNvPicPr>
          <p:nvPr>
            <a:audioFile r:link="rId1"/>
          </p:nvPr>
        </p:nvPicPr>
        <p:blipFill>
          <a:blip r:embed="rId4"/>
          <a:srcRect/>
          <a:stretch>
            <a:fillRect/>
          </a:stretch>
        </p:blipFill>
        <p:spPr bwMode="auto">
          <a:xfrm>
            <a:off x="357188" y="6072188"/>
            <a:ext cx="304800" cy="304800"/>
          </a:xfrm>
          <a:prstGeom prst="rect">
            <a:avLst/>
          </a:prstGeom>
          <a:noFill/>
          <a:ln w="9525">
            <a:noFill/>
            <a:miter lim="800000"/>
            <a:headEnd/>
            <a:tailEnd/>
          </a:ln>
        </p:spPr>
      </p:pic>
      <p:sp>
        <p:nvSpPr>
          <p:cNvPr id="44114" name="TextBox 6"/>
          <p:cNvSpPr txBox="1">
            <a:spLocks noChangeArrowheads="1"/>
          </p:cNvSpPr>
          <p:nvPr/>
        </p:nvSpPr>
        <p:spPr bwMode="auto">
          <a:xfrm>
            <a:off x="-214313" y="0"/>
            <a:ext cx="10001251" cy="954088"/>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rPr>
              <a:t>Практическая работа: группировка географических названий Калининградской области.</a:t>
            </a:r>
          </a:p>
        </p:txBody>
      </p:sp>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41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0"/>
            <a:ext cx="9153525" cy="6858000"/>
          </a:xfrm>
          <a:prstGeom prst="rect">
            <a:avLst/>
          </a:prstGeom>
          <a:noFill/>
          <a:ln w="9525">
            <a:noFill/>
            <a:miter lim="800000"/>
            <a:headEnd/>
            <a:tailEnd/>
          </a:ln>
        </p:spPr>
      </p:pic>
      <p:pic>
        <p:nvPicPr>
          <p:cNvPr id="3" name="Maid with the Flaxen Hair.mp3">
            <a:hlinkClick r:id="" action="ppaction://media"/>
          </p:cNvPr>
          <p:cNvPicPr>
            <a:picLocks noRot="1" noChangeAspect="1"/>
          </p:cNvPicPr>
          <p:nvPr>
            <a:audioFile r:link="rId1"/>
          </p:nvPr>
        </p:nvPicPr>
        <p:blipFill>
          <a:blip r:embed="rId4"/>
          <a:srcRect/>
          <a:stretch>
            <a:fillRect/>
          </a:stretch>
        </p:blipFill>
        <p:spPr bwMode="auto">
          <a:xfrm>
            <a:off x="214313" y="6357938"/>
            <a:ext cx="304800" cy="304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4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30163" y="0"/>
            <a:ext cx="9174163" cy="6858000"/>
          </a:xfrm>
          <a:prstGeom prst="rect">
            <a:avLst/>
          </a:prstGeom>
          <a:noFill/>
          <a:ln w="9525">
            <a:noFill/>
            <a:miter lim="800000"/>
            <a:headEnd/>
            <a:tailEnd/>
          </a:ln>
        </p:spPr>
      </p:pic>
      <p:pic>
        <p:nvPicPr>
          <p:cNvPr id="3" name="Maid with the Flaxen Hair.mp3">
            <a:hlinkClick r:id="" action="ppaction://media"/>
          </p:cNvPr>
          <p:cNvPicPr>
            <a:picLocks noRot="1" noChangeAspect="1"/>
          </p:cNvPicPr>
          <p:nvPr>
            <a:audioFile r:link="rId1"/>
          </p:nvPr>
        </p:nvPicPr>
        <p:blipFill>
          <a:blip r:embed="rId4"/>
          <a:srcRect/>
          <a:stretch>
            <a:fillRect/>
          </a:stretch>
        </p:blipFill>
        <p:spPr bwMode="auto">
          <a:xfrm>
            <a:off x="214313" y="6553200"/>
            <a:ext cx="304800" cy="304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4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2">
            <a:lum bright="30000"/>
          </a:blip>
          <a:srcRect b="3000"/>
          <a:stretch>
            <a:fillRect/>
          </a:stretch>
        </p:blipFill>
        <p:spPr bwMode="auto">
          <a:xfrm>
            <a:off x="-500063" y="0"/>
            <a:ext cx="10512426" cy="7215188"/>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323850" y="549275"/>
          <a:ext cx="10367963" cy="6235700"/>
        </p:xfrm>
        <a:graphic>
          <a:graphicData uri="http://schemas.openxmlformats.org/drawingml/2006/table">
            <a:tbl>
              <a:tblPr/>
              <a:tblGrid>
                <a:gridCol w="1768475"/>
                <a:gridCol w="1766888"/>
                <a:gridCol w="1768475"/>
                <a:gridCol w="1689100"/>
                <a:gridCol w="1606550"/>
                <a:gridCol w="1768475"/>
              </a:tblGrid>
              <a:tr h="161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По природным объектам и свойствам местности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По именам русских полководцев и героям войны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По именам русских поэтов и писателей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По символам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 и понятиям советской эпохи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По местам выхода переселенцев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rPr>
                        <a:t>По признакам хозяйственной и культурной  деятельности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Чистые Пруды</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Багратионовск</a:t>
                      </a:r>
                      <a:endParaRPr kumimoji="0" lang="ru-RU" sz="1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Белинское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Добровольск</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Архангельское</a:t>
                      </a:r>
                      <a:endParaRPr kumimoji="0" lang="ru-RU" sz="16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Колхозное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Залесье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663575" algn="l"/>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Гусев</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Герцено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Дружба</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Алтайское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Совхозное </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Заливное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Гурьевск</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Грибоедово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Комсомольский</a:t>
                      </a:r>
                      <a:endParaRPr kumimoji="0" lang="ru-RU" sz="16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Брянское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Звеньевое </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Заречье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Кутузово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Лермонтово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Маёвка</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Ижевское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Охотничье </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Краснолесье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Суворово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Некрасово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Колхозное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Муромское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Причалы</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Междуречье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Ушаково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Фадеево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Искра</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Сибирское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Дачное </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525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Папортное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Чапаево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Чаадаево</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Трудовое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Тамбовское</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r h="4381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Бережковское</a:t>
                      </a:r>
                      <a:endParaRPr kumimoji="0" lang="ru-RU" sz="18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Черняховск</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Советск</a:t>
                      </a: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503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Пятидорожье </a:t>
                      </a: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L="36195" marR="3619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bl>
          </a:graphicData>
        </a:graphic>
      </p:graphicFrame>
      <p:sp>
        <p:nvSpPr>
          <p:cNvPr id="47185" name="TextBox 3"/>
          <p:cNvSpPr txBox="1">
            <a:spLocks noChangeArrowheads="1"/>
          </p:cNvSpPr>
          <p:nvPr/>
        </p:nvSpPr>
        <p:spPr bwMode="auto">
          <a:xfrm>
            <a:off x="-214313" y="0"/>
            <a:ext cx="10001251" cy="523875"/>
          </a:xfrm>
          <a:prstGeom prst="rect">
            <a:avLst/>
          </a:prstGeom>
          <a:noFill/>
          <a:ln w="9525">
            <a:noFill/>
            <a:miter lim="800000"/>
            <a:headEnd/>
            <a:tailEnd/>
          </a:ln>
        </p:spPr>
        <p:txBody>
          <a:bodyPr>
            <a:spAutoFit/>
          </a:bodyPr>
          <a:lstStyle/>
          <a:p>
            <a:pPr algn="ctr"/>
            <a:r>
              <a:rPr lang="ru-RU" sz="2800" b="1">
                <a:solidFill>
                  <a:srgbClr val="FF0000"/>
                </a:solidFill>
                <a:latin typeface="Times New Roman" pitchFamily="18" charset="0"/>
              </a:rPr>
              <a:t>Практическая работа:</a:t>
            </a:r>
            <a:r>
              <a:rPr lang="en-US" sz="2800" b="1">
                <a:solidFill>
                  <a:srgbClr val="FF0000"/>
                </a:solidFill>
                <a:latin typeface="Book Antiqua" pitchFamily="18" charset="0"/>
              </a:rPr>
              <a:t> </a:t>
            </a:r>
            <a:r>
              <a:rPr lang="ru-RU" sz="2800" b="1">
                <a:solidFill>
                  <a:srgbClr val="FF0000"/>
                </a:solidFill>
                <a:latin typeface="Times New Roman" pitchFamily="18" charset="0"/>
              </a:rPr>
              <a:t>Проверка</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p:cNvPicPr>
            <a:picLocks noChangeAspect="1" noChangeArrowheads="1"/>
          </p:cNvPicPr>
          <p:nvPr/>
        </p:nvPicPr>
        <p:blipFill>
          <a:blip r:embed="rId2">
            <a:lum bright="30000"/>
          </a:blip>
          <a:srcRect b="3000"/>
          <a:stretch>
            <a:fillRect/>
          </a:stretch>
        </p:blipFill>
        <p:spPr bwMode="auto">
          <a:xfrm>
            <a:off x="-500063" y="0"/>
            <a:ext cx="10512426" cy="7215188"/>
          </a:xfrm>
          <a:prstGeom prst="rect">
            <a:avLst/>
          </a:prstGeom>
          <a:noFill/>
          <a:ln w="9525">
            <a:noFill/>
            <a:miter lim="800000"/>
            <a:headEnd/>
            <a:tailEnd/>
          </a:ln>
        </p:spPr>
      </p:pic>
      <p:sp>
        <p:nvSpPr>
          <p:cNvPr id="48130" name="TextBox 2"/>
          <p:cNvSpPr txBox="1">
            <a:spLocks noChangeArrowheads="1"/>
          </p:cNvSpPr>
          <p:nvPr/>
        </p:nvSpPr>
        <p:spPr bwMode="auto">
          <a:xfrm>
            <a:off x="428625" y="571500"/>
            <a:ext cx="8715375" cy="3416300"/>
          </a:xfrm>
          <a:prstGeom prst="rect">
            <a:avLst/>
          </a:prstGeom>
          <a:noFill/>
          <a:ln w="9525">
            <a:noFill/>
            <a:miter lim="800000"/>
            <a:headEnd/>
            <a:tailEnd/>
          </a:ln>
        </p:spPr>
        <p:txBody>
          <a:bodyPr>
            <a:spAutoFit/>
          </a:bodyPr>
          <a:lstStyle/>
          <a:p>
            <a:r>
              <a:rPr lang="ru-RU" sz="3600" b="1">
                <a:solidFill>
                  <a:srgbClr val="FF0000"/>
                </a:solidFill>
                <a:latin typeface="Times New Roman" pitchFamily="18" charset="0"/>
              </a:rPr>
              <a:t>КРИТЕРИИ ОЦЕНИВАНИЯ:</a:t>
            </a:r>
          </a:p>
          <a:p>
            <a:endParaRPr lang="ru-RU" sz="3600" b="1">
              <a:solidFill>
                <a:schemeClr val="bg1"/>
              </a:solidFill>
              <a:latin typeface="Times New Roman" pitchFamily="18" charset="0"/>
            </a:endParaRPr>
          </a:p>
          <a:p>
            <a:pPr algn="ctr"/>
            <a:r>
              <a:rPr lang="ru-RU" sz="3600" b="1">
                <a:solidFill>
                  <a:schemeClr val="bg1"/>
                </a:solidFill>
                <a:latin typeface="Times New Roman" pitchFamily="18" charset="0"/>
              </a:rPr>
              <a:t>   </a:t>
            </a:r>
            <a:r>
              <a:rPr lang="ru-RU" sz="3600" b="1">
                <a:solidFill>
                  <a:srgbClr val="FF0000"/>
                </a:solidFill>
                <a:latin typeface="Times New Roman" pitchFamily="18" charset="0"/>
              </a:rPr>
              <a:t>«5» </a:t>
            </a:r>
            <a:r>
              <a:rPr lang="ru-RU" sz="3600" b="1">
                <a:solidFill>
                  <a:schemeClr val="bg1"/>
                </a:solidFill>
                <a:latin typeface="Times New Roman" pitchFamily="18" charset="0"/>
              </a:rPr>
              <a:t> –  43-40 </a:t>
            </a:r>
            <a:r>
              <a:rPr lang="ru-RU" sz="2000" b="1">
                <a:solidFill>
                  <a:schemeClr val="bg1"/>
                </a:solidFill>
                <a:latin typeface="Times New Roman" pitchFamily="18" charset="0"/>
              </a:rPr>
              <a:t>БАЛЛОВ</a:t>
            </a:r>
          </a:p>
          <a:p>
            <a:pPr algn="ctr"/>
            <a:r>
              <a:rPr lang="ru-RU" sz="3600" b="1">
                <a:solidFill>
                  <a:srgbClr val="FFC000"/>
                </a:solidFill>
                <a:latin typeface="Times New Roman" pitchFamily="18" charset="0"/>
              </a:rPr>
              <a:t>  </a:t>
            </a:r>
            <a:r>
              <a:rPr lang="ru-RU" sz="3600" b="1">
                <a:solidFill>
                  <a:srgbClr val="FF0000"/>
                </a:solidFill>
                <a:latin typeface="Times New Roman" pitchFamily="18" charset="0"/>
              </a:rPr>
              <a:t>«4» </a:t>
            </a:r>
            <a:r>
              <a:rPr lang="ru-RU" sz="3600" b="1">
                <a:solidFill>
                  <a:schemeClr val="bg1"/>
                </a:solidFill>
                <a:latin typeface="Times New Roman" pitchFamily="18" charset="0"/>
              </a:rPr>
              <a:t>–   39-30 </a:t>
            </a:r>
            <a:r>
              <a:rPr lang="ru-RU" sz="2000" b="1">
                <a:solidFill>
                  <a:schemeClr val="bg1"/>
                </a:solidFill>
                <a:latin typeface="Times New Roman" pitchFamily="18" charset="0"/>
              </a:rPr>
              <a:t>БАЛЛОВ</a:t>
            </a:r>
          </a:p>
          <a:p>
            <a:pPr algn="ctr"/>
            <a:r>
              <a:rPr lang="ru-RU" sz="3600" b="1">
                <a:solidFill>
                  <a:srgbClr val="FF0000"/>
                </a:solidFill>
                <a:latin typeface="Times New Roman" pitchFamily="18" charset="0"/>
              </a:rPr>
              <a:t>«3» </a:t>
            </a:r>
            <a:r>
              <a:rPr lang="ru-RU" sz="3600" b="1">
                <a:solidFill>
                  <a:schemeClr val="bg1"/>
                </a:solidFill>
                <a:latin typeface="Times New Roman" pitchFamily="18" charset="0"/>
              </a:rPr>
              <a:t>– 29-22 </a:t>
            </a:r>
            <a:r>
              <a:rPr lang="ru-RU" sz="2000" b="1">
                <a:solidFill>
                  <a:schemeClr val="bg1"/>
                </a:solidFill>
                <a:latin typeface="Times New Roman" pitchFamily="18" charset="0"/>
              </a:rPr>
              <a:t>БАЛЛА</a:t>
            </a:r>
          </a:p>
          <a:p>
            <a:pPr algn="ctr"/>
            <a:r>
              <a:rPr lang="ru-RU" sz="3600" b="1">
                <a:solidFill>
                  <a:srgbClr val="0070C0"/>
                </a:solidFill>
                <a:latin typeface="Times New Roman" pitchFamily="18" charset="0"/>
              </a:rPr>
              <a:t>      «2» </a:t>
            </a:r>
            <a:r>
              <a:rPr lang="ru-RU" sz="3600" b="1">
                <a:solidFill>
                  <a:schemeClr val="bg1"/>
                </a:solidFill>
                <a:latin typeface="Times New Roman" pitchFamily="18" charset="0"/>
              </a:rPr>
              <a:t>– </a:t>
            </a:r>
            <a:r>
              <a:rPr lang="ru-RU" sz="2000" b="1">
                <a:solidFill>
                  <a:schemeClr val="bg1"/>
                </a:solidFill>
                <a:latin typeface="Times New Roman" pitchFamily="18" charset="0"/>
              </a:rPr>
              <a:t>МЕНЕЕ</a:t>
            </a:r>
            <a:r>
              <a:rPr lang="ru-RU" sz="3600" b="1">
                <a:solidFill>
                  <a:schemeClr val="bg1"/>
                </a:solidFill>
                <a:latin typeface="Times New Roman" pitchFamily="18" charset="0"/>
              </a:rPr>
              <a:t> 22 </a:t>
            </a:r>
            <a:r>
              <a:rPr lang="ru-RU" sz="2000" b="1">
                <a:solidFill>
                  <a:schemeClr val="bg1"/>
                </a:solidFill>
                <a:latin typeface="Times New Roman" pitchFamily="18" charset="0"/>
              </a:rPr>
              <a:t>БАЛЛОВ</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2">
            <a:lum bright="30000"/>
          </a:blip>
          <a:srcRect b="3000"/>
          <a:stretch>
            <a:fillRect/>
          </a:stretch>
        </p:blipFill>
        <p:spPr bwMode="auto">
          <a:xfrm>
            <a:off x="-571500" y="-357188"/>
            <a:ext cx="10512425" cy="7215188"/>
          </a:xfrm>
          <a:prstGeom prst="rect">
            <a:avLst/>
          </a:prstGeom>
          <a:noFill/>
          <a:ln w="9525">
            <a:noFill/>
            <a:miter lim="800000"/>
            <a:headEnd/>
            <a:tailEnd/>
          </a:ln>
        </p:spPr>
      </p:pic>
      <p:sp>
        <p:nvSpPr>
          <p:cNvPr id="49154" name="TextBox 2"/>
          <p:cNvSpPr txBox="1">
            <a:spLocks noChangeArrowheads="1"/>
          </p:cNvSpPr>
          <p:nvPr/>
        </p:nvSpPr>
        <p:spPr bwMode="auto">
          <a:xfrm>
            <a:off x="1071563" y="-142875"/>
            <a:ext cx="6643687" cy="923925"/>
          </a:xfrm>
          <a:prstGeom prst="rect">
            <a:avLst/>
          </a:prstGeom>
          <a:noFill/>
          <a:ln w="9525">
            <a:noFill/>
            <a:miter lim="800000"/>
            <a:headEnd/>
            <a:tailEnd/>
          </a:ln>
        </p:spPr>
        <p:txBody>
          <a:bodyPr>
            <a:spAutoFit/>
          </a:bodyPr>
          <a:lstStyle/>
          <a:p>
            <a:pPr algn="ctr"/>
            <a:r>
              <a:rPr lang="ru-RU" sz="3600" b="1">
                <a:solidFill>
                  <a:srgbClr val="FF0000"/>
                </a:solidFill>
                <a:latin typeface="Times New Roman" pitchFamily="18" charset="0"/>
              </a:rPr>
              <a:t>Вопросы для обсуждения:</a:t>
            </a:r>
          </a:p>
          <a:p>
            <a:pPr algn="ctr"/>
            <a:endParaRPr lang="ru-RU">
              <a:latin typeface="Times New Roman" pitchFamily="18" charset="0"/>
            </a:endParaRPr>
          </a:p>
        </p:txBody>
      </p:sp>
      <p:sp>
        <p:nvSpPr>
          <p:cNvPr id="37889" name="Rectangle 1"/>
          <p:cNvSpPr>
            <a:spLocks noChangeArrowheads="1"/>
          </p:cNvSpPr>
          <p:nvPr/>
        </p:nvSpPr>
        <p:spPr bwMode="auto">
          <a:xfrm>
            <a:off x="-323850" y="855663"/>
            <a:ext cx="10080625" cy="4524375"/>
          </a:xfrm>
          <a:prstGeom prst="rect">
            <a:avLst/>
          </a:prstGeom>
          <a:noFill/>
          <a:ln w="9525">
            <a:noFill/>
            <a:miter lim="800000"/>
            <a:headEnd/>
            <a:tailEnd/>
          </a:ln>
          <a:effectLst/>
        </p:spPr>
        <p:txBody>
          <a:bodyPr anchor="ctr">
            <a:spAutoFit/>
          </a:bodyPr>
          <a:lstStyle/>
          <a:p>
            <a:pPr marL="514350" indent="-514350">
              <a:buFontTx/>
              <a:buAutoNum type="arabicPeriod"/>
            </a:pPr>
            <a:r>
              <a:rPr lang="ru-RU" sz="3200" b="1">
                <a:solidFill>
                  <a:schemeClr val="bg1"/>
                </a:solidFill>
                <a:latin typeface="Times New Roman" pitchFamily="18" charset="0"/>
                <a:ea typeface="Calibri" pitchFamily="34" charset="0"/>
                <a:cs typeface="Times New Roman" pitchFamily="18" charset="0"/>
              </a:rPr>
              <a:t>Почему появляются те или иные географические названия? </a:t>
            </a:r>
            <a:endParaRPr lang="ru-RU" sz="3200" b="1">
              <a:solidFill>
                <a:schemeClr val="bg1"/>
              </a:solidFill>
              <a:latin typeface="Times New Roman" pitchFamily="18" charset="0"/>
              <a:ea typeface="Calibri" pitchFamily="34" charset="0"/>
              <a:cs typeface="Arial" charset="0"/>
            </a:endParaRPr>
          </a:p>
          <a:p>
            <a:pPr marL="514350" indent="-514350" eaLnBrk="0" hangingPunct="0"/>
            <a:r>
              <a:rPr lang="ru-RU" sz="3200" b="1">
                <a:solidFill>
                  <a:schemeClr val="bg1"/>
                </a:solidFill>
                <a:latin typeface="Times New Roman" pitchFamily="18" charset="0"/>
                <a:ea typeface="Calibri" pitchFamily="34" charset="0"/>
                <a:cs typeface="Times New Roman" pitchFamily="18" charset="0"/>
              </a:rPr>
              <a:t>2. Какими причинами было продиктовано решение поменять прежние немецкие названия на русские?</a:t>
            </a:r>
            <a:endParaRPr lang="ru-RU" sz="3200" b="1">
              <a:solidFill>
                <a:schemeClr val="bg1"/>
              </a:solidFill>
              <a:latin typeface="Times New Roman" pitchFamily="18" charset="0"/>
              <a:cs typeface="Arial" charset="0"/>
            </a:endParaRPr>
          </a:p>
          <a:p>
            <a:pPr marL="514350" indent="-514350" eaLnBrk="0" hangingPunct="0"/>
            <a:r>
              <a:rPr lang="ru-RU" sz="3200" b="1">
                <a:solidFill>
                  <a:schemeClr val="bg1"/>
                </a:solidFill>
                <a:latin typeface="Times New Roman" pitchFamily="18" charset="0"/>
              </a:rPr>
              <a:t>3. Какие ошибки были совершены при проведении кампании переименований во второй половине </a:t>
            </a:r>
          </a:p>
          <a:p>
            <a:pPr marL="514350" indent="-514350" eaLnBrk="0" hangingPunct="0"/>
            <a:r>
              <a:rPr lang="ru-RU" sz="3200" b="1">
                <a:solidFill>
                  <a:schemeClr val="bg1"/>
                </a:solidFill>
                <a:latin typeface="Times New Roman" pitchFamily="18" charset="0"/>
              </a:rPr>
              <a:t>1940-х годов? </a:t>
            </a:r>
            <a:endParaRPr lang="ru-RU" sz="3200" b="1">
              <a:solidFill>
                <a:schemeClr val="bg1"/>
              </a:solidFill>
              <a:latin typeface="Times New Roman" pitchFamily="18" charset="0"/>
              <a:cs typeface="Arial" charset="0"/>
            </a:endParaRPr>
          </a:p>
          <a:p>
            <a:pPr marL="514350" indent="-514350" eaLnBrk="0" hangingPunct="0"/>
            <a:r>
              <a:rPr lang="ru-RU" sz="3200" b="1">
                <a:solidFill>
                  <a:schemeClr val="bg1"/>
                </a:solidFill>
                <a:latin typeface="Times New Roman" pitchFamily="18" charset="0"/>
              </a:rPr>
              <a:t>4. Приведите примеры неудачных переименований. Следует или не следует эти ошибки исправлять?</a:t>
            </a:r>
            <a:endParaRPr lang="ru-RU" sz="3200" b="1">
              <a:solidFill>
                <a:schemeClr val="bg1"/>
              </a:solidFill>
              <a:latin typeface="Times New Roman" pitchFamily="18" charset="0"/>
              <a:cs typeface="Arial"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noChangeArrowheads="1"/>
          </p:cNvPicPr>
          <p:nvPr/>
        </p:nvPicPr>
        <p:blipFill>
          <a:blip r:embed="rId2">
            <a:lum bright="30000"/>
          </a:blip>
          <a:srcRect b="3000"/>
          <a:stretch>
            <a:fillRect/>
          </a:stretch>
        </p:blipFill>
        <p:spPr bwMode="auto">
          <a:xfrm>
            <a:off x="-500063" y="0"/>
            <a:ext cx="10512426" cy="7215188"/>
          </a:xfrm>
          <a:prstGeom prst="rect">
            <a:avLst/>
          </a:prstGeom>
          <a:noFill/>
          <a:ln w="9525">
            <a:noFill/>
            <a:miter lim="800000"/>
            <a:headEnd/>
            <a:tailEnd/>
          </a:ln>
        </p:spPr>
      </p:pic>
      <p:sp>
        <p:nvSpPr>
          <p:cNvPr id="50178" name="Rectangle 1"/>
          <p:cNvSpPr>
            <a:spLocks noChangeArrowheads="1"/>
          </p:cNvSpPr>
          <p:nvPr/>
        </p:nvSpPr>
        <p:spPr bwMode="auto">
          <a:xfrm>
            <a:off x="0" y="0"/>
            <a:ext cx="9644063" cy="5262563"/>
          </a:xfrm>
          <a:prstGeom prst="rect">
            <a:avLst/>
          </a:prstGeom>
          <a:noFill/>
          <a:ln w="9525">
            <a:noFill/>
            <a:miter lim="800000"/>
            <a:headEnd/>
            <a:tailEnd/>
          </a:ln>
        </p:spPr>
        <p:txBody>
          <a:bodyPr anchor="ctr">
            <a:spAutoFit/>
          </a:bodyPr>
          <a:lstStyle/>
          <a:p>
            <a:pPr algn="just"/>
            <a:r>
              <a:rPr lang="ru-RU" sz="4800" b="1">
                <a:solidFill>
                  <a:srgbClr val="FF0000"/>
                </a:solidFill>
                <a:latin typeface="Times New Roman" pitchFamily="18" charset="0"/>
                <a:ea typeface="Calibri" pitchFamily="34" charset="0"/>
                <a:cs typeface="Times New Roman" pitchFamily="18" charset="0"/>
              </a:rPr>
              <a:t>Домашнее задание:</a:t>
            </a:r>
          </a:p>
          <a:p>
            <a:pPr algn="just"/>
            <a:endParaRPr lang="ru-RU" sz="4800" b="1">
              <a:solidFill>
                <a:schemeClr val="bg1"/>
              </a:solidFill>
              <a:latin typeface="Times New Roman" pitchFamily="18" charset="0"/>
              <a:ea typeface="Calibri" pitchFamily="34" charset="0"/>
              <a:cs typeface="Times New Roman" pitchFamily="18" charset="0"/>
            </a:endParaRPr>
          </a:p>
          <a:p>
            <a:r>
              <a:rPr lang="ru-RU" sz="4800" b="1">
                <a:solidFill>
                  <a:schemeClr val="bg1"/>
                </a:solidFill>
                <a:latin typeface="Times New Roman" pitchFamily="18" charset="0"/>
                <a:ea typeface="Calibri" pitchFamily="34" charset="0"/>
                <a:cs typeface="Times New Roman" pitchFamily="18" charset="0"/>
              </a:rPr>
              <a:t>  составить кроссворд «Топонимика Калининградской области», не менее 10 слов.</a:t>
            </a:r>
          </a:p>
          <a:p>
            <a:endParaRPr lang="ru-RU" sz="4800" b="1">
              <a:solidFill>
                <a:schemeClr val="bg1"/>
              </a:solidFill>
              <a:latin typeface="Times New Roman" pitchFamily="18" charset="0"/>
              <a:ea typeface="Calibri" pitchFamily="34" charset="0"/>
              <a:cs typeface="Times New Roman" pitchFamily="18" charset="0"/>
            </a:endParaRPr>
          </a:p>
          <a:p>
            <a:endParaRPr lang="ru-RU" sz="4800" b="1">
              <a:solidFill>
                <a:schemeClr val="bg1"/>
              </a:solidFill>
              <a:latin typeface="Times New Roman" pitchFamily="18" charset="0"/>
              <a:ea typeface="Calibri" pitchFamily="34" charset="0"/>
              <a:cs typeface="Arial"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lum bright="30000"/>
          </a:blip>
          <a:srcRect b="3000"/>
          <a:stretch>
            <a:fillRect/>
          </a:stretch>
        </p:blipFill>
        <p:spPr bwMode="auto">
          <a:xfrm>
            <a:off x="-357188" y="0"/>
            <a:ext cx="9991726"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fontAlgn="auto">
              <a:spcAft>
                <a:spcPts val="0"/>
              </a:spcAft>
              <a:defRPr/>
            </a:pPr>
            <a:endParaRPr lang="ru-RU" dirty="0"/>
          </a:p>
        </p:txBody>
      </p:sp>
      <p:pic>
        <p:nvPicPr>
          <p:cNvPr id="17411" name="Picture 3"/>
          <p:cNvPicPr>
            <a:picLocks noChangeAspect="1" noChangeArrowheads="1"/>
          </p:cNvPicPr>
          <p:nvPr/>
        </p:nvPicPr>
        <p:blipFill>
          <a:blip r:embed="rId3"/>
          <a:srcRect/>
          <a:stretch>
            <a:fillRect/>
          </a:stretch>
        </p:blipFill>
        <p:spPr bwMode="auto">
          <a:xfrm>
            <a:off x="3714750" y="0"/>
            <a:ext cx="5929313" cy="7119938"/>
          </a:xfrm>
          <a:prstGeom prst="rect">
            <a:avLst/>
          </a:prstGeom>
          <a:noFill/>
          <a:ln w="9525">
            <a:noFill/>
            <a:miter lim="800000"/>
            <a:headEnd/>
            <a:tailEnd/>
          </a:ln>
        </p:spPr>
      </p:pic>
      <p:pic>
        <p:nvPicPr>
          <p:cNvPr id="17412" name="Picture 2"/>
          <p:cNvPicPr>
            <a:picLocks noGrp="1" noChangeAspect="1" noChangeArrowheads="1"/>
          </p:cNvPicPr>
          <p:nvPr>
            <p:ph idx="1"/>
          </p:nvPr>
        </p:nvPicPr>
        <p:blipFill>
          <a:blip r:embed="rId4"/>
          <a:srcRect/>
          <a:stretch>
            <a:fillRect/>
          </a:stretch>
        </p:blipFill>
        <p:spPr>
          <a:xfrm>
            <a:off x="-357188" y="0"/>
            <a:ext cx="5214938" cy="7143750"/>
          </a:xfrm>
        </p:spPr>
      </p:pic>
      <p:pic>
        <p:nvPicPr>
          <p:cNvPr id="6" name="Picture 2"/>
          <p:cNvPicPr>
            <a:picLocks noChangeAspect="1" noChangeArrowheads="1"/>
          </p:cNvPicPr>
          <p:nvPr/>
        </p:nvPicPr>
        <p:blipFill>
          <a:blip r:embed="rId5"/>
          <a:srcRect/>
          <a:stretch>
            <a:fillRect/>
          </a:stretch>
        </p:blipFill>
        <p:spPr bwMode="auto">
          <a:xfrm>
            <a:off x="2640013" y="-6350"/>
            <a:ext cx="3243262" cy="39814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714375" y="0"/>
            <a:ext cx="10072688"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19458"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0" y="-1143000"/>
            <a:ext cx="9144000" cy="10093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dirty="0"/>
          </a:p>
        </p:txBody>
      </p:sp>
      <p:pic>
        <p:nvPicPr>
          <p:cNvPr id="21506" name="Picture 2"/>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301625" y="0"/>
            <a:ext cx="9445625"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TotalTime>
  <Words>554</Words>
  <Application>Microsoft Office PowerPoint</Application>
  <PresentationFormat>Экран (4:3)</PresentationFormat>
  <Paragraphs>152</Paragraphs>
  <Slides>36</Slides>
  <Notes>0</Notes>
  <HiddenSlides>0</HiddenSlides>
  <MMClips>4</MMClips>
  <ScaleCrop>false</ScaleCrop>
  <HeadingPairs>
    <vt:vector size="6" baseType="variant">
      <vt:variant>
        <vt:lpstr>Использованные шрифты</vt:lpstr>
      </vt:variant>
      <vt:variant>
        <vt:i4>7</vt:i4>
      </vt:variant>
      <vt:variant>
        <vt:lpstr>Шаблон оформления</vt:lpstr>
      </vt:variant>
      <vt:variant>
        <vt:i4>2</vt:i4>
      </vt:variant>
      <vt:variant>
        <vt:lpstr>Заголовки слайдов</vt:lpstr>
      </vt:variant>
      <vt:variant>
        <vt:i4>36</vt:i4>
      </vt:variant>
    </vt:vector>
  </HeadingPairs>
  <TitlesOfParts>
    <vt:vector size="45" baseType="lpstr">
      <vt:lpstr>Times New Roman</vt:lpstr>
      <vt:lpstr>Arial</vt:lpstr>
      <vt:lpstr>Wingdings 2</vt:lpstr>
      <vt:lpstr>Wingdings</vt:lpstr>
      <vt:lpstr>Wingdings 3</vt:lpstr>
      <vt:lpstr>Calibri</vt:lpstr>
      <vt:lpstr>Book Antiqua</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ольга</cp:lastModifiedBy>
  <cp:revision>126</cp:revision>
  <dcterms:created xsi:type="dcterms:W3CDTF">2010-02-21T19:04:59Z</dcterms:created>
  <dcterms:modified xsi:type="dcterms:W3CDTF">2011-06-08T19:33:26Z</dcterms:modified>
</cp:coreProperties>
</file>