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2"/>
  </p:notesMasterIdLst>
  <p:sldIdLst>
    <p:sldId id="256" r:id="rId2"/>
    <p:sldId id="30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304" r:id="rId27"/>
    <p:sldId id="280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6" r:id="rId51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CC33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254" y="-8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DejaVu Sans" charset="0"/>
            </a:endParaRPr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DejaVu Sans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Font typeface="Calibri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Calibri" pitchFamily="32" charset="0"/>
                <a:ea typeface="+mn-ea"/>
                <a:cs typeface="DejaVu San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253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77863"/>
            <a:ext cx="4570413" cy="3443287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0" y="8683625"/>
            <a:ext cx="2971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DejaVu Sans" charset="0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Font typeface="Calibri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Calibri" pitchFamily="32" charset="0"/>
                <a:ea typeface="+mn-ea"/>
                <a:cs typeface="DejaVu Sans" charset="0"/>
              </a:defRPr>
            </a:lvl1pPr>
          </a:lstStyle>
          <a:p>
            <a:pPr>
              <a:defRPr/>
            </a:pPr>
            <a:fld id="{7DE0EAE9-F61C-416C-8097-6198639BEC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467D594B-8935-48C1-AB89-6106086C1164}" type="slidenum">
              <a:rPr lang="ru-RU" smtClean="0">
                <a:latin typeface="Calibri" pitchFamily="34" charset="0"/>
              </a:rPr>
              <a:pPr>
                <a:buFont typeface="Calibri" pitchFamily="34" charset="0"/>
                <a:buNone/>
              </a:pPr>
              <a:t>1</a:t>
            </a:fld>
            <a:endParaRPr lang="ru-RU" smtClean="0">
              <a:latin typeface="Calibri" pitchFamily="34" charset="0"/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23539820-5E9A-41EE-85FC-E9D6DABF98A9}" type="slidenum">
              <a:rPr lang="ru-RU" smtClean="0">
                <a:latin typeface="Calibri" pitchFamily="34" charset="0"/>
              </a:rPr>
              <a:pPr>
                <a:buFont typeface="Calibri" pitchFamily="34" charset="0"/>
                <a:buNone/>
              </a:pPr>
              <a:t>11</a:t>
            </a:fld>
            <a:endParaRPr lang="ru-RU" smtClean="0">
              <a:latin typeface="Calibri" pitchFamily="34" charset="0"/>
            </a:endParaRPr>
          </a:p>
        </p:txBody>
      </p:sp>
      <p:sp>
        <p:nvSpPr>
          <p:cNvPr id="634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634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E5312718-7EDF-4CEF-882C-408520C50C36}" type="slidenum">
              <a:rPr lang="ru-RU" smtClean="0">
                <a:latin typeface="Calibri" pitchFamily="34" charset="0"/>
              </a:rPr>
              <a:pPr>
                <a:buFont typeface="Calibri" pitchFamily="34" charset="0"/>
                <a:buNone/>
              </a:pPr>
              <a:t>12</a:t>
            </a:fld>
            <a:endParaRPr lang="ru-RU" smtClean="0">
              <a:latin typeface="Calibri" pitchFamily="34" charset="0"/>
            </a:endParaRPr>
          </a:p>
        </p:txBody>
      </p:sp>
      <p:sp>
        <p:nvSpPr>
          <p:cNvPr id="645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645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7F8C216D-F3C4-4B6F-95A4-7ADF947CEDA8}" type="slidenum">
              <a:rPr lang="ru-RU" smtClean="0">
                <a:latin typeface="Calibri" pitchFamily="34" charset="0"/>
              </a:rPr>
              <a:pPr>
                <a:buFont typeface="Calibri" pitchFamily="34" charset="0"/>
                <a:buNone/>
              </a:pPr>
              <a:t>13</a:t>
            </a:fld>
            <a:endParaRPr lang="ru-RU" smtClean="0">
              <a:latin typeface="Calibri" pitchFamily="34" charset="0"/>
            </a:endParaRPr>
          </a:p>
        </p:txBody>
      </p:sp>
      <p:sp>
        <p:nvSpPr>
          <p:cNvPr id="6553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554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  <p:sp>
        <p:nvSpPr>
          <p:cNvPr id="6554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EE2CE1F-6839-42C0-B221-ED0167E7802D}" type="slidenum">
              <a:rPr lang="ru-RU" sz="1200">
                <a:solidFill>
                  <a:srgbClr val="000000"/>
                </a:solidFill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13</a:t>
            </a:fld>
            <a:endParaRPr 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CD0771A4-D6C6-43E3-A9EB-6A761B63167D}" type="slidenum">
              <a:rPr lang="ru-RU" smtClean="0">
                <a:latin typeface="Calibri" pitchFamily="34" charset="0"/>
              </a:rPr>
              <a:pPr>
                <a:buFont typeface="Calibri" pitchFamily="34" charset="0"/>
                <a:buNone/>
              </a:pPr>
              <a:t>14</a:t>
            </a:fld>
            <a:endParaRPr lang="ru-RU" smtClean="0">
              <a:latin typeface="Calibri" pitchFamily="34" charset="0"/>
            </a:endParaRPr>
          </a:p>
        </p:txBody>
      </p:sp>
      <p:sp>
        <p:nvSpPr>
          <p:cNvPr id="665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665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2C3B09EE-DCF8-4D72-A6F3-6B49D6781A7B}" type="slidenum">
              <a:rPr lang="ru-RU" smtClean="0">
                <a:latin typeface="Calibri" pitchFamily="34" charset="0"/>
              </a:rPr>
              <a:pPr>
                <a:buFont typeface="Calibri" pitchFamily="34" charset="0"/>
                <a:buNone/>
              </a:pPr>
              <a:t>15</a:t>
            </a:fld>
            <a:endParaRPr lang="ru-RU" smtClean="0">
              <a:latin typeface="Calibri" pitchFamily="34" charset="0"/>
            </a:endParaRPr>
          </a:p>
        </p:txBody>
      </p:sp>
      <p:sp>
        <p:nvSpPr>
          <p:cNvPr id="675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675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20F9A9BF-AF69-4FE9-8ED7-F5E2477B3ADA}" type="slidenum">
              <a:rPr lang="ru-RU" smtClean="0">
                <a:latin typeface="Calibri" pitchFamily="34" charset="0"/>
              </a:rPr>
              <a:pPr>
                <a:buFont typeface="Calibri" pitchFamily="34" charset="0"/>
                <a:buNone/>
              </a:pPr>
              <a:t>16</a:t>
            </a:fld>
            <a:endParaRPr lang="ru-RU" smtClean="0">
              <a:latin typeface="Calibri" pitchFamily="34" charset="0"/>
            </a:endParaRPr>
          </a:p>
        </p:txBody>
      </p:sp>
      <p:sp>
        <p:nvSpPr>
          <p:cNvPr id="686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686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AC2488A7-3E50-423D-9B6A-0A63313C289D}" type="slidenum">
              <a:rPr lang="ru-RU" smtClean="0">
                <a:latin typeface="Calibri" pitchFamily="34" charset="0"/>
              </a:rPr>
              <a:pPr>
                <a:buFont typeface="Calibri" pitchFamily="34" charset="0"/>
                <a:buNone/>
              </a:pPr>
              <a:t>17</a:t>
            </a:fld>
            <a:endParaRPr lang="ru-RU" smtClean="0">
              <a:latin typeface="Calibri" pitchFamily="34" charset="0"/>
            </a:endParaRPr>
          </a:p>
        </p:txBody>
      </p:sp>
      <p:sp>
        <p:nvSpPr>
          <p:cNvPr id="696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696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A64FB950-94B0-4800-942D-5B82C3C7325D}" type="slidenum">
              <a:rPr lang="ru-RU" smtClean="0">
                <a:latin typeface="Calibri" pitchFamily="34" charset="0"/>
              </a:rPr>
              <a:pPr>
                <a:buFont typeface="Calibri" pitchFamily="34" charset="0"/>
                <a:buNone/>
              </a:pPr>
              <a:t>18</a:t>
            </a:fld>
            <a:endParaRPr lang="ru-RU" smtClean="0">
              <a:latin typeface="Calibri" pitchFamily="34" charset="0"/>
            </a:endParaRPr>
          </a:p>
        </p:txBody>
      </p:sp>
      <p:sp>
        <p:nvSpPr>
          <p:cNvPr id="706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706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C0E669EC-D9F6-46A2-B970-37C77752C75E}" type="slidenum">
              <a:rPr lang="ru-RU" smtClean="0">
                <a:latin typeface="Calibri" pitchFamily="34" charset="0"/>
              </a:rPr>
              <a:pPr>
                <a:buFont typeface="Calibri" pitchFamily="34" charset="0"/>
                <a:buNone/>
              </a:pPr>
              <a:t>19</a:t>
            </a:fld>
            <a:endParaRPr lang="ru-RU" smtClean="0">
              <a:latin typeface="Calibri" pitchFamily="34" charset="0"/>
            </a:endParaRPr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604160DE-1F98-41A3-9FBF-148FB3EC5CD0}" type="slidenum">
              <a:rPr lang="ru-RU" smtClean="0">
                <a:latin typeface="Calibri" pitchFamily="34" charset="0"/>
              </a:rPr>
              <a:pPr>
                <a:buFont typeface="Calibri" pitchFamily="34" charset="0"/>
                <a:buNone/>
              </a:pPr>
              <a:t>20</a:t>
            </a:fld>
            <a:endParaRPr lang="ru-RU" smtClean="0">
              <a:latin typeface="Calibri" pitchFamily="34" charset="0"/>
            </a:endParaRPr>
          </a:p>
        </p:txBody>
      </p:sp>
      <p:sp>
        <p:nvSpPr>
          <p:cNvPr id="7270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2708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  <p:sp>
        <p:nvSpPr>
          <p:cNvPr id="7270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6EDDDDD-A42E-4A1D-B36B-D81951EE4C64}" type="slidenum">
              <a:rPr lang="ru-RU" sz="1200">
                <a:solidFill>
                  <a:srgbClr val="000000"/>
                </a:solidFill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20</a:t>
            </a:fld>
            <a:endParaRPr 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C528E2CD-A981-4531-878C-A98B0BA610FF}" type="slidenum">
              <a:rPr lang="ru-RU" smtClean="0">
                <a:latin typeface="Calibri" pitchFamily="34" charset="0"/>
              </a:rPr>
              <a:pPr>
                <a:buFont typeface="Calibri" pitchFamily="34" charset="0"/>
                <a:buNone/>
              </a:pPr>
              <a:t>3</a:t>
            </a:fld>
            <a:endParaRPr lang="ru-RU" smtClean="0">
              <a:latin typeface="Calibri" pitchFamily="34" charset="0"/>
            </a:endParaRPr>
          </a:p>
        </p:txBody>
      </p:sp>
      <p:sp>
        <p:nvSpPr>
          <p:cNvPr id="552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553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689321B0-BD86-4DD8-B911-E5B976954CB3}" type="slidenum">
              <a:rPr lang="ru-RU" smtClean="0">
                <a:latin typeface="Calibri" pitchFamily="34" charset="0"/>
              </a:rPr>
              <a:pPr>
                <a:buFont typeface="Calibri" pitchFamily="34" charset="0"/>
                <a:buNone/>
              </a:pPr>
              <a:t>21</a:t>
            </a:fld>
            <a:endParaRPr lang="ru-RU" smtClean="0">
              <a:latin typeface="Calibri" pitchFamily="34" charset="0"/>
            </a:endParaRPr>
          </a:p>
        </p:txBody>
      </p:sp>
      <p:sp>
        <p:nvSpPr>
          <p:cNvPr id="737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737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FFF49791-167F-4AE1-A86D-554F3C639C19}" type="slidenum">
              <a:rPr lang="ru-RU" smtClean="0">
                <a:latin typeface="Calibri" pitchFamily="34" charset="0"/>
              </a:rPr>
              <a:pPr>
                <a:buFont typeface="Calibri" pitchFamily="34" charset="0"/>
                <a:buNone/>
              </a:pPr>
              <a:t>22</a:t>
            </a:fld>
            <a:endParaRPr lang="ru-RU" smtClean="0">
              <a:latin typeface="Calibri" pitchFamily="34" charset="0"/>
            </a:endParaRPr>
          </a:p>
        </p:txBody>
      </p:sp>
      <p:sp>
        <p:nvSpPr>
          <p:cNvPr id="747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747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88F70F12-A875-417F-8E1A-110C116AADBF}" type="slidenum">
              <a:rPr lang="ru-RU" smtClean="0">
                <a:latin typeface="Calibri" pitchFamily="34" charset="0"/>
              </a:rPr>
              <a:pPr>
                <a:buFont typeface="Calibri" pitchFamily="34" charset="0"/>
                <a:buNone/>
              </a:pPr>
              <a:t>23</a:t>
            </a:fld>
            <a:endParaRPr lang="ru-RU" smtClean="0">
              <a:latin typeface="Calibri" pitchFamily="34" charset="0"/>
            </a:endParaRPr>
          </a:p>
        </p:txBody>
      </p:sp>
      <p:sp>
        <p:nvSpPr>
          <p:cNvPr id="757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757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71D1E897-6E60-4C33-9F40-4CDCDBA2E969}" type="slidenum">
              <a:rPr lang="ru-RU" smtClean="0">
                <a:latin typeface="Calibri" pitchFamily="34" charset="0"/>
              </a:rPr>
              <a:pPr>
                <a:buFont typeface="Calibri" pitchFamily="34" charset="0"/>
                <a:buNone/>
              </a:pPr>
              <a:t>24</a:t>
            </a:fld>
            <a:endParaRPr lang="ru-RU" smtClean="0">
              <a:latin typeface="Calibri" pitchFamily="34" charset="0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3BAB36C3-CC36-42A4-BB4E-5C9CB7FB578C}" type="slidenum">
              <a:rPr lang="ru-RU" smtClean="0">
                <a:latin typeface="Calibri" pitchFamily="34" charset="0"/>
              </a:rPr>
              <a:pPr>
                <a:buFont typeface="Calibri" pitchFamily="34" charset="0"/>
                <a:buNone/>
              </a:pPr>
              <a:t>25</a:t>
            </a:fld>
            <a:endParaRPr lang="ru-RU" smtClean="0">
              <a:latin typeface="Calibri" pitchFamily="34" charset="0"/>
            </a:endParaRPr>
          </a:p>
        </p:txBody>
      </p:sp>
      <p:sp>
        <p:nvSpPr>
          <p:cNvPr id="778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778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3BDCB287-3A27-447B-8899-9254DE89B5D5}" type="slidenum">
              <a:rPr lang="ru-RU" smtClean="0">
                <a:latin typeface="Calibri" pitchFamily="34" charset="0"/>
              </a:rPr>
              <a:pPr>
                <a:buFont typeface="Calibri" pitchFamily="34" charset="0"/>
                <a:buNone/>
              </a:pPr>
              <a:t>26</a:t>
            </a:fld>
            <a:endParaRPr lang="ru-RU" smtClean="0">
              <a:latin typeface="Calibri" pitchFamily="34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2EDF81C0-5AA7-4586-85EE-0E4C4058DC16}" type="slidenum">
              <a:rPr lang="ru-RU" smtClean="0">
                <a:latin typeface="Calibri" pitchFamily="34" charset="0"/>
              </a:rPr>
              <a:pPr>
                <a:buFont typeface="Calibri" pitchFamily="34" charset="0"/>
                <a:buNone/>
              </a:pPr>
              <a:t>27</a:t>
            </a:fld>
            <a:endParaRPr lang="ru-RU" smtClean="0">
              <a:latin typeface="Calibri" pitchFamily="34" charset="0"/>
            </a:endParaRPr>
          </a:p>
        </p:txBody>
      </p:sp>
      <p:sp>
        <p:nvSpPr>
          <p:cNvPr id="798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798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6B2A021A-0A2C-41F8-83BE-4AAB6F4EE2F7}" type="slidenum">
              <a:rPr lang="ru-RU" smtClean="0">
                <a:latin typeface="Calibri" pitchFamily="34" charset="0"/>
              </a:rPr>
              <a:pPr>
                <a:buFont typeface="Calibri" pitchFamily="34" charset="0"/>
                <a:buNone/>
              </a:pPr>
              <a:t>28</a:t>
            </a:fld>
            <a:endParaRPr lang="ru-RU" smtClean="0">
              <a:latin typeface="Calibri" pitchFamily="34" charset="0"/>
            </a:endParaRPr>
          </a:p>
        </p:txBody>
      </p:sp>
      <p:sp>
        <p:nvSpPr>
          <p:cNvPr id="808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809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E72E3CAD-155B-4456-8EFD-045252C838B2}" type="slidenum">
              <a:rPr lang="ru-RU" smtClean="0">
                <a:latin typeface="Calibri" pitchFamily="34" charset="0"/>
              </a:rPr>
              <a:pPr>
                <a:buFont typeface="Calibri" pitchFamily="34" charset="0"/>
                <a:buNone/>
              </a:pPr>
              <a:t>29</a:t>
            </a:fld>
            <a:endParaRPr lang="ru-RU" smtClean="0">
              <a:latin typeface="Calibri" pitchFamily="34" charset="0"/>
            </a:endParaRPr>
          </a:p>
        </p:txBody>
      </p:sp>
      <p:sp>
        <p:nvSpPr>
          <p:cNvPr id="819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819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749B2BFA-43AF-4302-A1EB-728C4C248AC5}" type="slidenum">
              <a:rPr lang="ru-RU" smtClean="0">
                <a:latin typeface="Calibri" pitchFamily="34" charset="0"/>
              </a:rPr>
              <a:pPr>
                <a:buFont typeface="Calibri" pitchFamily="34" charset="0"/>
                <a:buNone/>
              </a:pPr>
              <a:t>30</a:t>
            </a:fld>
            <a:endParaRPr lang="ru-RU" smtClean="0">
              <a:latin typeface="Calibri" pitchFamily="34" charset="0"/>
            </a:endParaRPr>
          </a:p>
        </p:txBody>
      </p:sp>
      <p:sp>
        <p:nvSpPr>
          <p:cNvPr id="829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829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6B0557DC-25A7-4992-B4BA-25D2919F24D2}" type="slidenum">
              <a:rPr lang="ru-RU" smtClean="0">
                <a:latin typeface="Calibri" pitchFamily="34" charset="0"/>
              </a:rPr>
              <a:pPr>
                <a:buFont typeface="Calibri" pitchFamily="34" charset="0"/>
                <a:buNone/>
              </a:pPr>
              <a:t>4</a:t>
            </a:fld>
            <a:endParaRPr lang="ru-RU" smtClean="0">
              <a:latin typeface="Calibri" pitchFamily="34" charset="0"/>
            </a:endParaRPr>
          </a:p>
        </p:txBody>
      </p:sp>
      <p:sp>
        <p:nvSpPr>
          <p:cNvPr id="563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563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07C717FB-E700-45AA-ACAD-45AF9820E56A}" type="slidenum">
              <a:rPr lang="ru-RU" smtClean="0">
                <a:latin typeface="Calibri" pitchFamily="34" charset="0"/>
              </a:rPr>
              <a:pPr>
                <a:buFont typeface="Calibri" pitchFamily="34" charset="0"/>
                <a:buNone/>
              </a:pPr>
              <a:t>31</a:t>
            </a:fld>
            <a:endParaRPr lang="ru-RU" smtClean="0">
              <a:latin typeface="Calibri" pitchFamily="34" charset="0"/>
            </a:endParaRPr>
          </a:p>
        </p:txBody>
      </p:sp>
      <p:sp>
        <p:nvSpPr>
          <p:cNvPr id="839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839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C9141AAB-0B48-4A1A-9752-01AAB2AAA0D5}" type="slidenum">
              <a:rPr lang="ru-RU" smtClean="0">
                <a:latin typeface="Calibri" pitchFamily="34" charset="0"/>
              </a:rPr>
              <a:pPr>
                <a:buFont typeface="Calibri" pitchFamily="34" charset="0"/>
                <a:buNone/>
              </a:pPr>
              <a:t>32</a:t>
            </a:fld>
            <a:endParaRPr lang="ru-RU" smtClean="0">
              <a:latin typeface="Calibri" pitchFamily="34" charset="0"/>
            </a:endParaRPr>
          </a:p>
        </p:txBody>
      </p:sp>
      <p:sp>
        <p:nvSpPr>
          <p:cNvPr id="849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849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6E260FE1-B36E-4075-BB73-C4F3C627F01F}" type="slidenum">
              <a:rPr lang="ru-RU" smtClean="0">
                <a:latin typeface="Calibri" pitchFamily="34" charset="0"/>
              </a:rPr>
              <a:pPr>
                <a:buFont typeface="Calibri" pitchFamily="34" charset="0"/>
                <a:buNone/>
              </a:pPr>
              <a:t>33</a:t>
            </a:fld>
            <a:endParaRPr lang="ru-RU" smtClean="0">
              <a:latin typeface="Calibri" pitchFamily="34" charset="0"/>
            </a:endParaRPr>
          </a:p>
        </p:txBody>
      </p:sp>
      <p:sp>
        <p:nvSpPr>
          <p:cNvPr id="860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860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0259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E37318C5-AD3B-40BE-97AA-7CFCB7645CA4}" type="slidenum">
              <a:rPr lang="ru-RU" smtClean="0">
                <a:latin typeface="Calibri" pitchFamily="34" charset="0"/>
              </a:rPr>
              <a:pPr>
                <a:buFont typeface="Calibri" pitchFamily="34" charset="0"/>
                <a:buNone/>
              </a:pPr>
              <a:t>34</a:t>
            </a:fld>
            <a:endParaRPr lang="ru-RU" smtClean="0">
              <a:latin typeface="Calibri" pitchFamily="34" charset="0"/>
            </a:endParaRPr>
          </a:p>
        </p:txBody>
      </p:sp>
      <p:sp>
        <p:nvSpPr>
          <p:cNvPr id="870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870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0259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8515F385-515B-4BA6-B7B3-A5CEAF0FE6EF}" type="slidenum">
              <a:rPr lang="ru-RU" smtClean="0">
                <a:latin typeface="Calibri" pitchFamily="34" charset="0"/>
              </a:rPr>
              <a:pPr>
                <a:buFont typeface="Calibri" pitchFamily="34" charset="0"/>
                <a:buNone/>
              </a:pPr>
              <a:t>35</a:t>
            </a:fld>
            <a:endParaRPr lang="ru-RU" smtClean="0">
              <a:latin typeface="Calibri" pitchFamily="34" charset="0"/>
            </a:endParaRPr>
          </a:p>
        </p:txBody>
      </p:sp>
      <p:sp>
        <p:nvSpPr>
          <p:cNvPr id="880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880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56AAABD0-0269-4B45-B5CC-104767DF8666}" type="slidenum">
              <a:rPr lang="ru-RU" smtClean="0">
                <a:latin typeface="Calibri" pitchFamily="34" charset="0"/>
              </a:rPr>
              <a:pPr>
                <a:buFont typeface="Calibri" pitchFamily="34" charset="0"/>
                <a:buNone/>
              </a:pPr>
              <a:t>36</a:t>
            </a:fld>
            <a:endParaRPr lang="ru-RU" smtClean="0">
              <a:latin typeface="Calibri" pitchFamily="34" charset="0"/>
            </a:endParaRPr>
          </a:p>
        </p:txBody>
      </p:sp>
      <p:sp>
        <p:nvSpPr>
          <p:cNvPr id="890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890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5724E5FD-4CF8-4044-83B8-5EF20E55FBEA}" type="slidenum">
              <a:rPr lang="ru-RU" smtClean="0">
                <a:latin typeface="Calibri" pitchFamily="34" charset="0"/>
              </a:rPr>
              <a:pPr>
                <a:buFont typeface="Calibri" pitchFamily="34" charset="0"/>
                <a:buNone/>
              </a:pPr>
              <a:t>37</a:t>
            </a:fld>
            <a:endParaRPr lang="ru-RU" smtClean="0">
              <a:latin typeface="Calibri" pitchFamily="34" charset="0"/>
            </a:endParaRPr>
          </a:p>
        </p:txBody>
      </p:sp>
      <p:sp>
        <p:nvSpPr>
          <p:cNvPr id="901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901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0E97BC87-55EA-49C0-A191-EE3256B1DE3C}" type="slidenum">
              <a:rPr lang="ru-RU" smtClean="0">
                <a:latin typeface="Calibri" pitchFamily="34" charset="0"/>
              </a:rPr>
              <a:pPr>
                <a:buFont typeface="Calibri" pitchFamily="34" charset="0"/>
                <a:buNone/>
              </a:pPr>
              <a:t>38</a:t>
            </a:fld>
            <a:endParaRPr lang="ru-RU" smtClean="0">
              <a:latin typeface="Calibri" pitchFamily="34" charset="0"/>
            </a:endParaRPr>
          </a:p>
        </p:txBody>
      </p:sp>
      <p:sp>
        <p:nvSpPr>
          <p:cNvPr id="911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911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4BE7F83E-4EA2-46F7-A97C-0DF92DE53999}" type="slidenum">
              <a:rPr lang="ru-RU" smtClean="0">
                <a:latin typeface="Calibri" pitchFamily="34" charset="0"/>
              </a:rPr>
              <a:pPr>
                <a:buFont typeface="Calibri" pitchFamily="34" charset="0"/>
                <a:buNone/>
              </a:pPr>
              <a:t>39</a:t>
            </a:fld>
            <a:endParaRPr lang="ru-RU" smtClean="0">
              <a:latin typeface="Calibri" pitchFamily="34" charset="0"/>
            </a:endParaRPr>
          </a:p>
        </p:txBody>
      </p:sp>
      <p:sp>
        <p:nvSpPr>
          <p:cNvPr id="921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921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E74FA075-761C-408E-85AC-9540AFAD3EB8}" type="slidenum">
              <a:rPr lang="ru-RU" smtClean="0">
                <a:latin typeface="Calibri" pitchFamily="34" charset="0"/>
              </a:rPr>
              <a:pPr>
                <a:buFont typeface="Calibri" pitchFamily="34" charset="0"/>
                <a:buNone/>
              </a:pPr>
              <a:t>40</a:t>
            </a:fld>
            <a:endParaRPr lang="ru-RU" smtClean="0">
              <a:latin typeface="Calibri" pitchFamily="34" charset="0"/>
            </a:endParaRPr>
          </a:p>
        </p:txBody>
      </p:sp>
      <p:sp>
        <p:nvSpPr>
          <p:cNvPr id="931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931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FFDA6AFE-188F-4A06-9703-1A45A7638ECF}" type="slidenum">
              <a:rPr lang="ru-RU" smtClean="0">
                <a:latin typeface="Calibri" pitchFamily="34" charset="0"/>
              </a:rPr>
              <a:pPr>
                <a:buFont typeface="Calibri" pitchFamily="34" charset="0"/>
                <a:buNone/>
              </a:pPr>
              <a:t>5</a:t>
            </a:fld>
            <a:endParaRPr lang="ru-RU" smtClean="0">
              <a:latin typeface="Calibri" pitchFamily="34" charset="0"/>
            </a:endParaRPr>
          </a:p>
        </p:txBody>
      </p:sp>
      <p:sp>
        <p:nvSpPr>
          <p:cNvPr id="573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573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168F482F-6BCE-4D30-A010-45AF91C09468}" type="slidenum">
              <a:rPr lang="ru-RU" smtClean="0">
                <a:latin typeface="Calibri" pitchFamily="34" charset="0"/>
              </a:rPr>
              <a:pPr>
                <a:buFont typeface="Calibri" pitchFamily="34" charset="0"/>
                <a:buNone/>
              </a:pPr>
              <a:t>41</a:t>
            </a:fld>
            <a:endParaRPr lang="ru-RU" smtClean="0">
              <a:latin typeface="Calibri" pitchFamily="34" charset="0"/>
            </a:endParaRPr>
          </a:p>
        </p:txBody>
      </p:sp>
      <p:sp>
        <p:nvSpPr>
          <p:cNvPr id="942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942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ECAA690C-CA4F-498D-A36A-E8F529AEE7D9}" type="slidenum">
              <a:rPr lang="ru-RU" smtClean="0">
                <a:latin typeface="Calibri" pitchFamily="34" charset="0"/>
              </a:rPr>
              <a:pPr>
                <a:buFont typeface="Calibri" pitchFamily="34" charset="0"/>
                <a:buNone/>
              </a:pPr>
              <a:t>42</a:t>
            </a:fld>
            <a:endParaRPr lang="ru-RU" smtClean="0">
              <a:latin typeface="Calibri" pitchFamily="34" charset="0"/>
            </a:endParaRPr>
          </a:p>
        </p:txBody>
      </p:sp>
      <p:sp>
        <p:nvSpPr>
          <p:cNvPr id="952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952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C159E071-0FA1-4C5A-B883-7E0AA99ABCB0}" type="slidenum">
              <a:rPr lang="ru-RU" smtClean="0">
                <a:latin typeface="Calibri" pitchFamily="34" charset="0"/>
              </a:rPr>
              <a:pPr>
                <a:buFont typeface="Calibri" pitchFamily="34" charset="0"/>
                <a:buNone/>
              </a:pPr>
              <a:t>43</a:t>
            </a:fld>
            <a:endParaRPr lang="ru-RU" smtClean="0">
              <a:latin typeface="Calibri" pitchFamily="34" charset="0"/>
            </a:endParaRPr>
          </a:p>
        </p:txBody>
      </p:sp>
      <p:sp>
        <p:nvSpPr>
          <p:cNvPr id="962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962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2118146A-7BA3-47E7-B0E6-062A727D98A3}" type="slidenum">
              <a:rPr lang="ru-RU" smtClean="0">
                <a:latin typeface="Calibri" pitchFamily="34" charset="0"/>
              </a:rPr>
              <a:pPr>
                <a:buFont typeface="Calibri" pitchFamily="34" charset="0"/>
                <a:buNone/>
              </a:pPr>
              <a:t>44</a:t>
            </a:fld>
            <a:endParaRPr lang="ru-RU" smtClean="0">
              <a:latin typeface="Calibri" pitchFamily="34" charset="0"/>
            </a:endParaRPr>
          </a:p>
        </p:txBody>
      </p:sp>
      <p:sp>
        <p:nvSpPr>
          <p:cNvPr id="972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972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FB62C2EB-CA2D-4B14-8FD6-A73ADBFE6CA3}" type="slidenum">
              <a:rPr lang="ru-RU" smtClean="0">
                <a:latin typeface="Calibri" pitchFamily="34" charset="0"/>
              </a:rPr>
              <a:pPr>
                <a:buFont typeface="Calibri" pitchFamily="34" charset="0"/>
                <a:buNone/>
              </a:pPr>
              <a:t>45</a:t>
            </a:fld>
            <a:endParaRPr lang="ru-RU" smtClean="0">
              <a:latin typeface="Calibri" pitchFamily="34" charset="0"/>
            </a:endParaRPr>
          </a:p>
        </p:txBody>
      </p:sp>
      <p:sp>
        <p:nvSpPr>
          <p:cNvPr id="983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983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D5C0694F-7FE0-44EB-B5C3-6A0A94C72B2A}" type="slidenum">
              <a:rPr lang="ru-RU" smtClean="0">
                <a:latin typeface="Calibri" pitchFamily="34" charset="0"/>
              </a:rPr>
              <a:pPr>
                <a:buFont typeface="Calibri" pitchFamily="34" charset="0"/>
                <a:buNone/>
              </a:pPr>
              <a:t>46</a:t>
            </a:fld>
            <a:endParaRPr lang="ru-RU" smtClean="0">
              <a:latin typeface="Calibri" pitchFamily="34" charset="0"/>
            </a:endParaRPr>
          </a:p>
        </p:txBody>
      </p:sp>
      <p:sp>
        <p:nvSpPr>
          <p:cNvPr id="993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993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217438A4-69AD-4568-B653-17C0B270EDDF}" type="slidenum">
              <a:rPr lang="ru-RU" smtClean="0">
                <a:latin typeface="Calibri" pitchFamily="34" charset="0"/>
              </a:rPr>
              <a:pPr>
                <a:buFont typeface="Calibri" pitchFamily="34" charset="0"/>
                <a:buNone/>
              </a:pPr>
              <a:t>47</a:t>
            </a:fld>
            <a:endParaRPr lang="ru-RU" smtClean="0">
              <a:latin typeface="Calibri" pitchFamily="34" charset="0"/>
            </a:endParaRPr>
          </a:p>
        </p:txBody>
      </p:sp>
      <p:sp>
        <p:nvSpPr>
          <p:cNvPr id="1003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1003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80B10ECA-C0CB-41D9-9722-EE6926EF8E03}" type="slidenum">
              <a:rPr lang="ru-RU" smtClean="0">
                <a:latin typeface="Calibri" pitchFamily="34" charset="0"/>
              </a:rPr>
              <a:pPr>
                <a:buFont typeface="Calibri" pitchFamily="34" charset="0"/>
                <a:buNone/>
              </a:pPr>
              <a:t>48</a:t>
            </a:fld>
            <a:endParaRPr lang="ru-RU" smtClean="0">
              <a:latin typeface="Calibri" pitchFamily="34" charset="0"/>
            </a:endParaRPr>
          </a:p>
        </p:txBody>
      </p:sp>
      <p:sp>
        <p:nvSpPr>
          <p:cNvPr id="1013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1013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55E70C2F-15B6-48B1-90E4-4954EFD3BDF7}" type="slidenum">
              <a:rPr lang="ru-RU" smtClean="0">
                <a:latin typeface="Calibri" pitchFamily="34" charset="0"/>
              </a:rPr>
              <a:pPr>
                <a:buFont typeface="Calibri" pitchFamily="34" charset="0"/>
                <a:buNone/>
              </a:pPr>
              <a:t>49</a:t>
            </a:fld>
            <a:endParaRPr lang="ru-RU" smtClean="0">
              <a:latin typeface="Calibri" pitchFamily="34" charset="0"/>
            </a:endParaRPr>
          </a:p>
        </p:txBody>
      </p:sp>
      <p:sp>
        <p:nvSpPr>
          <p:cNvPr id="1024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1024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1EF0FEB6-C17C-4AEF-9EE6-66E936E29FF8}" type="slidenum">
              <a:rPr lang="ru-RU" smtClean="0">
                <a:latin typeface="Calibri" pitchFamily="34" charset="0"/>
              </a:rPr>
              <a:pPr>
                <a:buFont typeface="Calibri" pitchFamily="34" charset="0"/>
                <a:buNone/>
              </a:pPr>
              <a:t>6</a:t>
            </a:fld>
            <a:endParaRPr lang="ru-RU" smtClean="0">
              <a:latin typeface="Calibri" pitchFamily="34" charset="0"/>
            </a:endParaRPr>
          </a:p>
        </p:txBody>
      </p:sp>
      <p:sp>
        <p:nvSpPr>
          <p:cNvPr id="583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583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DD6C65C8-E442-4873-85F4-00A28AC7F5EF}" type="slidenum">
              <a:rPr lang="ru-RU" smtClean="0">
                <a:latin typeface="Calibri" pitchFamily="34" charset="0"/>
              </a:rPr>
              <a:pPr>
                <a:buFont typeface="Calibri" pitchFamily="34" charset="0"/>
                <a:buNone/>
              </a:pPr>
              <a:t>7</a:t>
            </a:fld>
            <a:endParaRPr lang="ru-RU" smtClean="0">
              <a:latin typeface="Calibri" pitchFamily="34" charset="0"/>
            </a:endParaRPr>
          </a:p>
        </p:txBody>
      </p:sp>
      <p:sp>
        <p:nvSpPr>
          <p:cNvPr id="59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59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E3D1E908-595E-4061-9422-46A171A9A1F9}" type="slidenum">
              <a:rPr lang="ru-RU" smtClean="0">
                <a:latin typeface="Calibri" pitchFamily="34" charset="0"/>
              </a:rPr>
              <a:pPr>
                <a:buFont typeface="Calibri" pitchFamily="34" charset="0"/>
                <a:buNone/>
              </a:pPr>
              <a:t>8</a:t>
            </a:fld>
            <a:endParaRPr lang="ru-RU" smtClean="0">
              <a:latin typeface="Calibri" pitchFamily="34" charset="0"/>
            </a:endParaRPr>
          </a:p>
        </p:txBody>
      </p:sp>
      <p:sp>
        <p:nvSpPr>
          <p:cNvPr id="604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604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52F59597-2018-4B61-B355-39DE52347C61}" type="slidenum">
              <a:rPr lang="ru-RU" smtClean="0">
                <a:latin typeface="Calibri" pitchFamily="34" charset="0"/>
              </a:rPr>
              <a:pPr>
                <a:buFont typeface="Calibri" pitchFamily="34" charset="0"/>
                <a:buNone/>
              </a:pPr>
              <a:t>9</a:t>
            </a:fld>
            <a:endParaRPr lang="ru-RU" smtClean="0">
              <a:latin typeface="Calibri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91AD2581-B7A2-4CEB-B601-1A002CC662C7}" type="slidenum">
              <a:rPr lang="ru-RU" smtClean="0">
                <a:latin typeface="Calibri" pitchFamily="34" charset="0"/>
              </a:rPr>
              <a:pPr>
                <a:buFont typeface="Calibri" pitchFamily="34" charset="0"/>
                <a:buNone/>
              </a:pPr>
              <a:t>10</a:t>
            </a:fld>
            <a:endParaRPr lang="ru-RU" smtClean="0">
              <a:latin typeface="Calibri" pitchFamily="34" charset="0"/>
            </a:endParaRPr>
          </a:p>
        </p:txBody>
      </p:sp>
      <p:sp>
        <p:nvSpPr>
          <p:cNvPr id="624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624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E188B-1D9B-4D35-9AB5-4DCD41EEFA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2C837-27F6-4E4D-B6ED-EC94F59C2B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-206375"/>
            <a:ext cx="2055813" cy="6330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-206375"/>
            <a:ext cx="6019800" cy="6330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ED8CF-40A0-4F88-A3D7-9DB2663E55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1A2C1-1942-47E9-948D-5B3833773D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199C5-B4A0-46E0-9085-55142B4CC9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D38D3-C582-4A52-B76C-C9472C83AE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8EFDB-EF0F-4932-9C79-6EEADE6075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F4694-B1FC-4353-AF39-0804020C5B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88253-F8B8-4C63-80E6-5D996185B5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E0A5C-6482-4C03-878C-599828F8C2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0DF1D-D605-4B98-92C8-9091A3BCF4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206375"/>
            <a:ext cx="8228013" cy="2103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>
                <a:srgbClr val="898989"/>
              </a:buClr>
              <a:buFont typeface="Calibri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308725"/>
            <a:ext cx="2895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898989"/>
              </a:buClr>
              <a:buFont typeface="Calibri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5B60E53-1DC5-44C2-AC40-D8C58717F5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defRPr sz="4400">
          <a:solidFill>
            <a:srgbClr val="000000"/>
          </a:solidFill>
          <a:latin typeface="+mj-lt"/>
          <a:ea typeface="DejaVu Sans" charset="0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5pPr>
      <a:lvl6pPr marL="4572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2" charset="0"/>
        <a:defRPr sz="4400">
          <a:solidFill>
            <a:srgbClr val="000000"/>
          </a:solidFill>
          <a:latin typeface="Calibri" pitchFamily="32" charset="0"/>
          <a:cs typeface="DejaVu Sans" charset="0"/>
        </a:defRPr>
      </a:lvl6pPr>
      <a:lvl7pPr marL="9144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2" charset="0"/>
        <a:defRPr sz="4400">
          <a:solidFill>
            <a:srgbClr val="000000"/>
          </a:solidFill>
          <a:latin typeface="Calibri" pitchFamily="32" charset="0"/>
          <a:cs typeface="DejaVu Sans" charset="0"/>
        </a:defRPr>
      </a:lvl7pPr>
      <a:lvl8pPr marL="1371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2" charset="0"/>
        <a:defRPr sz="4400">
          <a:solidFill>
            <a:srgbClr val="000000"/>
          </a:solidFill>
          <a:latin typeface="Calibri" pitchFamily="32" charset="0"/>
          <a:cs typeface="DejaVu Sans" charset="0"/>
        </a:defRPr>
      </a:lvl8pPr>
      <a:lvl9pPr marL="18288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2" charset="0"/>
        <a:defRPr sz="4400">
          <a:solidFill>
            <a:srgbClr val="000000"/>
          </a:solidFill>
          <a:latin typeface="Calibri" pitchFamily="32" charset="0"/>
          <a:cs typeface="DejaVu Sans" charset="0"/>
        </a:defRPr>
      </a:lvl9pPr>
    </p:titleStyle>
    <p:bodyStyle>
      <a:lvl1pPr marL="341313" indent="-341313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DejaVu Sans" charset="0"/>
          <a:cs typeface="+mn-cs"/>
        </a:defRPr>
      </a:lvl1pPr>
      <a:lvl2pPr marL="741363" indent="-284163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  <a:ea typeface="DejaVu Sans" charset="0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+mn-lt"/>
          <a:ea typeface="DejaVu Sans" charset="0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  <a:ea typeface="DejaVu Sans" charset="0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DejaVu Sans" charset="0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9.wmf"/><Relationship Id="rId4" Type="http://schemas.openxmlformats.org/officeDocument/2006/relationships/image" Target="../media/image28.jpeg"/><Relationship Id="rId9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7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pn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"/>
          <p:cNvGrpSpPr>
            <a:grpSpLocks/>
          </p:cNvGrpSpPr>
          <p:nvPr/>
        </p:nvGrpSpPr>
        <p:grpSpPr bwMode="auto">
          <a:xfrm>
            <a:off x="469900" y="420688"/>
            <a:ext cx="7947025" cy="1595437"/>
            <a:chOff x="296" y="265"/>
            <a:chExt cx="5006" cy="1005"/>
          </a:xfrm>
        </p:grpSpPr>
        <p:pic>
          <p:nvPicPr>
            <p:cNvPr id="6150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96" y="265"/>
              <a:ext cx="5007" cy="10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6151" name="Text Box 3"/>
            <p:cNvSpPr txBox="1">
              <a:spLocks noChangeArrowheads="1"/>
            </p:cNvSpPr>
            <p:nvPr/>
          </p:nvSpPr>
          <p:spPr bwMode="auto">
            <a:xfrm>
              <a:off x="296" y="265"/>
              <a:ext cx="5007" cy="10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6350" y="2005013"/>
            <a:ext cx="6230938" cy="404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57885" y="2928934"/>
            <a:ext cx="2241992" cy="3286119"/>
          </a:xfrm>
          <a:prstGeom prst="rect">
            <a:avLst/>
          </a:prstGeom>
          <a:noFill/>
          <a:ln w="57240">
            <a:solidFill>
              <a:srgbClr val="C00000"/>
            </a:solidFill>
            <a:miter lim="800000"/>
            <a:headEnd/>
            <a:tailEnd/>
          </a:ln>
          <a:effectLst>
            <a:outerShdw dist="38184" dir="18900000" algn="ctr" rotWithShape="0">
              <a:srgbClr val="000000">
                <a:alpha val="40033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285750" y="1071563"/>
            <a:ext cx="4221163" cy="5049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>
                <a:solidFill>
                  <a:srgbClr val="000000"/>
                </a:solidFill>
                <a:latin typeface="Calibri" pitchFamily="34" charset="0"/>
              </a:rPr>
              <a:t>Чтобы узнать, сколько шестиметровых дубовых свай ушло под фундамент памятника, найдите значение выражения:  </a:t>
            </a:r>
          </a:p>
          <a:p>
            <a:pPr marL="341313" indent="-341313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2800">
              <a:solidFill>
                <a:srgbClr val="000000"/>
              </a:solidFill>
              <a:latin typeface="Calibri" pitchFamily="34" charset="0"/>
            </a:endParaRPr>
          </a:p>
          <a:p>
            <a:pPr marL="341313" indent="-341313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>
                <a:solidFill>
                  <a:srgbClr val="000000"/>
                </a:solidFill>
                <a:latin typeface="Calibri" pitchFamily="34" charset="0"/>
              </a:rPr>
              <a:t> 20,5х – 3,27х - 261,5</a:t>
            </a:r>
          </a:p>
          <a:p>
            <a:pPr marL="341313" indent="-341313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>
                <a:solidFill>
                  <a:srgbClr val="000000"/>
                </a:solidFill>
                <a:latin typeface="Calibri" pitchFamily="34" charset="0"/>
              </a:rPr>
              <a:t> при х = 50</a:t>
            </a:r>
          </a:p>
        </p:txBody>
      </p:sp>
      <p:grpSp>
        <p:nvGrpSpPr>
          <p:cNvPr id="14340" name="Group 3"/>
          <p:cNvGrpSpPr>
            <a:grpSpLocks/>
          </p:cNvGrpSpPr>
          <p:nvPr/>
        </p:nvGrpSpPr>
        <p:grpSpPr bwMode="auto">
          <a:xfrm>
            <a:off x="5929322" y="1142984"/>
            <a:ext cx="1785950" cy="1928825"/>
            <a:chOff x="3606" y="0"/>
            <a:chExt cx="1467" cy="2250"/>
          </a:xfrm>
        </p:grpSpPr>
        <p:pic>
          <p:nvPicPr>
            <p:cNvPr id="14345" name="Picture 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606" y="0"/>
              <a:ext cx="1468" cy="22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4346" name="Text Box 5"/>
            <p:cNvSpPr txBox="1">
              <a:spLocks noChangeArrowheads="1"/>
            </p:cNvSpPr>
            <p:nvPr/>
          </p:nvSpPr>
          <p:spPr bwMode="auto">
            <a:xfrm>
              <a:off x="3606" y="0"/>
              <a:ext cx="1468" cy="22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4341" name="Group 6"/>
          <p:cNvGrpSpPr>
            <a:grpSpLocks/>
          </p:cNvGrpSpPr>
          <p:nvPr/>
        </p:nvGrpSpPr>
        <p:grpSpPr bwMode="auto">
          <a:xfrm>
            <a:off x="6215074" y="4143380"/>
            <a:ext cx="1285884" cy="1643050"/>
            <a:chOff x="3651" y="2478"/>
            <a:chExt cx="1416" cy="1841"/>
          </a:xfrm>
        </p:grpSpPr>
        <p:pic>
          <p:nvPicPr>
            <p:cNvPr id="14343" name="Picture 7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651" y="2478"/>
              <a:ext cx="1417" cy="184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4344" name="Text Box 8"/>
            <p:cNvSpPr txBox="1">
              <a:spLocks noChangeArrowheads="1"/>
            </p:cNvSpPr>
            <p:nvPr/>
          </p:nvSpPr>
          <p:spPr bwMode="auto">
            <a:xfrm>
              <a:off x="3651" y="2478"/>
              <a:ext cx="1417" cy="184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1835150" y="5734050"/>
            <a:ext cx="936625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>
                <a:solidFill>
                  <a:srgbClr val="000000"/>
                </a:solidFill>
              </a:rPr>
              <a:t>600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1"/>
          <p:cNvGrpSpPr>
            <a:grpSpLocks/>
          </p:cNvGrpSpPr>
          <p:nvPr/>
        </p:nvGrpSpPr>
        <p:grpSpPr bwMode="auto">
          <a:xfrm>
            <a:off x="377825" y="-36513"/>
            <a:ext cx="8374063" cy="1485901"/>
            <a:chOff x="238" y="-23"/>
            <a:chExt cx="5275" cy="936"/>
          </a:xfrm>
        </p:grpSpPr>
        <p:pic>
          <p:nvPicPr>
            <p:cNvPr id="15368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38" y="-23"/>
              <a:ext cx="5276" cy="9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5369" name="Text Box 3"/>
            <p:cNvSpPr txBox="1">
              <a:spLocks noChangeArrowheads="1"/>
            </p:cNvSpPr>
            <p:nvPr/>
          </p:nvSpPr>
          <p:spPr bwMode="auto">
            <a:xfrm>
              <a:off x="238" y="-23"/>
              <a:ext cx="5276" cy="9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142875" y="1143000"/>
            <a:ext cx="4352925" cy="6491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 algn="ctr">
              <a:spcBef>
                <a:spcPts val="700"/>
              </a:spcBef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 b="1">
                <a:solidFill>
                  <a:srgbClr val="000000"/>
                </a:solidFill>
                <a:latin typeface="Calibri" pitchFamily="34" charset="0"/>
              </a:rPr>
              <a:t>	</a:t>
            </a:r>
            <a:r>
              <a:rPr lang="ru-RU" sz="2800">
                <a:solidFill>
                  <a:srgbClr val="000000"/>
                </a:solidFill>
                <a:latin typeface="Calibri" pitchFamily="34" charset="0"/>
              </a:rPr>
              <a:t>В Новгороде был </a:t>
            </a:r>
            <a:r>
              <a:rPr lang="ru-RU" sz="2800" b="1">
                <a:solidFill>
                  <a:srgbClr val="000000"/>
                </a:solidFill>
                <a:latin typeface="Calibri" pitchFamily="34" charset="0"/>
              </a:rPr>
              <a:t>открыт памятник</a:t>
            </a:r>
            <a:r>
              <a:rPr lang="ru-RU" sz="2800">
                <a:solidFill>
                  <a:srgbClr val="000000"/>
                </a:solidFill>
                <a:latin typeface="Calibri" pitchFamily="34" charset="0"/>
              </a:rPr>
              <a:t>, посвященный </a:t>
            </a:r>
            <a:r>
              <a:rPr lang="ru-RU" sz="2800" b="1">
                <a:solidFill>
                  <a:srgbClr val="000000"/>
                </a:solidFill>
                <a:latin typeface="Calibri" pitchFamily="34" charset="0"/>
              </a:rPr>
              <a:t>1000-летию России</a:t>
            </a:r>
            <a:r>
              <a:rPr lang="ru-RU" sz="2800">
                <a:solidFill>
                  <a:srgbClr val="000000"/>
                </a:solidFill>
                <a:latin typeface="Calibri" pitchFamily="34" charset="0"/>
              </a:rPr>
              <a:t>. Изначально предполагалось торжества проводить и памятник открывать в день знаменитой Бородинской битвы и коронации Александра II. </a:t>
            </a:r>
          </a:p>
        </p:txBody>
      </p:sp>
      <p:grpSp>
        <p:nvGrpSpPr>
          <p:cNvPr id="15364" name="Group 5"/>
          <p:cNvGrpSpPr>
            <a:grpSpLocks/>
          </p:cNvGrpSpPr>
          <p:nvPr/>
        </p:nvGrpSpPr>
        <p:grpSpPr bwMode="auto">
          <a:xfrm>
            <a:off x="4352925" y="1066800"/>
            <a:ext cx="4606925" cy="3009900"/>
            <a:chOff x="2742" y="672"/>
            <a:chExt cx="2902" cy="1896"/>
          </a:xfrm>
        </p:grpSpPr>
        <p:pic>
          <p:nvPicPr>
            <p:cNvPr id="15366" name="Picture 6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742" y="672"/>
              <a:ext cx="2903" cy="189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5367" name="Text Box 7"/>
            <p:cNvSpPr txBox="1">
              <a:spLocks noChangeArrowheads="1"/>
            </p:cNvSpPr>
            <p:nvPr/>
          </p:nvSpPr>
          <p:spPr bwMode="auto">
            <a:xfrm>
              <a:off x="2742" y="672"/>
              <a:ext cx="2903" cy="189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5365" name="Rectangle 8"/>
          <p:cNvSpPr>
            <a:spLocks noChangeArrowheads="1"/>
          </p:cNvSpPr>
          <p:nvPr/>
        </p:nvSpPr>
        <p:spPr bwMode="auto">
          <a:xfrm>
            <a:off x="4286250" y="3857625"/>
            <a:ext cx="4572000" cy="2714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Font typeface="Calibri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>
                <a:solidFill>
                  <a:srgbClr val="000000"/>
                </a:solidFill>
                <a:latin typeface="Calibri" pitchFamily="34" charset="0"/>
              </a:rPr>
              <a:t> </a:t>
            </a:r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Но позднее решили переиграть и произвести сие действо в не менее значимую для России дату, которая являла собой день победы в Куликовской битве.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1"/>
          <p:cNvSpPr>
            <a:spLocks noChangeArrowheads="1"/>
          </p:cNvSpPr>
          <p:nvPr/>
        </p:nvSpPr>
        <p:spPr bwMode="auto">
          <a:xfrm>
            <a:off x="214313" y="0"/>
            <a:ext cx="8786812" cy="947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206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Определите дату открытия памятника "Тысячелетию России», выполнив действия:</a:t>
            </a:r>
          </a:p>
        </p:txBody>
      </p:sp>
      <p:pic>
        <p:nvPicPr>
          <p:cNvPr id="205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023938"/>
            <a:ext cx="3881438" cy="4548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15" name="Object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29063" y="884238"/>
            <a:ext cx="3211512" cy="830262"/>
          </a:xfrm>
          <a:prstGeom prst="rect">
            <a:avLst/>
          </a:prstGeom>
          <a:noFill/>
          <a:effectLst/>
        </p:spPr>
      </p:pic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3857625" y="1801813"/>
          <a:ext cx="4711700" cy="1270000"/>
        </p:xfrm>
        <a:graphic>
          <a:graphicData uri="http://schemas.openxmlformats.org/presentationml/2006/ole">
            <p:oleObj spid="_x0000_s2051" name="Формула" r:id="rId6" imgW="1536480" imgH="596880" progId="Equation.3">
              <p:embed/>
            </p:oleObj>
          </a:graphicData>
        </a:graphic>
      </p:graphicFrame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3857625" y="2990850"/>
          <a:ext cx="5143500" cy="1400175"/>
        </p:xfrm>
        <a:graphic>
          <a:graphicData uri="http://schemas.openxmlformats.org/presentationml/2006/ole">
            <p:oleObj spid="_x0000_s2052" name="Формула" r:id="rId7" imgW="1968480" imgH="749160" progId="Equation.3">
              <p:embed/>
            </p:oleObj>
          </a:graphicData>
        </a:graphic>
      </p:graphicFrame>
      <p:graphicFrame>
        <p:nvGraphicFramePr>
          <p:cNvPr id="13318" name="Object 6"/>
          <p:cNvGraphicFramePr>
            <a:graphicFrameLocks noChangeAspect="1"/>
          </p:cNvGraphicFramePr>
          <p:nvPr/>
        </p:nvGraphicFramePr>
        <p:xfrm>
          <a:off x="3929063" y="4611688"/>
          <a:ext cx="4721225" cy="746125"/>
        </p:xfrm>
        <a:graphic>
          <a:graphicData uri="http://schemas.openxmlformats.org/presentationml/2006/ole">
            <p:oleObj spid="_x0000_s2053" name="Формула" r:id="rId8" imgW="1549080" imgH="342720" progId="Equation.3">
              <p:embed/>
            </p:oleObj>
          </a:graphicData>
        </a:graphic>
      </p:graphicFrame>
      <p:graphicFrame>
        <p:nvGraphicFramePr>
          <p:cNvPr id="13319" name="Object 7"/>
          <p:cNvGraphicFramePr>
            <a:graphicFrameLocks noChangeAspect="1"/>
          </p:cNvGraphicFramePr>
          <p:nvPr/>
        </p:nvGraphicFramePr>
        <p:xfrm>
          <a:off x="73025" y="5454650"/>
          <a:ext cx="6999288" cy="1189038"/>
        </p:xfrm>
        <a:graphic>
          <a:graphicData uri="http://schemas.openxmlformats.org/presentationml/2006/ole">
            <p:oleObj spid="_x0000_s2054" name="Формула" r:id="rId9" imgW="2298600" imgH="545760" progId="Equation.3">
              <p:embed/>
            </p:oleObj>
          </a:graphicData>
        </a:graphic>
      </p:graphicFrame>
      <p:sp>
        <p:nvSpPr>
          <p:cNvPr id="13320" name="AutoShape 8"/>
          <p:cNvSpPr>
            <a:spLocks noChangeArrowheads="1"/>
          </p:cNvSpPr>
          <p:nvPr/>
        </p:nvSpPr>
        <p:spPr bwMode="auto">
          <a:xfrm>
            <a:off x="6786563" y="6500813"/>
            <a:ext cx="2286000" cy="285750"/>
          </a:xfrm>
          <a:prstGeom prst="flowChartProcess">
            <a:avLst/>
          </a:prstGeom>
          <a:solidFill>
            <a:srgbClr val="4F81BD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FFFFFF"/>
              </a:buClr>
              <a:buFont typeface="Calibri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>
                <a:solidFill>
                  <a:srgbClr val="FFFFFF"/>
                </a:solidFill>
                <a:latin typeface="Calibri" pitchFamily="34" charset="0"/>
              </a:rPr>
              <a:t>проверяем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7215188" y="857250"/>
            <a:ext cx="428625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FF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8501063" y="1928813"/>
            <a:ext cx="500062" cy="703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FF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8715375" y="3357563"/>
            <a:ext cx="428625" cy="703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FF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8429625" y="4643438"/>
            <a:ext cx="500063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FF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6858000" y="5649913"/>
            <a:ext cx="1643063" cy="703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FF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>
                <a:solidFill>
                  <a:srgbClr val="FF0000"/>
                </a:solidFill>
              </a:rPr>
              <a:t>1862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02725" cy="579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0" y="5845175"/>
            <a:ext cx="9144000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Открытие памятника состоялось </a:t>
            </a:r>
            <a:r>
              <a:rPr lang="ru-RU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сентября 1862 года.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747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500063" y="0"/>
            <a:ext cx="7500937" cy="6613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/>
          <a:lstStyle/>
          <a:p>
            <a:pPr marL="341313" indent="-341313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>
                <a:solidFill>
                  <a:srgbClr val="000000"/>
                </a:solidFill>
                <a:latin typeface="Calibri" pitchFamily="34" charset="0"/>
              </a:rPr>
              <a:t> </a:t>
            </a:r>
          </a:p>
          <a:p>
            <a:pPr marL="341313" indent="-341313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Памятник по замыслу автора проекта Михаила Микешина должен напоминать «шапку Мономаха», знаменующую величие России, а также колокол, возвещающий о русской старине, о великих мужах первого и второго тысячелетий.</a:t>
            </a:r>
          </a:p>
          <a:p>
            <a:pPr marL="341313" indent="-341313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Какой колокол , по замыслу Микешина, должен был представлять  памятник?</a:t>
            </a:r>
          </a:p>
          <a:p>
            <a:pPr marL="341313" indent="-341313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2400">
              <a:solidFill>
                <a:srgbClr val="000000"/>
              </a:solidFill>
              <a:latin typeface="Calibri" pitchFamily="34" charset="0"/>
            </a:endParaRPr>
          </a:p>
          <a:p>
            <a:pPr marL="341313" indent="-341313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А     вечевой</a:t>
            </a:r>
          </a:p>
          <a:p>
            <a:pPr marL="341313" indent="-341313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В     вестовой</a:t>
            </a:r>
          </a:p>
          <a:p>
            <a:pPr marL="341313" indent="-341313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С     благовестный</a:t>
            </a:r>
          </a:p>
          <a:p>
            <a:pPr marL="341313" indent="-341313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Д     перечастный</a:t>
            </a:r>
          </a:p>
          <a:p>
            <a:pPr marL="341313" indent="-341313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240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17412" name="Group 3"/>
          <p:cNvGrpSpPr>
            <a:grpSpLocks/>
          </p:cNvGrpSpPr>
          <p:nvPr/>
        </p:nvGrpSpPr>
        <p:grpSpPr bwMode="auto">
          <a:xfrm>
            <a:off x="5286375" y="3857628"/>
            <a:ext cx="2286021" cy="1930397"/>
            <a:chOff x="3330" y="2160"/>
            <a:chExt cx="1979" cy="1486"/>
          </a:xfrm>
        </p:grpSpPr>
        <p:pic>
          <p:nvPicPr>
            <p:cNvPr id="17413" name="Picture 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330" y="2160"/>
              <a:ext cx="1980" cy="14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7414" name="Text Box 5"/>
            <p:cNvSpPr txBox="1">
              <a:spLocks noChangeArrowheads="1"/>
            </p:cNvSpPr>
            <p:nvPr/>
          </p:nvSpPr>
          <p:spPr bwMode="auto">
            <a:xfrm>
              <a:off x="3330" y="2160"/>
              <a:ext cx="1980" cy="14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642938" y="2071688"/>
            <a:ext cx="38100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/>
          <a:lstStyle/>
          <a:p>
            <a:pPr marL="341313" indent="-341313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>
                <a:solidFill>
                  <a:srgbClr val="000000"/>
                </a:solidFill>
                <a:latin typeface="Calibri" pitchFamily="34" charset="0"/>
              </a:rPr>
              <a:t> </a:t>
            </a:r>
          </a:p>
          <a:p>
            <a:pPr marL="341313" indent="-341313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2800">
              <a:solidFill>
                <a:srgbClr val="000000"/>
              </a:solidFill>
              <a:latin typeface="Calibri" pitchFamily="34" charset="0"/>
            </a:endParaRPr>
          </a:p>
          <a:p>
            <a:pPr marL="341313" indent="-341313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>
                <a:solidFill>
                  <a:srgbClr val="000000"/>
                </a:solidFill>
                <a:latin typeface="Calibri" pitchFamily="34" charset="0"/>
              </a:rPr>
              <a:t>Благовестный</a:t>
            </a:r>
          </a:p>
          <a:p>
            <a:pPr marL="341313" indent="-341313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2800">
              <a:solidFill>
                <a:srgbClr val="000000"/>
              </a:solidFill>
              <a:latin typeface="Calibri" pitchFamily="34" charset="0"/>
            </a:endParaRPr>
          </a:p>
          <a:p>
            <a:pPr marL="341313" indent="-341313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280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18435" name="Group 2"/>
          <p:cNvGrpSpPr>
            <a:grpSpLocks/>
          </p:cNvGrpSpPr>
          <p:nvPr/>
        </p:nvGrpSpPr>
        <p:grpSpPr bwMode="auto">
          <a:xfrm>
            <a:off x="5500694" y="1857364"/>
            <a:ext cx="1857388" cy="3167053"/>
            <a:chOff x="3172" y="1008"/>
            <a:chExt cx="2058" cy="2850"/>
          </a:xfrm>
        </p:grpSpPr>
        <p:pic>
          <p:nvPicPr>
            <p:cNvPr id="18436" name="Picture 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172" y="1008"/>
              <a:ext cx="2059" cy="28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8437" name="Text Box 4"/>
            <p:cNvSpPr txBox="1">
              <a:spLocks noChangeArrowheads="1"/>
            </p:cNvSpPr>
            <p:nvPr/>
          </p:nvSpPr>
          <p:spPr bwMode="auto">
            <a:xfrm>
              <a:off x="3172" y="1008"/>
              <a:ext cx="2059" cy="28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1"/>
          <p:cNvGrpSpPr>
            <a:grpSpLocks/>
          </p:cNvGrpSpPr>
          <p:nvPr/>
        </p:nvGrpSpPr>
        <p:grpSpPr bwMode="auto">
          <a:xfrm>
            <a:off x="420688" y="-60325"/>
            <a:ext cx="8240712" cy="1181100"/>
            <a:chOff x="265" y="-38"/>
            <a:chExt cx="5191" cy="744"/>
          </a:xfrm>
        </p:grpSpPr>
        <p:pic>
          <p:nvPicPr>
            <p:cNvPr id="19463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65" y="-38"/>
              <a:ext cx="5192" cy="7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9464" name="Text Box 3"/>
            <p:cNvSpPr txBox="1">
              <a:spLocks noChangeArrowheads="1"/>
            </p:cNvSpPr>
            <p:nvPr/>
          </p:nvSpPr>
          <p:spPr bwMode="auto">
            <a:xfrm>
              <a:off x="265" y="-38"/>
              <a:ext cx="5192" cy="7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1857356" y="2428868"/>
            <a:ext cx="4500594" cy="2339957"/>
            <a:chOff x="584" y="492"/>
            <a:chExt cx="4591" cy="3094"/>
          </a:xfrm>
        </p:grpSpPr>
        <p:pic>
          <p:nvPicPr>
            <p:cNvPr id="19461" name="Picture 5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84" y="492"/>
              <a:ext cx="4592" cy="309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9462" name="Text Box 6"/>
            <p:cNvSpPr txBox="1">
              <a:spLocks noChangeArrowheads="1"/>
            </p:cNvSpPr>
            <p:nvPr/>
          </p:nvSpPr>
          <p:spPr bwMode="auto">
            <a:xfrm>
              <a:off x="584" y="492"/>
              <a:ext cx="4592" cy="309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9460" name="Rectangle 7"/>
          <p:cNvSpPr>
            <a:spLocks noChangeArrowheads="1"/>
          </p:cNvSpPr>
          <p:nvPr/>
        </p:nvSpPr>
        <p:spPr bwMode="auto">
          <a:xfrm>
            <a:off x="714375" y="5580063"/>
            <a:ext cx="7500938" cy="917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indent="228600" algn="ctr">
              <a:buFont typeface="Calibri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Высота памятника — 15,7 м. Диаметр гранитного пьедестала - </a:t>
            </a:r>
            <a:r>
              <a:rPr lang="ru-RU" b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? </a:t>
            </a:r>
            <a:r>
              <a:rPr lang="ru-RU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м.</a:t>
            </a:r>
          </a:p>
          <a:p>
            <a:pPr indent="228600"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>
                <a:solidFill>
                  <a:srgbClr val="000000"/>
                </a:solidFill>
                <a:cs typeface="Times New Roman" pitchFamily="18" charset="0"/>
              </a:rPr>
              <a:t>Длина горельефного фриза — 27 м.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285750" y="714375"/>
            <a:ext cx="4929188" cy="5494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/>
          <a:lstStyle/>
          <a:p>
            <a:pPr marL="341313" indent="-341313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>
                <a:solidFill>
                  <a:srgbClr val="000000"/>
                </a:solidFill>
                <a:latin typeface="Calibri" pitchFamily="34" charset="0"/>
              </a:rPr>
              <a:t> </a:t>
            </a:r>
          </a:p>
          <a:p>
            <a:pPr marL="341313" indent="-341313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3200">
                <a:solidFill>
                  <a:srgbClr val="000000"/>
                </a:solidFill>
                <a:latin typeface="Calibri" pitchFamily="34" charset="0"/>
              </a:rPr>
              <a:t>    Длина окружности гранитного постамента памятника «Тысячелетие России» около 27 метров. Чему равен диаметр гранитного постамента? (</a:t>
            </a:r>
            <a:r>
              <a:rPr lang="el-GR" sz="3200">
                <a:solidFill>
                  <a:srgbClr val="000000"/>
                </a:solidFill>
                <a:latin typeface="Calibri" pitchFamily="34" charset="0"/>
              </a:rPr>
              <a:t>π≈</a:t>
            </a:r>
            <a:r>
              <a:rPr lang="ru-RU" sz="3200">
                <a:solidFill>
                  <a:srgbClr val="000000"/>
                </a:solidFill>
                <a:latin typeface="Calibri" pitchFamily="34" charset="0"/>
              </a:rPr>
              <a:t>3)</a:t>
            </a:r>
            <a:r>
              <a:rPr lang="ar-SA" sz="32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‏</a:t>
            </a:r>
            <a:endParaRPr lang="ru-RU" sz="320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20484" name="Group 3"/>
          <p:cNvGrpSpPr>
            <a:grpSpLocks/>
          </p:cNvGrpSpPr>
          <p:nvPr/>
        </p:nvGrpSpPr>
        <p:grpSpPr bwMode="auto">
          <a:xfrm>
            <a:off x="6000760" y="1571612"/>
            <a:ext cx="1785950" cy="2830503"/>
            <a:chOff x="3285" y="675"/>
            <a:chExt cx="1905" cy="2638"/>
          </a:xfrm>
        </p:grpSpPr>
        <p:pic>
          <p:nvPicPr>
            <p:cNvPr id="20486" name="Picture 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285" y="675"/>
              <a:ext cx="1906" cy="263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0487" name="Text Box 5"/>
            <p:cNvSpPr txBox="1">
              <a:spLocks noChangeArrowheads="1"/>
            </p:cNvSpPr>
            <p:nvPr/>
          </p:nvSpPr>
          <p:spPr bwMode="auto">
            <a:xfrm>
              <a:off x="3285" y="675"/>
              <a:ext cx="1906" cy="263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214438" y="5214938"/>
            <a:ext cx="3786187" cy="1079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>
                <a:solidFill>
                  <a:srgbClr val="000000"/>
                </a:solidFill>
              </a:rPr>
              <a:t>C</a:t>
            </a:r>
            <a:r>
              <a:rPr lang="ru-RU" sz="3200">
                <a:solidFill>
                  <a:srgbClr val="000000"/>
                </a:solidFill>
              </a:rPr>
              <a:t> = </a:t>
            </a:r>
            <a:r>
              <a:rPr lang="el-GR" sz="3200" i="1">
                <a:solidFill>
                  <a:srgbClr val="000000"/>
                </a:solidFill>
              </a:rPr>
              <a:t>π</a:t>
            </a:r>
            <a:r>
              <a:rPr lang="en-US" sz="3200">
                <a:solidFill>
                  <a:srgbClr val="000000"/>
                </a:solidFill>
              </a:rPr>
              <a:t>D</a:t>
            </a:r>
            <a:r>
              <a:rPr lang="ru-RU" sz="3200">
                <a:solidFill>
                  <a:srgbClr val="000000"/>
                </a:solidFill>
              </a:rPr>
              <a:t>    </a:t>
            </a:r>
            <a:r>
              <a:rPr lang="en-US" sz="3200">
                <a:solidFill>
                  <a:srgbClr val="000000"/>
                </a:solidFill>
              </a:rPr>
              <a:t>D</a:t>
            </a:r>
            <a:r>
              <a:rPr lang="ru-RU" sz="3200">
                <a:solidFill>
                  <a:srgbClr val="000000"/>
                </a:solidFill>
              </a:rPr>
              <a:t> = </a:t>
            </a:r>
            <a:r>
              <a:rPr lang="en-US" sz="3200">
                <a:solidFill>
                  <a:srgbClr val="000000"/>
                </a:solidFill>
              </a:rPr>
              <a:t>C</a:t>
            </a:r>
            <a:r>
              <a:rPr lang="ru-RU" sz="3200">
                <a:solidFill>
                  <a:srgbClr val="000000"/>
                </a:solidFill>
              </a:rPr>
              <a:t> : </a:t>
            </a:r>
            <a:r>
              <a:rPr lang="el-GR" sz="3200" i="1">
                <a:solidFill>
                  <a:srgbClr val="000000"/>
                </a:solidFill>
              </a:rPr>
              <a:t>π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>
                <a:solidFill>
                  <a:srgbClr val="000000"/>
                </a:solidFill>
              </a:rPr>
              <a:t> </a:t>
            </a:r>
            <a:r>
              <a:rPr lang="en-US" sz="3200">
                <a:solidFill>
                  <a:srgbClr val="000000"/>
                </a:solidFill>
              </a:rPr>
              <a:t>D</a:t>
            </a:r>
            <a:r>
              <a:rPr lang="ru-RU" sz="3200">
                <a:solidFill>
                  <a:srgbClr val="000000"/>
                </a:solidFill>
              </a:rPr>
              <a:t> = 9 метров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214313" y="785813"/>
            <a:ext cx="4857750" cy="5981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/>
          <a:lstStyle/>
          <a:p>
            <a:pPr marL="341313" indent="-341313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>
                <a:solidFill>
                  <a:srgbClr val="000000"/>
                </a:solidFill>
                <a:latin typeface="Calibri" pitchFamily="34" charset="0"/>
              </a:rPr>
              <a:t> </a:t>
            </a:r>
          </a:p>
          <a:p>
            <a:pPr marL="341313" indent="-341313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>
                <a:solidFill>
                  <a:srgbClr val="000000"/>
                </a:solidFill>
                <a:latin typeface="Calibri" pitchFamily="34" charset="0"/>
              </a:rPr>
              <a:t>    </a:t>
            </a:r>
            <a:r>
              <a:rPr lang="ru-RU" sz="3200">
                <a:solidFill>
                  <a:srgbClr val="000000"/>
                </a:solidFill>
                <a:latin typeface="Calibri" pitchFamily="34" charset="0"/>
              </a:rPr>
              <a:t>Вычислите общий вес памятника «Тысячелетие России», если известно, что вес использованного для памятника металла составляет 0,01 общего веса и равен 100 тоннам.</a:t>
            </a:r>
          </a:p>
        </p:txBody>
      </p:sp>
      <p:grpSp>
        <p:nvGrpSpPr>
          <p:cNvPr id="21508" name="Group 3"/>
          <p:cNvGrpSpPr>
            <a:grpSpLocks/>
          </p:cNvGrpSpPr>
          <p:nvPr/>
        </p:nvGrpSpPr>
        <p:grpSpPr bwMode="auto">
          <a:xfrm>
            <a:off x="5786446" y="2000240"/>
            <a:ext cx="2000264" cy="2932099"/>
            <a:chOff x="3375" y="452"/>
            <a:chExt cx="2159" cy="3107"/>
          </a:xfrm>
        </p:grpSpPr>
        <p:pic>
          <p:nvPicPr>
            <p:cNvPr id="21510" name="Picture 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375" y="452"/>
              <a:ext cx="2160" cy="310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1511" name="Text Box 5"/>
            <p:cNvSpPr txBox="1">
              <a:spLocks noChangeArrowheads="1"/>
            </p:cNvSpPr>
            <p:nvPr/>
          </p:nvSpPr>
          <p:spPr bwMode="auto">
            <a:xfrm>
              <a:off x="3375" y="452"/>
              <a:ext cx="2160" cy="310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492500" y="5949950"/>
            <a:ext cx="3571875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>
                <a:solidFill>
                  <a:srgbClr val="000000"/>
                </a:solidFill>
              </a:rPr>
              <a:t>100 : 0, 01 = 10000 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4356100" y="404813"/>
            <a:ext cx="4040188" cy="5848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>
                <a:solidFill>
                  <a:srgbClr val="000000"/>
                </a:solidFill>
                <a:latin typeface="Calibri" pitchFamily="34" charset="0"/>
              </a:rPr>
              <a:t>На вершине монумента высокий крест, поддерживаемый ангелом и коленопреклоненной женщиной,  символом России. Верхняя часть колокола превратилась в шар – державу, символ русской государственности</a:t>
            </a:r>
          </a:p>
        </p:txBody>
      </p:sp>
      <p:grpSp>
        <p:nvGrpSpPr>
          <p:cNvPr id="22532" name="Group 3"/>
          <p:cNvGrpSpPr>
            <a:grpSpLocks/>
          </p:cNvGrpSpPr>
          <p:nvPr/>
        </p:nvGrpSpPr>
        <p:grpSpPr bwMode="auto">
          <a:xfrm>
            <a:off x="928662" y="1357298"/>
            <a:ext cx="2214578" cy="2933680"/>
            <a:chOff x="476" y="210"/>
            <a:chExt cx="2174" cy="3648"/>
          </a:xfrm>
        </p:grpSpPr>
        <p:pic>
          <p:nvPicPr>
            <p:cNvPr id="22533" name="Picture 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76" y="210"/>
              <a:ext cx="2175" cy="364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2534" name="Text Box 5"/>
            <p:cNvSpPr txBox="1">
              <a:spLocks noChangeArrowheads="1"/>
            </p:cNvSpPr>
            <p:nvPr/>
          </p:nvSpPr>
          <p:spPr bwMode="auto">
            <a:xfrm>
              <a:off x="476" y="210"/>
              <a:ext cx="2175" cy="364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900113" y="765175"/>
            <a:ext cx="7488237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chemeClr val="tx1"/>
                </a:solidFill>
              </a:rPr>
              <a:t>Новгород Древний! Великий в веках!</a:t>
            </a:r>
          </a:p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chemeClr val="tx1"/>
                </a:solidFill>
              </a:rPr>
              <a:t>Сплотил ты народы и племена!</a:t>
            </a:r>
          </a:p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chemeClr val="tx1"/>
                </a:solidFill>
              </a:rPr>
              <a:t>Здесь зародилась в древности Русь,</a:t>
            </a:r>
          </a:p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chemeClr val="tx1"/>
                </a:solidFill>
              </a:rPr>
              <a:t>Здесь встала Россия на все времена!</a:t>
            </a:r>
          </a:p>
        </p:txBody>
      </p:sp>
      <p:pic>
        <p:nvPicPr>
          <p:cNvPr id="7171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57" y="3643314"/>
            <a:ext cx="4546602" cy="2551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2066" y="1357298"/>
            <a:ext cx="2765047" cy="306864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1414929"/>
            <a:ext cx="5072063" cy="286450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buFont typeface="Calibri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 </a:t>
            </a:r>
            <a:r>
              <a:rPr lang="ru-RU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 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общим очертаниям памятник напоминает колокол. </a:t>
            </a:r>
          </a:p>
          <a:p>
            <a:pPr>
              <a:buClr>
                <a:srgbClr val="00206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Верхняя его часть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представляет собою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шар,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символизирующий державу - эмблему царской власти. </a:t>
            </a:r>
          </a:p>
          <a:p>
            <a:pPr>
              <a:buClr>
                <a:srgbClr val="00206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Коленопреклоненная женщина, стоящая на нем, олицетворяет Россию, </a:t>
            </a:r>
          </a:p>
          <a:p>
            <a:pPr>
              <a:buClr>
                <a:srgbClr val="00206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осеняющий ее ангел с крестом - православную церковь.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85750" y="5572125"/>
            <a:ext cx="8858250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206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Чтобы определить количество фигур  на памятнике, найдите неизвестный член пропорции: </a:t>
            </a:r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4735513" y="6107113"/>
          <a:ext cx="4097337" cy="536575"/>
        </p:xfrm>
        <a:graphic>
          <a:graphicData uri="http://schemas.openxmlformats.org/presentationml/2006/ole">
            <p:oleObj spid="_x0000_s3074" name="Формула" r:id="rId5" imgW="1244520" imgH="228600" progId="Equation.3">
              <p:embed/>
            </p:oleObj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214938" y="4929188"/>
            <a:ext cx="3286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rgbClr val="C00000"/>
                </a:solidFill>
              </a:rPr>
              <a:t>129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utoUpdateAnimBg="0"/>
      <p:bldP spid="21507" grpId="0" autoUpdateAnimBg="0"/>
      <p:bldP spid="7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457200" y="1214438"/>
            <a:ext cx="4038600" cy="4911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lnSpc>
                <a:spcPct val="80000"/>
              </a:lnSpc>
              <a:spcBef>
                <a:spcPts val="650"/>
              </a:spcBef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600">
                <a:solidFill>
                  <a:srgbClr val="000000"/>
                </a:solidFill>
                <a:latin typeface="Calibri" pitchFamily="34" charset="0"/>
              </a:rPr>
              <a:t>	</a:t>
            </a:r>
          </a:p>
          <a:p>
            <a:pPr marL="341313" indent="-341313" algn="ctr">
              <a:lnSpc>
                <a:spcPct val="80000"/>
              </a:lnSpc>
              <a:spcBef>
                <a:spcPts val="650"/>
              </a:spcBef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600">
                <a:solidFill>
                  <a:srgbClr val="000000"/>
                </a:solidFill>
                <a:latin typeface="Calibri" pitchFamily="34" charset="0"/>
              </a:rPr>
              <a:t>	Число 18 32 18 10 12 получается, если в имени князя, о котором шла речь, заменить буквы на их номера в алфавите. Назовите имя князя.</a:t>
            </a:r>
          </a:p>
          <a:p>
            <a:pPr marL="341313" indent="-341313">
              <a:lnSpc>
                <a:spcPct val="80000"/>
              </a:lnSpc>
              <a:spcBef>
                <a:spcPts val="650"/>
              </a:spcBef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2600">
              <a:solidFill>
                <a:srgbClr val="000000"/>
              </a:solidFill>
              <a:latin typeface="Calibri" pitchFamily="34" charset="0"/>
            </a:endParaRPr>
          </a:p>
          <a:p>
            <a:pPr marL="341313" indent="-341313">
              <a:lnSpc>
                <a:spcPct val="80000"/>
              </a:lnSpc>
              <a:spcBef>
                <a:spcPts val="650"/>
              </a:spcBef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26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57188" y="285750"/>
            <a:ext cx="4329112" cy="6745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 algn="ctr">
              <a:lnSpc>
                <a:spcPct val="80000"/>
              </a:lnSpc>
              <a:spcBef>
                <a:spcPts val="650"/>
              </a:spcBef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600" b="1">
                <a:solidFill>
                  <a:srgbClr val="000000"/>
                </a:solidFill>
                <a:latin typeface="Calibri" pitchFamily="34" charset="0"/>
              </a:rPr>
              <a:t>	Сам монумент хотели воздвигнуть в честь князя  — летописного основателя Руси и основателя царской династии, но затем решили максимально отобразить историю своего отечества и вместить как можно больше портретов событий и личностей, которые сыграли роль в формировании государства. </a:t>
            </a:r>
          </a:p>
        </p:txBody>
      </p:sp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1700" y="1066800"/>
            <a:ext cx="3865563" cy="5394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6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 additive="repl">
                                        <p:cTn id="8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5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1" dur="500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1"/>
          <p:cNvGrpSpPr>
            <a:grpSpLocks/>
          </p:cNvGrpSpPr>
          <p:nvPr/>
        </p:nvGrpSpPr>
        <p:grpSpPr bwMode="auto">
          <a:xfrm>
            <a:off x="450850" y="60325"/>
            <a:ext cx="8240713" cy="1120775"/>
            <a:chOff x="284" y="38"/>
            <a:chExt cx="5191" cy="706"/>
          </a:xfrm>
        </p:grpSpPr>
        <p:pic>
          <p:nvPicPr>
            <p:cNvPr id="24586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84" y="38"/>
              <a:ext cx="5192" cy="70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4587" name="Text Box 3"/>
            <p:cNvSpPr txBox="1">
              <a:spLocks noChangeArrowheads="1"/>
            </p:cNvSpPr>
            <p:nvPr/>
          </p:nvSpPr>
          <p:spPr bwMode="auto">
            <a:xfrm>
              <a:off x="284" y="38"/>
              <a:ext cx="5192" cy="70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4579" name="Group 4"/>
          <p:cNvGrpSpPr>
            <a:grpSpLocks/>
          </p:cNvGrpSpPr>
          <p:nvPr/>
        </p:nvGrpSpPr>
        <p:grpSpPr bwMode="auto">
          <a:xfrm>
            <a:off x="1206500" y="4578350"/>
            <a:ext cx="4052888" cy="1522413"/>
            <a:chOff x="760" y="2884"/>
            <a:chExt cx="2553" cy="959"/>
          </a:xfrm>
        </p:grpSpPr>
        <p:pic>
          <p:nvPicPr>
            <p:cNvPr id="24584" name="Picture 5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760" y="2884"/>
              <a:ext cx="2554" cy="96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4585" name="Text Box 6"/>
            <p:cNvSpPr txBox="1">
              <a:spLocks noChangeArrowheads="1"/>
            </p:cNvSpPr>
            <p:nvPr/>
          </p:nvSpPr>
          <p:spPr bwMode="auto">
            <a:xfrm>
              <a:off x="760" y="2884"/>
              <a:ext cx="2554" cy="96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785787" y="1785926"/>
            <a:ext cx="3286148" cy="3003545"/>
            <a:chOff x="492" y="672"/>
            <a:chExt cx="2882" cy="2387"/>
          </a:xfrm>
        </p:grpSpPr>
        <p:pic>
          <p:nvPicPr>
            <p:cNvPr id="24582" name="Picture 8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92" y="672"/>
              <a:ext cx="2883" cy="23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4583" name="Text Box 9"/>
            <p:cNvSpPr txBox="1">
              <a:spLocks noChangeArrowheads="1"/>
            </p:cNvSpPr>
            <p:nvPr/>
          </p:nvSpPr>
          <p:spPr bwMode="auto">
            <a:xfrm>
              <a:off x="492" y="672"/>
              <a:ext cx="2883" cy="23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72198" y="2071678"/>
            <a:ext cx="1535759" cy="313848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5" dur="1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755650" y="333375"/>
            <a:ext cx="4895850" cy="855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457200" y="1052513"/>
            <a:ext cx="4475163" cy="6007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 algn="ctr">
              <a:spcBef>
                <a:spcPts val="500"/>
              </a:spcBef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>
                <a:solidFill>
                  <a:srgbClr val="000000"/>
                </a:solidFill>
                <a:latin typeface="Calibri" pitchFamily="34" charset="0"/>
              </a:rPr>
              <a:t>	</a:t>
            </a:r>
            <a:r>
              <a:rPr lang="ru-RU" sz="2000" b="1">
                <a:solidFill>
                  <a:srgbClr val="000000"/>
                </a:solidFill>
                <a:latin typeface="Calibri" pitchFamily="34" charset="0"/>
              </a:rPr>
              <a:t>На грандиозном постаменте покоится большой шар — царская держава, символ власти Рюриковичей и Романовых. Держава покрыта затейливым рельефным орнаментом из крестов, символизирующих единение церкви и самодержавия, и опоясан надписью, выполненной славянской вязью: "Свершившемуся тысячелетию Российского государства в... лета </a:t>
            </a:r>
            <a:r>
              <a:rPr lang="ru-RU" sz="4000" b="1">
                <a:solidFill>
                  <a:srgbClr val="FF0000"/>
                </a:solidFill>
                <a:latin typeface="Calibri" pitchFamily="34" charset="0"/>
              </a:rPr>
              <a:t>????</a:t>
            </a:r>
            <a:r>
              <a:rPr lang="ru-RU" sz="2000" b="1">
                <a:solidFill>
                  <a:srgbClr val="000000"/>
                </a:solidFill>
                <a:latin typeface="Calibri" pitchFamily="34" charset="0"/>
              </a:rPr>
              <a:t>".  </a:t>
            </a: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4427538" y="5373688"/>
            <a:ext cx="4572000" cy="119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>
                <a:solidFill>
                  <a:srgbClr val="000000"/>
                </a:solidFill>
              </a:rPr>
              <a:t>На державе стоит ангел с крестом, а у его ног изображена коленопреклоненная женщина — олицетворение России.</a:t>
            </a:r>
            <a:r>
              <a:rPr lang="ru-RU">
                <a:solidFill>
                  <a:srgbClr val="000000"/>
                </a:solidFill>
              </a:rPr>
              <a:t> </a:t>
            </a:r>
          </a:p>
        </p:txBody>
      </p:sp>
      <p:grpSp>
        <p:nvGrpSpPr>
          <p:cNvPr id="25605" name="Group 4"/>
          <p:cNvGrpSpPr>
            <a:grpSpLocks/>
          </p:cNvGrpSpPr>
          <p:nvPr/>
        </p:nvGrpSpPr>
        <p:grpSpPr bwMode="auto">
          <a:xfrm>
            <a:off x="6000760" y="1285860"/>
            <a:ext cx="1285884" cy="3170225"/>
            <a:chOff x="3560" y="164"/>
            <a:chExt cx="1509" cy="3122"/>
          </a:xfrm>
        </p:grpSpPr>
        <p:pic>
          <p:nvPicPr>
            <p:cNvPr id="25606" name="Picture 5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560" y="164"/>
              <a:ext cx="1510" cy="312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5607" name="Text Box 6"/>
            <p:cNvSpPr txBox="1">
              <a:spLocks noChangeArrowheads="1"/>
            </p:cNvSpPr>
            <p:nvPr/>
          </p:nvSpPr>
          <p:spPr bwMode="auto">
            <a:xfrm>
              <a:off x="3560" y="164"/>
              <a:ext cx="1510" cy="312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457200" y="-133350"/>
            <a:ext cx="8291513" cy="253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>
                <a:srgbClr val="CC0000"/>
              </a:buClr>
              <a:buFont typeface="Calibri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Найдите корни уравнений и вы узнаете год празднования 1000-летия России.</a:t>
            </a:r>
          </a:p>
        </p:txBody>
      </p:sp>
      <p:sp>
        <p:nvSpPr>
          <p:cNvPr id="4100" name="Text Box 2"/>
          <p:cNvSpPr txBox="1">
            <a:spLocks noChangeArrowheads="1"/>
          </p:cNvSpPr>
          <p:nvPr/>
        </p:nvSpPr>
        <p:spPr bwMode="auto">
          <a:xfrm>
            <a:off x="457200" y="2060575"/>
            <a:ext cx="4038600" cy="4065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 algn="ctr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>
                <a:solidFill>
                  <a:srgbClr val="000000"/>
                </a:solidFill>
                <a:latin typeface="Calibri" pitchFamily="34" charset="0"/>
              </a:rPr>
              <a:t>(x-1) =0</a:t>
            </a:r>
          </a:p>
          <a:p>
            <a:pPr marL="341313" indent="-341313" algn="ctr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800">
              <a:solidFill>
                <a:srgbClr val="000000"/>
              </a:solidFill>
              <a:latin typeface="Calibri" pitchFamily="34" charset="0"/>
            </a:endParaRPr>
          </a:p>
          <a:p>
            <a:pPr marL="341313" indent="-341313" algn="ctr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>
                <a:solidFill>
                  <a:srgbClr val="000000"/>
                </a:solidFill>
                <a:latin typeface="Calibri" pitchFamily="34" charset="0"/>
              </a:rPr>
              <a:t>(x-8)(4,567-3,56)=0</a:t>
            </a:r>
          </a:p>
          <a:p>
            <a:pPr marL="341313" indent="-341313" algn="ctr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800">
              <a:solidFill>
                <a:srgbClr val="000000"/>
              </a:solidFill>
              <a:latin typeface="Calibri" pitchFamily="34" charset="0"/>
            </a:endParaRPr>
          </a:p>
          <a:p>
            <a:pPr marL="341313" indent="-341313" algn="ctr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>
                <a:solidFill>
                  <a:srgbClr val="000000"/>
                </a:solidFill>
                <a:latin typeface="Calibri" pitchFamily="34" charset="0"/>
              </a:rPr>
              <a:t>3(x-6)=2(x-5)-2</a:t>
            </a:r>
          </a:p>
          <a:p>
            <a:pPr marL="341313" indent="-341313" algn="ctr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800">
              <a:solidFill>
                <a:srgbClr val="000000"/>
              </a:solidFill>
              <a:latin typeface="Calibri" pitchFamily="34" charset="0"/>
            </a:endParaRPr>
          </a:p>
          <a:p>
            <a:pPr marL="341313" indent="-341313" algn="ctr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>
                <a:solidFill>
                  <a:srgbClr val="000000"/>
                </a:solidFill>
                <a:latin typeface="Calibri" pitchFamily="34" charset="0"/>
              </a:rPr>
              <a:t>0,9(4x-2)=0,5(3x-4)+4,4</a:t>
            </a:r>
          </a:p>
        </p:txBody>
      </p:sp>
      <p:grpSp>
        <p:nvGrpSpPr>
          <p:cNvPr id="4101" name="Group 3"/>
          <p:cNvGrpSpPr>
            <a:grpSpLocks/>
          </p:cNvGrpSpPr>
          <p:nvPr/>
        </p:nvGrpSpPr>
        <p:grpSpPr bwMode="auto">
          <a:xfrm>
            <a:off x="2555875" y="2060575"/>
            <a:ext cx="133350" cy="458788"/>
            <a:chOff x="1610" y="1298"/>
            <a:chExt cx="84" cy="289"/>
          </a:xfrm>
        </p:grpSpPr>
        <p:graphicFrame>
          <p:nvGraphicFramePr>
            <p:cNvPr id="4098" name="Object 4"/>
            <p:cNvGraphicFramePr>
              <a:graphicFrameLocks noChangeAspect="1"/>
            </p:cNvGraphicFramePr>
            <p:nvPr/>
          </p:nvGraphicFramePr>
          <p:xfrm>
            <a:off x="1610" y="1298"/>
            <a:ext cx="85" cy="111"/>
          </p:xfrm>
          <a:graphic>
            <a:graphicData uri="http://schemas.openxmlformats.org/presentationml/2006/ole">
              <p:oleObj spid="_x0000_s4098" r:id="rId4" imgW="126720" imgH="164880" progId="Equation.3">
                <p:embed/>
              </p:oleObj>
            </a:graphicData>
          </a:graphic>
        </p:graphicFrame>
        <p:sp>
          <p:nvSpPr>
            <p:cNvPr id="4106" name="Text Box 5"/>
            <p:cNvSpPr txBox="1">
              <a:spLocks noChangeArrowheads="1"/>
            </p:cNvSpPr>
            <p:nvPr/>
          </p:nvSpPr>
          <p:spPr bwMode="auto">
            <a:xfrm>
              <a:off x="1610" y="1298"/>
              <a:ext cx="85" cy="2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6804025" y="2133600"/>
            <a:ext cx="503238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>
                <a:srgbClr val="FF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6805613" y="2990850"/>
            <a:ext cx="43497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FF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8</a:t>
            </a: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6878638" y="4021138"/>
            <a:ext cx="434975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0000"/>
              </a:lnSpc>
              <a:spcBef>
                <a:spcPts val="900"/>
              </a:spcBef>
              <a:buClr>
                <a:srgbClr val="FF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</a:t>
            </a: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6878638" y="5094288"/>
            <a:ext cx="433387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0000"/>
              </a:lnSpc>
              <a:spcBef>
                <a:spcPts val="900"/>
              </a:spcBef>
              <a:buClr>
                <a:srgbClr val="FF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5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1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7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939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179388" y="188913"/>
            <a:ext cx="4071937" cy="7472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 algn="ctr">
              <a:lnSpc>
                <a:spcPct val="9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>
                <a:solidFill>
                  <a:srgbClr val="000000"/>
                </a:solidFill>
                <a:latin typeface="Calibri" pitchFamily="34" charset="0"/>
              </a:rPr>
              <a:t>Все рельефы памятника и 129 фигур горельефов были изготовлены в литейных мастерских Петербурга и переправлены по реке в Новгород, а затем собраны в единую </a:t>
            </a:r>
            <a:r>
              <a:rPr lang="ru-RU" sz="2800" b="1">
                <a:solidFill>
                  <a:srgbClr val="000000"/>
                </a:solidFill>
                <a:latin typeface="Calibri" pitchFamily="34" charset="0"/>
              </a:rPr>
              <a:t>композицию на Софийской площади в Новгородском кремле</a:t>
            </a:r>
            <a:r>
              <a:rPr lang="ru-RU" sz="2800">
                <a:solidFill>
                  <a:srgbClr val="000000"/>
                </a:solidFill>
                <a:latin typeface="Calibri" pitchFamily="34" charset="0"/>
              </a:rPr>
              <a:t>.</a:t>
            </a: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280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26628" name="Group 3"/>
          <p:cNvGrpSpPr>
            <a:grpSpLocks/>
          </p:cNvGrpSpPr>
          <p:nvPr/>
        </p:nvGrpSpPr>
        <p:grpSpPr bwMode="auto">
          <a:xfrm>
            <a:off x="4929191" y="1857364"/>
            <a:ext cx="1928826" cy="3078150"/>
            <a:chOff x="2561" y="538"/>
            <a:chExt cx="3110" cy="3109"/>
          </a:xfrm>
        </p:grpSpPr>
        <p:pic>
          <p:nvPicPr>
            <p:cNvPr id="26629" name="Picture 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561" y="538"/>
              <a:ext cx="3111" cy="311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6630" name="Text Box 5"/>
            <p:cNvSpPr txBox="1">
              <a:spLocks noChangeArrowheads="1"/>
            </p:cNvSpPr>
            <p:nvPr/>
          </p:nvSpPr>
          <p:spPr bwMode="auto">
            <a:xfrm>
              <a:off x="2561" y="538"/>
              <a:ext cx="3111" cy="311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4716463" y="0"/>
            <a:ext cx="4211637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 algn="ctr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>
                <a:solidFill>
                  <a:srgbClr val="000000"/>
                </a:solidFill>
                <a:latin typeface="Calibri" pitchFamily="34" charset="0"/>
              </a:rPr>
              <a:t>.  </a:t>
            </a:r>
          </a:p>
          <a:p>
            <a:pPr marL="341313" indent="-341313" algn="ctr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>
                <a:solidFill>
                  <a:srgbClr val="000000"/>
                </a:solidFill>
                <a:latin typeface="Calibri" pitchFamily="34" charset="0"/>
              </a:rPr>
              <a:t> На памятнике  Тысячелетию России изображено  несколько  колоссальных фигур. Чтобы узнать их количество, решите уравнение:</a:t>
            </a:r>
          </a:p>
          <a:p>
            <a:pPr marL="341313" indent="-341313" algn="ctr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2800">
              <a:solidFill>
                <a:srgbClr val="000000"/>
              </a:solidFill>
              <a:latin typeface="Calibri" pitchFamily="34" charset="0"/>
            </a:endParaRPr>
          </a:p>
          <a:p>
            <a:pPr marL="341313" indent="-341313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>
                <a:solidFill>
                  <a:srgbClr val="000000"/>
                </a:solidFill>
                <a:latin typeface="Calibri" pitchFamily="34" charset="0"/>
              </a:rPr>
              <a:t>      12х + 100 = 15х + 43 </a:t>
            </a:r>
          </a:p>
        </p:txBody>
      </p:sp>
      <p:grpSp>
        <p:nvGrpSpPr>
          <p:cNvPr id="27652" name="Group 4"/>
          <p:cNvGrpSpPr>
            <a:grpSpLocks/>
          </p:cNvGrpSpPr>
          <p:nvPr/>
        </p:nvGrpSpPr>
        <p:grpSpPr bwMode="auto">
          <a:xfrm>
            <a:off x="1500166" y="1428736"/>
            <a:ext cx="2143140" cy="2857520"/>
            <a:chOff x="-1202" y="0"/>
            <a:chExt cx="4053" cy="4319"/>
          </a:xfrm>
        </p:grpSpPr>
        <p:pic>
          <p:nvPicPr>
            <p:cNvPr id="27654" name="Picture 5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1202" y="0"/>
              <a:ext cx="4054" cy="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7655" name="Text Box 6"/>
            <p:cNvSpPr txBox="1">
              <a:spLocks noChangeArrowheads="1"/>
            </p:cNvSpPr>
            <p:nvPr/>
          </p:nvSpPr>
          <p:spPr bwMode="auto">
            <a:xfrm>
              <a:off x="-1202" y="0"/>
              <a:ext cx="4054" cy="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6215063" y="5286375"/>
            <a:ext cx="857250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>
                <a:solidFill>
                  <a:srgbClr val="000000"/>
                </a:solidFill>
              </a:rPr>
              <a:t>19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10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4646613" y="333375"/>
            <a:ext cx="4040187" cy="5797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>
                <a:solidFill>
                  <a:srgbClr val="000000"/>
                </a:solidFill>
                <a:latin typeface="Calibri" pitchFamily="34" charset="0"/>
              </a:rPr>
              <a:t>Вокруг шара разместилось шесть скульптурных групп, олицетворяющих шесть периодов русской истории. Нижний ярус – народ, основа государственного бытия.</a:t>
            </a:r>
          </a:p>
        </p:txBody>
      </p:sp>
      <p:grpSp>
        <p:nvGrpSpPr>
          <p:cNvPr id="28676" name="Group 3"/>
          <p:cNvGrpSpPr>
            <a:grpSpLocks/>
          </p:cNvGrpSpPr>
          <p:nvPr/>
        </p:nvGrpSpPr>
        <p:grpSpPr bwMode="auto">
          <a:xfrm>
            <a:off x="1500166" y="1142984"/>
            <a:ext cx="2143140" cy="3076557"/>
            <a:chOff x="204" y="210"/>
            <a:chExt cx="2750" cy="3558"/>
          </a:xfrm>
        </p:grpSpPr>
        <p:pic>
          <p:nvPicPr>
            <p:cNvPr id="28677" name="Picture 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04" y="210"/>
              <a:ext cx="2751" cy="355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8678" name="Text Box 5"/>
            <p:cNvSpPr txBox="1">
              <a:spLocks noChangeArrowheads="1"/>
            </p:cNvSpPr>
            <p:nvPr/>
          </p:nvSpPr>
          <p:spPr bwMode="auto">
            <a:xfrm>
              <a:off x="204" y="210"/>
              <a:ext cx="2751" cy="355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457200" y="190500"/>
            <a:ext cx="8229600" cy="131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CC0000"/>
              </a:buClr>
              <a:buFont typeface="Calibri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>
                <a:solidFill>
                  <a:srgbClr val="CC0000"/>
                </a:solidFill>
                <a:latin typeface="Calibri" pitchFamily="34" charset="0"/>
              </a:rPr>
              <a:t>Группа «Основание Русского государства»</a:t>
            </a:r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4038600" cy="5211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 algn="ctr">
              <a:spcBef>
                <a:spcPts val="600"/>
              </a:spcBef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	</a:t>
            </a:r>
            <a:r>
              <a:rPr lang="ru-RU" sz="2400" b="1">
                <a:solidFill>
                  <a:srgbClr val="000000"/>
                </a:solidFill>
                <a:latin typeface="Calibri" pitchFamily="34" charset="0"/>
              </a:rPr>
              <a:t>Рюрик с языческим богом Перуном. Согласно легенде, возникшей в </a:t>
            </a:r>
            <a:r>
              <a:rPr lang="en-US" sz="2400" b="1">
                <a:solidFill>
                  <a:srgbClr val="000000"/>
                </a:solidFill>
                <a:latin typeface="Calibri" pitchFamily="34" charset="0"/>
              </a:rPr>
              <a:t>XI</a:t>
            </a:r>
            <a:r>
              <a:rPr lang="ru-RU" sz="2400" b="1">
                <a:solidFill>
                  <a:srgbClr val="000000"/>
                </a:solidFill>
                <a:latin typeface="Calibri" pitchFamily="34" charset="0"/>
              </a:rPr>
              <a:t> веке, в 862 году в Новгород для княжения был приглашен глава варяжских дружин Рюрик.  Русские князья и цари считали его основателем государства</a:t>
            </a:r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 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932363" y="1916113"/>
            <a:ext cx="3170237" cy="4224337"/>
            <a:chOff x="3107" y="1207"/>
            <a:chExt cx="1997" cy="2661"/>
          </a:xfrm>
        </p:grpSpPr>
        <p:pic>
          <p:nvPicPr>
            <p:cNvPr id="29701" name="Picture 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107" y="1207"/>
              <a:ext cx="1998" cy="2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9702" name="Text Box 5"/>
            <p:cNvSpPr txBox="1">
              <a:spLocks noChangeArrowheads="1"/>
            </p:cNvSpPr>
            <p:nvPr/>
          </p:nvSpPr>
          <p:spPr bwMode="auto">
            <a:xfrm>
              <a:off x="3107" y="1207"/>
              <a:ext cx="1998" cy="2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914400" y="38100"/>
            <a:ext cx="8229600" cy="131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CC0000"/>
              </a:buClr>
              <a:buFont typeface="Calibri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>
                <a:solidFill>
                  <a:srgbClr val="CC0000"/>
                </a:solidFill>
                <a:latin typeface="Calibri" pitchFamily="34" charset="0"/>
              </a:rPr>
              <a:t>Группа «Введение христианства».</a:t>
            </a:r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179388" y="1196975"/>
            <a:ext cx="4316412" cy="535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 algn="ctr">
              <a:lnSpc>
                <a:spcPct val="80000"/>
              </a:lnSpc>
              <a:spcBef>
                <a:spcPts val="600"/>
              </a:spcBef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	   </a:t>
            </a:r>
            <a:r>
              <a:rPr lang="ru-RU" sz="2400" b="1">
                <a:solidFill>
                  <a:srgbClr val="000000"/>
                </a:solidFill>
                <a:latin typeface="Calibri" pitchFamily="34" charset="0"/>
              </a:rPr>
              <a:t>Справа от Рюрика расположена группа киевского князя Владимира, изображающая крещение Руси. Владимир стоит в центре композиции с поднятым вверх восьмиконечным крестом; перед ним славянин, низвергающий статую языческого  идола, сзади женщина, протягивающая князю ребенка. 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929190" y="2000240"/>
            <a:ext cx="3000396" cy="2089145"/>
            <a:chOff x="2789" y="1295"/>
            <a:chExt cx="2725" cy="1766"/>
          </a:xfrm>
        </p:grpSpPr>
        <p:pic>
          <p:nvPicPr>
            <p:cNvPr id="30725" name="Picture 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789" y="1295"/>
              <a:ext cx="2726" cy="17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0726" name="Text Box 5"/>
            <p:cNvSpPr txBox="1">
              <a:spLocks noChangeArrowheads="1"/>
            </p:cNvSpPr>
            <p:nvPr/>
          </p:nvSpPr>
          <p:spPr bwMode="auto">
            <a:xfrm>
              <a:off x="2789" y="1295"/>
              <a:ext cx="2726" cy="17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5572125" y="571500"/>
            <a:ext cx="3500438" cy="5489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206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«Он стоит в центре Новгородского кремля, словно громадный безмолвный колокол, навсегда вросший в эту древнюю землю.</a:t>
            </a:r>
          </a:p>
          <a:p>
            <a:pPr>
              <a:buClr>
                <a:srgbClr val="00206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Другого такого памятника в мире нет, ибо он повествует не об одном событии, а о целом тысячелетии, и посвящен не одному человеку, а целому народу.»</a:t>
            </a:r>
          </a:p>
          <a:p>
            <a:pPr>
              <a:buClr>
                <a:srgbClr val="00206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В. Смирнов «Россия в бронзе».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928670"/>
            <a:ext cx="4214810" cy="533176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7" dur="80" fill="hold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67,-127,79)"/>
                                          </p:val>
                                        </p:tav>
                                        <p:tav>
                                          <p:val>
                                            <p:strVal val="rgb(-1,0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" dur="80" fill="hold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77,80,-64)"/>
                                          </p:val>
                                        </p:tav>
                                        <p:tav>
                                          <p:val>
                                            <p:strVal val="rgb(-1,0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9" dur="80" fill="hold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3" dur="80" fill="hold"/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67,-127,79)"/>
                                          </p:val>
                                        </p:tav>
                                        <p:tav>
                                          <p:val>
                                            <p:strVal val="rgb(-1,0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4" dur="80" fill="hold"/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77,80,-64)"/>
                                          </p:val>
                                        </p:tav>
                                        <p:tav>
                                          <p:val>
                                            <p:strVal val="rgb(-1,0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15" dur="80" fill="hold"/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1" dur="1000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457200" y="44450"/>
            <a:ext cx="8229600" cy="131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CC0000"/>
              </a:buClr>
              <a:buFont typeface="Calibri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>
                <a:solidFill>
                  <a:srgbClr val="CC0000"/>
                </a:solidFill>
                <a:latin typeface="Calibri" pitchFamily="34" charset="0"/>
              </a:rPr>
              <a:t>Группа«Освобождение Руси от татарского ига»</a:t>
            </a:r>
            <a:r>
              <a:rPr lang="ru-RU" sz="4000">
                <a:solidFill>
                  <a:srgbClr val="00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0" y="1557338"/>
            <a:ext cx="4464050" cy="535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 algn="ctr">
              <a:lnSpc>
                <a:spcPct val="80000"/>
              </a:lnSpc>
              <a:spcBef>
                <a:spcPts val="600"/>
              </a:spcBef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000">
                <a:solidFill>
                  <a:srgbClr val="000000"/>
                </a:solidFill>
                <a:latin typeface="Calibri" pitchFamily="34" charset="0"/>
              </a:rPr>
              <a:t>	</a:t>
            </a:r>
            <a:r>
              <a:rPr lang="ru-RU" sz="2400" b="1">
                <a:solidFill>
                  <a:srgbClr val="000000"/>
                </a:solidFill>
                <a:latin typeface="Calibri" pitchFamily="34" charset="0"/>
              </a:rPr>
              <a:t>Князь Дмитрий Донской попирает ногой побежденного татарина. Татарский воин жив, он поднимается, хоть в движениях его нет ни силы, ни страсти. Но Дмитрий уже не обращает внимания на побежденного врага - он смотрит за пыльный горизонт, куда бежит разбитая армия Мамая. Сражения еще предстоят, и князь готов к ним. 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143504" y="2000240"/>
            <a:ext cx="3000396" cy="1927218"/>
            <a:chOff x="2880" y="935"/>
            <a:chExt cx="2400" cy="1799"/>
          </a:xfrm>
        </p:grpSpPr>
        <p:pic>
          <p:nvPicPr>
            <p:cNvPr id="31750" name="Picture 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880" y="935"/>
              <a:ext cx="2401" cy="1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1751" name="Text Box 5"/>
            <p:cNvSpPr txBox="1">
              <a:spLocks noChangeArrowheads="1"/>
            </p:cNvSpPr>
            <p:nvPr/>
          </p:nvSpPr>
          <p:spPr bwMode="auto">
            <a:xfrm>
              <a:off x="2880" y="935"/>
              <a:ext cx="2401" cy="1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1749" name="Rectangle 6"/>
          <p:cNvSpPr>
            <a:spLocks noChangeArrowheads="1"/>
          </p:cNvSpPr>
          <p:nvPr/>
        </p:nvSpPr>
        <p:spPr bwMode="auto">
          <a:xfrm>
            <a:off x="4643438" y="4508500"/>
            <a:ext cx="4140200" cy="155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80000"/>
              </a:lnSpc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>
                <a:solidFill>
                  <a:srgbClr val="000000"/>
                </a:solidFill>
              </a:rPr>
              <a:t>Группа эта являет собой чрезвычайно выразительный символ победоносного выступления Руси против ненавистного чужеземного ига.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457200" y="-63500"/>
            <a:ext cx="8229600" cy="131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CC0000"/>
              </a:buClr>
              <a:buFont typeface="Calibri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>
                <a:solidFill>
                  <a:srgbClr val="CC0000"/>
                </a:solidFill>
                <a:latin typeface="Calibri" pitchFamily="34" charset="0"/>
              </a:rPr>
              <a:t>Группа «Основание самодержавия».</a:t>
            </a: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07950" y="1125538"/>
            <a:ext cx="4679950" cy="667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 algn="ctr">
              <a:lnSpc>
                <a:spcPct val="90000"/>
              </a:lnSpc>
              <a:spcBef>
                <a:spcPts val="600"/>
              </a:spcBef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400" dirty="0">
                <a:solidFill>
                  <a:srgbClr val="000000"/>
                </a:solidFill>
                <a:latin typeface="Calibri" pitchFamily="34" charset="0"/>
              </a:rPr>
              <a:t>	</a:t>
            </a:r>
            <a:r>
              <a:rPr lang="ru-RU" sz="2800" b="1" dirty="0">
                <a:solidFill>
                  <a:srgbClr val="000000"/>
                </a:solidFill>
                <a:latin typeface="Calibri" pitchFamily="34" charset="0"/>
              </a:rPr>
              <a:t>Одетый в парадную одежду великий князь Иван 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III</a:t>
            </a:r>
            <a:r>
              <a:rPr lang="ru-RU" sz="2800" b="1" dirty="0">
                <a:solidFill>
                  <a:srgbClr val="000000"/>
                </a:solidFill>
                <a:latin typeface="Calibri" pitchFamily="34" charset="0"/>
              </a:rPr>
              <a:t> принимает от побежденного татарина бунчук - символ окончательной победы над Золотой Ордой в </a:t>
            </a:r>
            <a:r>
              <a:rPr lang="ru-RU" sz="3200" b="1" dirty="0">
                <a:solidFill>
                  <a:srgbClr val="FF0000"/>
                </a:solidFill>
                <a:latin typeface="Calibri" pitchFamily="34" charset="0"/>
              </a:rPr>
              <a:t>????</a:t>
            </a:r>
            <a:r>
              <a:rPr lang="ru-RU" sz="2800" b="1" dirty="0">
                <a:solidFill>
                  <a:srgbClr val="000000"/>
                </a:solidFill>
                <a:latin typeface="Calibri" pitchFamily="34" charset="0"/>
              </a:rPr>
              <a:t> году.  Рядом лежат поверженные литовец в латах и немецкий рыцарь со сломанным мечом.</a:t>
            </a:r>
            <a:r>
              <a:rPr lang="ru-RU" sz="24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787901" y="2071678"/>
            <a:ext cx="2998810" cy="1895485"/>
            <a:chOff x="3016" y="845"/>
            <a:chExt cx="2543" cy="1654"/>
          </a:xfrm>
        </p:grpSpPr>
        <p:pic>
          <p:nvPicPr>
            <p:cNvPr id="32774" name="Picture 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016" y="845"/>
              <a:ext cx="2544" cy="165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2775" name="Text Box 5"/>
            <p:cNvSpPr txBox="1">
              <a:spLocks noChangeArrowheads="1"/>
            </p:cNvSpPr>
            <p:nvPr/>
          </p:nvSpPr>
          <p:spPr bwMode="auto">
            <a:xfrm>
              <a:off x="3016" y="845"/>
              <a:ext cx="2544" cy="165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2773" name="Rectangle 6"/>
          <p:cNvSpPr>
            <a:spLocks noChangeArrowheads="1"/>
          </p:cNvSpPr>
          <p:nvPr/>
        </p:nvSpPr>
        <p:spPr bwMode="auto">
          <a:xfrm>
            <a:off x="4572000" y="4149725"/>
            <a:ext cx="4248150" cy="2012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90000"/>
              </a:lnSpc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>
                <a:solidFill>
                  <a:srgbClr val="000000"/>
                </a:solidFill>
              </a:rPr>
              <a:t>На заднем плане - фигура сибиряка, символизирующая присоединение Сибири.</a:t>
            </a:r>
            <a:r>
              <a:rPr lang="ru-RU" sz="280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FF0000"/>
              </a:buClr>
              <a:buFont typeface="Calibri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>
                <a:solidFill>
                  <a:srgbClr val="FF0000"/>
                </a:solidFill>
                <a:latin typeface="Calibri" pitchFamily="34" charset="0"/>
              </a:rPr>
              <a:t>Задание </a:t>
            </a: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57200" y="1196975"/>
            <a:ext cx="8229600" cy="5757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spcBef>
                <a:spcPts val="800"/>
              </a:spcBef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3200">
                <a:solidFill>
                  <a:srgbClr val="000000"/>
                </a:solidFill>
                <a:latin typeface="Calibri" pitchFamily="34" charset="0"/>
              </a:rPr>
              <a:t>	Ответьте на вопросы и полученные числа составят год победы над Золотой Ордой.</a:t>
            </a:r>
          </a:p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3200">
                <a:solidFill>
                  <a:srgbClr val="000000"/>
                </a:solidFill>
                <a:latin typeface="Calibri" pitchFamily="34" charset="0"/>
              </a:rPr>
              <a:t>Сколько яиц можно съесть натощак?</a:t>
            </a:r>
          </a:p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3200">
                <a:solidFill>
                  <a:srgbClr val="000000"/>
                </a:solidFill>
                <a:latin typeface="Calibri" pitchFamily="34" charset="0"/>
              </a:rPr>
              <a:t>Три курицы за три дня снесли три яйца. Сколько яиц снесут 12 кур за 12 дней?</a:t>
            </a:r>
          </a:p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3200">
                <a:solidFill>
                  <a:srgbClr val="000000"/>
                </a:solidFill>
                <a:latin typeface="Calibri" pitchFamily="34" charset="0"/>
              </a:rPr>
              <a:t>Индийцы называли его «сунья», арабские математики «сифр». Как мы называем его сейчас?</a:t>
            </a:r>
          </a:p>
        </p:txBody>
      </p:sp>
      <p:sp>
        <p:nvSpPr>
          <p:cNvPr id="33795" name="WordArt 3"/>
          <p:cNvSpPr>
            <a:spLocks noChangeArrowheads="1" noChangeShapeType="1" noTextEdit="1"/>
          </p:cNvSpPr>
          <p:nvPr/>
        </p:nvSpPr>
        <p:spPr bwMode="auto">
          <a:xfrm>
            <a:off x="2627313" y="2852738"/>
            <a:ext cx="649287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60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40186" dir="1096358" algn="ctr" rotWithShape="0">
                    <a:srgbClr val="9999FF"/>
                  </a:outerShdw>
                </a:effectLst>
                <a:latin typeface="Arial"/>
                <a:cs typeface="Arial"/>
              </a:rPr>
              <a:t>1</a:t>
            </a:r>
          </a:p>
        </p:txBody>
      </p:sp>
      <p:sp>
        <p:nvSpPr>
          <p:cNvPr id="33796" name="WordArt 4"/>
          <p:cNvSpPr>
            <a:spLocks noChangeArrowheads="1" noChangeShapeType="1" noTextEdit="1"/>
          </p:cNvSpPr>
          <p:nvPr/>
        </p:nvSpPr>
        <p:spPr bwMode="auto">
          <a:xfrm>
            <a:off x="3492500" y="2781300"/>
            <a:ext cx="1727200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60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40186" dir="1096358" algn="ctr" rotWithShape="0">
                    <a:srgbClr val="9999FF"/>
                  </a:outerShdw>
                </a:effectLst>
                <a:latin typeface="Arial"/>
                <a:cs typeface="Arial"/>
              </a:rPr>
              <a:t>48</a:t>
            </a:r>
          </a:p>
        </p:txBody>
      </p:sp>
      <p:sp>
        <p:nvSpPr>
          <p:cNvPr id="33797" name="WordArt 5"/>
          <p:cNvSpPr>
            <a:spLocks noChangeArrowheads="1" noChangeShapeType="1" noTextEdit="1"/>
          </p:cNvSpPr>
          <p:nvPr/>
        </p:nvSpPr>
        <p:spPr bwMode="auto">
          <a:xfrm>
            <a:off x="5435600" y="2852738"/>
            <a:ext cx="1081088" cy="935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60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40186" dir="1096358" algn="ctr" rotWithShape="0">
                    <a:srgbClr val="9999FF"/>
                  </a:outerShdw>
                </a:effectLst>
                <a:latin typeface="Arial"/>
                <a:cs typeface="Arial"/>
              </a:rPr>
              <a:t>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 additive="repl"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5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 additive="repl"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 additive="repl"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9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nimBg="1"/>
      <p:bldP spid="33796" grpId="0" animBg="1"/>
      <p:bldP spid="3379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323850" y="1052513"/>
            <a:ext cx="4032250" cy="3771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just">
              <a:spcBef>
                <a:spcPts val="1200"/>
              </a:spcBef>
              <a:spcAft>
                <a:spcPts val="10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>
                <a:solidFill>
                  <a:srgbClr val="000000"/>
                </a:solidFill>
              </a:rPr>
              <a:t> </a:t>
            </a:r>
            <a:r>
              <a:rPr lang="ru-RU" sz="2000">
                <a:solidFill>
                  <a:srgbClr val="000000"/>
                </a:solidFill>
              </a:rPr>
              <a:t> Слева от царя Михаила - Козьма Минин, справа - князь Пожарский. Именно их усилиями родилось всенародное ополчение, освободившее Москву от польских интервентов, а уж затем в столице был в 1613 году избран на царство молодой Михаил Романов. Князь Пожарский обороняет родоначальника династии Михаила Романова мечом, а Козьма Минин преподносит ему шапку Мономаха и скипетр.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00">
                <a:solidFill>
                  <a:srgbClr val="000000"/>
                </a:solidFill>
              </a:rPr>
              <a:t>  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000">
              <a:solidFill>
                <a:srgbClr val="000000"/>
              </a:solidFill>
            </a:endParaRP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116013" y="115888"/>
            <a:ext cx="6985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CC3300"/>
                </a:solidFill>
              </a:rPr>
              <a:t>Группа «Начало династии Романовых»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1484313"/>
            <a:ext cx="4176712" cy="400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539750" y="1196975"/>
            <a:ext cx="4465638" cy="6092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just">
              <a:spcBef>
                <a:spcPts val="1200"/>
              </a:spcBef>
              <a:spcAft>
                <a:spcPts val="10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На север, в сторону Невы, в сторону новой столицы Российской империи обращена фигура Петра I в порфире, увенчанного лавровым венком со скипетром в правой руке. Над Петром с левой стороны возвышается фигура ангела - символ великих побед преобразователя России и великого значения осуществленных им реформ. У ног Петра поверженный на колени швед, защищающий свое разорванное знамя. Эта группа отображает самую выдающуюся эпоху в истории Русского государства до середины XIX века. Она знаменует блестящую победу русского оружия в Северной войне (1700-1721 гг.) и образование Российской империи.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725" y="1484313"/>
            <a:ext cx="3259138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042988" y="404813"/>
            <a:ext cx="72723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CC3300"/>
                </a:solidFill>
              </a:rPr>
              <a:t>Группа «Основание Русской империи».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827088" y="333375"/>
            <a:ext cx="755967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В нижней части памятника расположен фриз с горельефами 109 исторических деятелей. Делится он на четыре раздела:</a:t>
            </a:r>
          </a:p>
        </p:txBody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79388" y="2066925"/>
            <a:ext cx="5040312" cy="4787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Кирилл и Мефодий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Жуко́вский Васи́лий Андре́евич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Не́вский Алекса́ндр Яросла́вич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Рти́щев Фёдор Миха́йлович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Кутузов Михаил Илларионович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Патриа́рх Ни́кон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Ломоносов Михаил Васильевич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Суво́ров Алекса́ндр Васи́льевич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Мудрый Ярослав Владимирович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Багратио́н Пётр Ива́нович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Брюллов Карл Павлович</a:t>
            </a:r>
            <a:r>
              <a:rPr lang="ru-RU" sz="2000">
                <a:solidFill>
                  <a:srgbClr val="000000"/>
                </a:solidFill>
              </a:rPr>
              <a:t> 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Донской Дмитрий Иванович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Нахимов Павел Степанович </a:t>
            </a:r>
            <a:r>
              <a:rPr lang="en-US">
                <a:solidFill>
                  <a:srgbClr val="000000"/>
                </a:solidFill>
              </a:rPr>
              <a:t>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Княги́ня О́льга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Пётр I Алексеевич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Лермонтов Михаил Юрьевич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5148263" y="5084763"/>
            <a:ext cx="3671887" cy="119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К какой из перечисленных групп отнесли авторы памятника каждого из этих знаменитых людей?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72132" y="2357430"/>
            <a:ext cx="2464091" cy="195261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900113" y="981075"/>
            <a:ext cx="20161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«Просветители»,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2843213" y="981075"/>
            <a:ext cx="316865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«Государственные люди»,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5795963" y="981075"/>
            <a:ext cx="316865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«Военные люди и герои»,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827088" y="1268413"/>
            <a:ext cx="360045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«Писатели и художники».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827088" y="1700213"/>
            <a:ext cx="3960812" cy="785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Вот имена некоторых из них: </a:t>
            </a:r>
          </a:p>
          <a:p>
            <a:pPr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1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3059113" y="188913"/>
            <a:ext cx="23749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000000"/>
                </a:solidFill>
              </a:rPr>
              <a:t>Просветители</a:t>
            </a:r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539750" y="908050"/>
            <a:ext cx="3527425" cy="1465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>
                <a:solidFill>
                  <a:srgbClr val="000000"/>
                </a:solidFill>
              </a:rPr>
              <a:t>Кирилл и Мефодий</a:t>
            </a:r>
            <a:r>
              <a:rPr lang="ru-RU">
                <a:solidFill>
                  <a:srgbClr val="000000"/>
                </a:solidFill>
              </a:rPr>
              <a:t> братья из города Солуни (Салоники) — просветители славян, создатели славянской азбуки, проповедникихристианства. </a:t>
            </a:r>
          </a:p>
        </p:txBody>
      </p:sp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57290" y="2928934"/>
            <a:ext cx="1500198" cy="186869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7893" name="Text Box 4"/>
          <p:cNvSpPr txBox="1">
            <a:spLocks noChangeArrowheads="1"/>
          </p:cNvSpPr>
          <p:nvPr/>
        </p:nvSpPr>
        <p:spPr bwMode="auto">
          <a:xfrm>
            <a:off x="4932363" y="1052513"/>
            <a:ext cx="3384550" cy="119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>
                <a:solidFill>
                  <a:srgbClr val="000000"/>
                </a:solidFill>
              </a:rPr>
              <a:t>Патриа́рх Ни́кон</a:t>
            </a:r>
            <a:r>
              <a:rPr lang="ru-RU">
                <a:solidFill>
                  <a:srgbClr val="000000"/>
                </a:solidFill>
              </a:rPr>
              <a:t>— шестой Патриарх Московский и всея России, имевший также титул Великого Государя. </a:t>
            </a:r>
          </a:p>
        </p:txBody>
      </p:sp>
      <p:pic>
        <p:nvPicPr>
          <p:cNvPr id="37894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86446" y="3035443"/>
            <a:ext cx="1357322" cy="18937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3132138" y="260350"/>
            <a:ext cx="2663825" cy="101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000000"/>
                </a:solidFill>
              </a:rPr>
              <a:t>Просветители</a:t>
            </a:r>
          </a:p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400" b="1">
              <a:solidFill>
                <a:srgbClr val="000000"/>
              </a:solidFill>
            </a:endParaRPr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2771775" y="1125538"/>
            <a:ext cx="1800225" cy="5305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Княги́ня О́льга - княгиня, правила Киевской Русью после гибели мужа, князя Игоря Рюриковича до 960 года.Первая из русских правителей приняла христианство ещё до Крещения Руси. Первая русская святая.</a:t>
            </a:r>
          </a:p>
        </p:txBody>
      </p:sp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1714488"/>
            <a:ext cx="1285884" cy="28773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4716463" y="1185863"/>
            <a:ext cx="4427537" cy="1465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Рти́щев Фёдор Миха́йлович русский государственный деятель, глава разных приказов, просветитель, меценат, основавший ряд больниц, школ и богаделен. </a:t>
            </a:r>
          </a:p>
        </p:txBody>
      </p:sp>
      <p:pic>
        <p:nvPicPr>
          <p:cNvPr id="38918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29322" y="3000372"/>
            <a:ext cx="1565443" cy="20288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2843213" y="260350"/>
            <a:ext cx="4033837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000000"/>
                </a:solidFill>
              </a:rPr>
              <a:t>Государственные люди</a:t>
            </a: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179388" y="765175"/>
            <a:ext cx="5040312" cy="119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>
                <a:solidFill>
                  <a:srgbClr val="000000"/>
                </a:solidFill>
              </a:rPr>
              <a:t>Мудрый Ярослав Владимирович</a:t>
            </a:r>
            <a:r>
              <a:rPr lang="ru-RU">
                <a:solidFill>
                  <a:srgbClr val="000000"/>
                </a:solidFill>
              </a:rPr>
              <a:t> - сын крестителя Руси князя Владимира Святославича (из рода Рюриковичей) , отец, дед и дядя многих правителей Европы   </a:t>
            </a:r>
          </a:p>
        </p:txBody>
      </p:sp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71604" y="2500306"/>
            <a:ext cx="1405688" cy="18827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5111750" y="692150"/>
            <a:ext cx="4032250" cy="1465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>
                <a:solidFill>
                  <a:srgbClr val="000000"/>
                </a:solidFill>
              </a:rPr>
              <a:t>Пётр I Алексеевич</a:t>
            </a:r>
            <a:r>
              <a:rPr lang="ru-RU">
                <a:solidFill>
                  <a:srgbClr val="000000"/>
                </a:solidFill>
              </a:rPr>
              <a:t> -  один из наиболее выдающихся государственных деятелей, определивший направление развития России в XVIII веке.</a:t>
            </a:r>
          </a:p>
        </p:txBody>
      </p:sp>
      <p:pic>
        <p:nvPicPr>
          <p:cNvPr id="39942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00760" y="2643182"/>
            <a:ext cx="1285884" cy="1785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2700338" y="476250"/>
            <a:ext cx="38163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000000"/>
                </a:solidFill>
              </a:rPr>
              <a:t>Военные люди и герои</a:t>
            </a: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395288" y="1052513"/>
            <a:ext cx="4824412" cy="1465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>
                <a:solidFill>
                  <a:srgbClr val="000000"/>
                </a:solidFill>
              </a:rPr>
              <a:t>Не́вский Алекса́ндр Яросла́вич</a:t>
            </a:r>
            <a:r>
              <a:rPr lang="ru-RU">
                <a:solidFill>
                  <a:srgbClr val="000000"/>
                </a:solidFill>
              </a:rPr>
              <a:t> -— князь Новгородский, великий князь Киевский, великий князь Владимирский. Своё прозвище «Невский» Александр получил после битвы со шведами на реке Неве. </a:t>
            </a:r>
          </a:p>
        </p:txBody>
      </p:sp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57290" y="3500438"/>
            <a:ext cx="1942006" cy="138269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0965" name="Text Box 4"/>
          <p:cNvSpPr txBox="1">
            <a:spLocks noChangeArrowheads="1"/>
          </p:cNvSpPr>
          <p:nvPr/>
        </p:nvSpPr>
        <p:spPr bwMode="auto">
          <a:xfrm>
            <a:off x="5148263" y="1196975"/>
            <a:ext cx="3529012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66" name="Text Box 5"/>
          <p:cNvSpPr txBox="1">
            <a:spLocks noChangeArrowheads="1"/>
          </p:cNvSpPr>
          <p:nvPr/>
        </p:nvSpPr>
        <p:spPr bwMode="auto">
          <a:xfrm>
            <a:off x="5148263" y="1196975"/>
            <a:ext cx="3817937" cy="1465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>
                <a:solidFill>
                  <a:srgbClr val="000000"/>
                </a:solidFill>
              </a:rPr>
              <a:t>Дмитрий Иванович Донской</a:t>
            </a:r>
            <a:r>
              <a:rPr lang="ru-RU">
                <a:solidFill>
                  <a:srgbClr val="000000"/>
                </a:solidFill>
              </a:rPr>
              <a:t> - прозванный Дмитрий Донско́й за победу в Куликовской битве — великий князь московский (с 1359) и владимирский (с 1363). </a:t>
            </a:r>
          </a:p>
        </p:txBody>
      </p:sp>
      <p:pic>
        <p:nvPicPr>
          <p:cNvPr id="40967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00760" y="3357562"/>
            <a:ext cx="1442220" cy="193674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5572125" y="571500"/>
            <a:ext cx="3500438" cy="5489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206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«Он стоит в центре Новгородского кремля, словно громадный безмолвный колокол, навсегда вросший в эту древнюю землю.</a:t>
            </a:r>
          </a:p>
          <a:p>
            <a:pPr>
              <a:buClr>
                <a:srgbClr val="00206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Другого такого памятника в мире нет, ибо он повествует не об одном событии, а о целом тысячелетии, и посвящен не одному человеку, а целому народу.»</a:t>
            </a:r>
          </a:p>
          <a:p>
            <a:pPr>
              <a:buClr>
                <a:srgbClr val="00206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В. Смирнов «Россия в бронзе».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5421313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523413" cy="6932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785813" y="265113"/>
            <a:ext cx="8072437" cy="6226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80000"/>
              </a:lnSpc>
              <a:buClr>
                <a:srgbClr val="0000CC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400" b="1">
              <a:solidFill>
                <a:srgbClr val="0000CC"/>
              </a:solidFill>
            </a:endParaRPr>
          </a:p>
          <a:p>
            <a:pPr algn="just">
              <a:lnSpc>
                <a:spcPct val="80000"/>
              </a:lnSpc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>
                <a:solidFill>
                  <a:srgbClr val="000000"/>
                </a:solidFill>
              </a:rPr>
              <a:t>В </a:t>
            </a:r>
            <a:r>
              <a:rPr lang="ru-RU" sz="2400">
                <a:solidFill>
                  <a:srgbClr val="0000FF"/>
                </a:solidFill>
              </a:rPr>
              <a:t>1857 году</a:t>
            </a:r>
            <a:r>
              <a:rPr lang="ru-RU" sz="2400">
                <a:solidFill>
                  <a:srgbClr val="000000"/>
                </a:solidFill>
              </a:rPr>
              <a:t>, в преддверии памятной даты 1000-летия призвания Рюрика на княжение, по пожеланию министра внутренних дел и Комитета Министров был объявлен конкурс на лучший проект памятника, который планировалось поставить в Новгороде, куда, согласно легенде, варяг и был призван.</a:t>
            </a:r>
          </a:p>
          <a:p>
            <a:pPr algn="just">
              <a:lnSpc>
                <a:spcPct val="80000"/>
              </a:lnSpc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>
                <a:solidFill>
                  <a:srgbClr val="000000"/>
                </a:solidFill>
              </a:rPr>
              <a:t> Государство объявило о начале повсеместного сбора денег от всех сословий населения. Планировалось, что памятник встанет в полмиллиона рублей, но народ пожертвовал только около 150 тыс. рублей; и основная сумма в 400 тыс. руб. была добавлена государством.</a:t>
            </a:r>
          </a:p>
          <a:p>
            <a:pPr algn="just">
              <a:lnSpc>
                <a:spcPct val="80000"/>
              </a:lnSpc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>
                <a:solidFill>
                  <a:srgbClr val="000000"/>
                </a:solidFill>
              </a:rPr>
              <a:t>В апреле </a:t>
            </a:r>
            <a:r>
              <a:rPr lang="ru-RU" sz="2400">
                <a:solidFill>
                  <a:srgbClr val="0000FF"/>
                </a:solidFill>
              </a:rPr>
              <a:t>1859 года</a:t>
            </a:r>
            <a:r>
              <a:rPr lang="ru-RU" sz="2400">
                <a:solidFill>
                  <a:srgbClr val="000000"/>
                </a:solidFill>
              </a:rPr>
              <a:t> в печати объявили о начале конкурса между скульпторами на осуществление этого проекта, а также озвучили программу, которой должен был соответствовать памятник (шесть периодов истории России). На проекты отводилось полгода (до 1 ноября 1859 года). Шесть периодов должны были быть осуществлены в скульптурных группах, высота памятника должна была быть не больше 18 метров.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323850" y="692150"/>
            <a:ext cx="4176713" cy="917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>
                <a:solidFill>
                  <a:srgbClr val="000000"/>
                </a:solidFill>
              </a:rPr>
              <a:t>Кутузов Михаил Илларионович</a:t>
            </a:r>
            <a:r>
              <a:rPr lang="ru-RU">
                <a:solidFill>
                  <a:srgbClr val="000000"/>
                </a:solidFill>
              </a:rPr>
              <a:t> - русский полководец, генерал-фельдмаршал, дипломат .</a:t>
            </a:r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00166" y="2214554"/>
            <a:ext cx="1168386" cy="17525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988" name="Text Box 3"/>
          <p:cNvSpPr txBox="1">
            <a:spLocks noChangeArrowheads="1"/>
          </p:cNvSpPr>
          <p:nvPr/>
        </p:nvSpPr>
        <p:spPr bwMode="auto">
          <a:xfrm>
            <a:off x="4643438" y="692150"/>
            <a:ext cx="4176712" cy="917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>
                <a:solidFill>
                  <a:srgbClr val="000000"/>
                </a:solidFill>
              </a:rPr>
              <a:t>Багратио́н Пётр Ива́нович</a:t>
            </a:r>
            <a:r>
              <a:rPr lang="ru-RU">
                <a:solidFill>
                  <a:srgbClr val="000000"/>
                </a:solidFill>
              </a:rPr>
              <a:t> - — российский генерал, князь, герой Отечественной войны 1812 года. </a:t>
            </a:r>
          </a:p>
        </p:txBody>
      </p:sp>
      <p:pic>
        <p:nvPicPr>
          <p:cNvPr id="41989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43570" y="2285992"/>
            <a:ext cx="1466297" cy="175099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990" name="Text Box 5"/>
          <p:cNvSpPr txBox="1">
            <a:spLocks noChangeArrowheads="1"/>
          </p:cNvSpPr>
          <p:nvPr/>
        </p:nvSpPr>
        <p:spPr bwMode="auto">
          <a:xfrm>
            <a:off x="2411413" y="260350"/>
            <a:ext cx="3744912" cy="101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000000"/>
                </a:solidFill>
              </a:rPr>
              <a:t>Военные люди и герои</a:t>
            </a:r>
          </a:p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4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/>
          <p:cNvSpPr txBox="1">
            <a:spLocks noChangeArrowheads="1"/>
          </p:cNvSpPr>
          <p:nvPr/>
        </p:nvSpPr>
        <p:spPr bwMode="auto">
          <a:xfrm>
            <a:off x="179388" y="692150"/>
            <a:ext cx="4105275" cy="160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>
                <a:solidFill>
                  <a:srgbClr val="000000"/>
                </a:solidFill>
              </a:rPr>
              <a:t>Суво́ров Алекса́ндр Васи́льевич</a:t>
            </a:r>
            <a:r>
              <a:rPr lang="ru-RU">
                <a:solidFill>
                  <a:srgbClr val="000000"/>
                </a:solidFill>
              </a:rPr>
              <a:t>  - великий русский полководец, не потерпевший ни одного поражения в своей военной карьере </a:t>
            </a:r>
          </a:p>
          <a:p>
            <a:pPr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2976" y="3071810"/>
            <a:ext cx="1319324" cy="16271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3012" name="Text Box 3"/>
          <p:cNvSpPr txBox="1">
            <a:spLocks noChangeArrowheads="1"/>
          </p:cNvSpPr>
          <p:nvPr/>
        </p:nvSpPr>
        <p:spPr bwMode="auto">
          <a:xfrm>
            <a:off x="4427538" y="549275"/>
            <a:ext cx="4465637" cy="1465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>
                <a:solidFill>
                  <a:srgbClr val="000000"/>
                </a:solidFill>
              </a:rPr>
              <a:t>Нахимов Павел Степанович</a:t>
            </a:r>
            <a:r>
              <a:rPr lang="ru-RU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 - </a:t>
            </a:r>
            <a:r>
              <a:rPr lang="ru-RU">
                <a:solidFill>
                  <a:srgbClr val="000000"/>
                </a:solidFill>
              </a:rPr>
              <a:t>российский флотоводец, адмирал, герой Севастопольской обороны и просто человек, который силен духом, человек-легенда.</a:t>
            </a:r>
          </a:p>
        </p:txBody>
      </p:sp>
      <p:pic>
        <p:nvPicPr>
          <p:cNvPr id="43013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57818" y="3071810"/>
            <a:ext cx="1151537" cy="160811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3014" name="Text Box 5"/>
          <p:cNvSpPr txBox="1">
            <a:spLocks noChangeArrowheads="1"/>
          </p:cNvSpPr>
          <p:nvPr/>
        </p:nvSpPr>
        <p:spPr bwMode="auto">
          <a:xfrm>
            <a:off x="2339975" y="188913"/>
            <a:ext cx="4392613" cy="101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000000"/>
                </a:solidFill>
              </a:rPr>
              <a:t>Военные люди и герои</a:t>
            </a:r>
          </a:p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4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/>
          <p:cNvSpPr txBox="1">
            <a:spLocks noChangeArrowheads="1"/>
          </p:cNvSpPr>
          <p:nvPr/>
        </p:nvSpPr>
        <p:spPr bwMode="auto">
          <a:xfrm>
            <a:off x="179388" y="765175"/>
            <a:ext cx="4679950" cy="173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>
                <a:solidFill>
                  <a:srgbClr val="000000"/>
                </a:solidFill>
              </a:rPr>
              <a:t>Ломоносов Михаил Васильевич</a:t>
            </a:r>
            <a:r>
              <a:rPr lang="ru-RU">
                <a:solidFill>
                  <a:srgbClr val="000000"/>
                </a:solidFill>
              </a:rPr>
              <a:t> -первый русский учёный-естествоиспытатель мирового значения, изобретатель, поэт, заложивший основы современного русского литературного языка, художник, историк.  </a:t>
            </a:r>
          </a:p>
        </p:txBody>
      </p:sp>
      <p:sp>
        <p:nvSpPr>
          <p:cNvPr id="44035" name="Text Box 2"/>
          <p:cNvSpPr txBox="1">
            <a:spLocks noChangeArrowheads="1"/>
          </p:cNvSpPr>
          <p:nvPr/>
        </p:nvSpPr>
        <p:spPr bwMode="auto">
          <a:xfrm>
            <a:off x="2916238" y="333375"/>
            <a:ext cx="43211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000000"/>
                </a:solidFill>
              </a:rPr>
              <a:t>Писатели и художники</a:t>
            </a:r>
          </a:p>
        </p:txBody>
      </p:sp>
      <p:pic>
        <p:nvPicPr>
          <p:cNvPr id="44036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28" y="3500438"/>
            <a:ext cx="977696" cy="117314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4037" name="Text Box 4"/>
          <p:cNvSpPr txBox="1">
            <a:spLocks noChangeArrowheads="1"/>
          </p:cNvSpPr>
          <p:nvPr/>
        </p:nvSpPr>
        <p:spPr bwMode="auto">
          <a:xfrm>
            <a:off x="4859338" y="692150"/>
            <a:ext cx="4140200" cy="173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>
                <a:solidFill>
                  <a:srgbClr val="000000"/>
                </a:solidFill>
              </a:rPr>
              <a:t>Михаил Юрьевич Лермонтов</a:t>
            </a:r>
            <a:r>
              <a:rPr lang="ru-RU">
                <a:solidFill>
                  <a:srgbClr val="000000"/>
                </a:solidFill>
              </a:rPr>
              <a:t> - великий русский поэт. Автор романтической драмы "Маскарад", знаменитых стихотворений "Бородино", "Смерть поэта", романа "Герой нашего времени" ...</a:t>
            </a:r>
          </a:p>
        </p:txBody>
      </p:sp>
      <p:pic>
        <p:nvPicPr>
          <p:cNvPr id="44038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00694" y="3357562"/>
            <a:ext cx="1000833" cy="117473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/>
          <p:cNvSpPr txBox="1">
            <a:spLocks noChangeArrowheads="1"/>
          </p:cNvSpPr>
          <p:nvPr/>
        </p:nvSpPr>
        <p:spPr bwMode="auto">
          <a:xfrm>
            <a:off x="2484438" y="188913"/>
            <a:ext cx="38893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>
                <a:solidFill>
                  <a:srgbClr val="000000"/>
                </a:solidFill>
              </a:rPr>
              <a:t>Писатели и художники</a:t>
            </a:r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323850" y="836613"/>
            <a:ext cx="4032250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Жуко́вский Васи́лий Андре́евич - русский поэт, переводчик, критик.</a:t>
            </a:r>
          </a:p>
        </p:txBody>
      </p:sp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1628775"/>
            <a:ext cx="3443288" cy="4681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5061" name="Text Box 4"/>
          <p:cNvSpPr txBox="1">
            <a:spLocks noChangeArrowheads="1"/>
          </p:cNvSpPr>
          <p:nvPr/>
        </p:nvSpPr>
        <p:spPr bwMode="auto">
          <a:xfrm>
            <a:off x="4716463" y="908050"/>
            <a:ext cx="4032250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Брюллов Карл Павлович - выдающийся живописец. </a:t>
            </a:r>
          </a:p>
        </p:txBody>
      </p:sp>
      <p:pic>
        <p:nvPicPr>
          <p:cNvPr id="45062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8263" y="1557338"/>
            <a:ext cx="2913062" cy="472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 noChangeArrowheads="1"/>
          </p:cNvSpPr>
          <p:nvPr/>
        </p:nvSpPr>
        <p:spPr bwMode="auto">
          <a:xfrm>
            <a:off x="-428625" y="428625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083" name="Text Box 2"/>
          <p:cNvSpPr txBox="1">
            <a:spLocks noChangeArrowheads="1"/>
          </p:cNvSpPr>
          <p:nvPr/>
        </p:nvSpPr>
        <p:spPr bwMode="auto">
          <a:xfrm>
            <a:off x="142875" y="928688"/>
            <a:ext cx="5143500" cy="3967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/>
          <a:lstStyle/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2000">
              <a:solidFill>
                <a:srgbClr val="000000"/>
              </a:solidFill>
              <a:latin typeface="Calibri" pitchFamily="34" charset="0"/>
            </a:endParaRP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000">
                <a:solidFill>
                  <a:srgbClr val="000000"/>
                </a:solidFill>
                <a:latin typeface="Calibri" pitchFamily="34" charset="0"/>
              </a:rPr>
              <a:t>      Этот человек изображен в самом небольшом разделе горельефа «Писатели и  художники». Он изобрёл снегоочиститель – машину, двигавшуюся перед паровозом. Но знаменит на весь мир совсем не этим. Кто он?</a:t>
            </a:r>
          </a:p>
          <a:p>
            <a:pPr marL="341313" indent="-341313">
              <a:spcBef>
                <a:spcPts val="5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200">
                <a:solidFill>
                  <a:srgbClr val="000000"/>
                </a:solidFill>
                <a:latin typeface="Calibri" pitchFamily="34" charset="0"/>
              </a:rPr>
              <a:t>  </a:t>
            </a:r>
          </a:p>
          <a:p>
            <a:pPr marL="341313" indent="-341313">
              <a:spcBef>
                <a:spcPts val="4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  <a:p>
            <a:pPr marL="341313" indent="-341313">
              <a:spcBef>
                <a:spcPts val="4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46084" name="Group 3"/>
          <p:cNvGrpSpPr>
            <a:grpSpLocks/>
          </p:cNvGrpSpPr>
          <p:nvPr/>
        </p:nvGrpSpPr>
        <p:grpSpPr bwMode="auto">
          <a:xfrm>
            <a:off x="428625" y="5072063"/>
            <a:ext cx="7642225" cy="741362"/>
            <a:chOff x="270" y="3195"/>
            <a:chExt cx="4814" cy="467"/>
          </a:xfrm>
        </p:grpSpPr>
        <p:sp>
          <p:nvSpPr>
            <p:cNvPr id="46087" name="Rectangle 4"/>
            <p:cNvSpPr>
              <a:spLocks noChangeArrowheads="1"/>
            </p:cNvSpPr>
            <p:nvPr/>
          </p:nvSpPr>
          <p:spPr bwMode="auto">
            <a:xfrm>
              <a:off x="270" y="3195"/>
              <a:ext cx="401" cy="234"/>
            </a:xfrm>
            <a:prstGeom prst="rect">
              <a:avLst/>
            </a:prstGeom>
            <a:solidFill>
              <a:srgbClr val="4F81BD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>
                <a:buClr>
                  <a:srgbClr val="EAEAEA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b="1">
                  <a:solidFill>
                    <a:srgbClr val="EAEAEA"/>
                  </a:solidFill>
                  <a:latin typeface="Calibri" pitchFamily="34" charset="0"/>
                </a:rPr>
                <a:t>к</a:t>
              </a:r>
            </a:p>
          </p:txBody>
        </p:sp>
        <p:sp>
          <p:nvSpPr>
            <p:cNvPr id="46088" name="Rectangle 5"/>
            <p:cNvSpPr>
              <a:spLocks noChangeArrowheads="1"/>
            </p:cNvSpPr>
            <p:nvPr/>
          </p:nvSpPr>
          <p:spPr bwMode="auto">
            <a:xfrm>
              <a:off x="671" y="3195"/>
              <a:ext cx="402" cy="234"/>
            </a:xfrm>
            <a:prstGeom prst="rect">
              <a:avLst/>
            </a:prstGeom>
            <a:solidFill>
              <a:srgbClr val="4F81BD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>
                <a:buClr>
                  <a:srgbClr val="EAEAEA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b="1">
                  <a:solidFill>
                    <a:srgbClr val="EAEAEA"/>
                  </a:solidFill>
                  <a:latin typeface="Calibri" pitchFamily="34" charset="0"/>
                </a:rPr>
                <a:t>ж</a:t>
              </a:r>
            </a:p>
          </p:txBody>
        </p:sp>
        <p:sp>
          <p:nvSpPr>
            <p:cNvPr id="46089" name="Rectangle 6"/>
            <p:cNvSpPr>
              <a:spLocks noChangeArrowheads="1"/>
            </p:cNvSpPr>
            <p:nvPr/>
          </p:nvSpPr>
          <p:spPr bwMode="auto">
            <a:xfrm>
              <a:off x="1073" y="3195"/>
              <a:ext cx="401" cy="234"/>
            </a:xfrm>
            <a:prstGeom prst="rect">
              <a:avLst/>
            </a:prstGeom>
            <a:solidFill>
              <a:srgbClr val="4F81BD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>
                <a:buClr>
                  <a:srgbClr val="EAEAEA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b="1">
                  <a:solidFill>
                    <a:srgbClr val="EAEAEA"/>
                  </a:solidFill>
                  <a:latin typeface="Calibri" pitchFamily="34" charset="0"/>
                </a:rPr>
                <a:t>и</a:t>
              </a:r>
            </a:p>
          </p:txBody>
        </p:sp>
        <p:sp>
          <p:nvSpPr>
            <p:cNvPr id="46090" name="Rectangle 7"/>
            <p:cNvSpPr>
              <a:spLocks noChangeArrowheads="1"/>
            </p:cNvSpPr>
            <p:nvPr/>
          </p:nvSpPr>
          <p:spPr bwMode="auto">
            <a:xfrm>
              <a:off x="1474" y="3195"/>
              <a:ext cx="401" cy="234"/>
            </a:xfrm>
            <a:prstGeom prst="rect">
              <a:avLst/>
            </a:prstGeom>
            <a:solidFill>
              <a:srgbClr val="4F81BD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>
                <a:buClr>
                  <a:srgbClr val="EAEAEA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b="1">
                  <a:solidFill>
                    <a:srgbClr val="EAEAEA"/>
                  </a:solidFill>
                  <a:latin typeface="Calibri" pitchFamily="34" charset="0"/>
                </a:rPr>
                <a:t>е</a:t>
              </a:r>
            </a:p>
          </p:txBody>
        </p:sp>
        <p:sp>
          <p:nvSpPr>
            <p:cNvPr id="46091" name="Rectangle 8"/>
            <p:cNvSpPr>
              <a:spLocks noChangeArrowheads="1"/>
            </p:cNvSpPr>
            <p:nvPr/>
          </p:nvSpPr>
          <p:spPr bwMode="auto">
            <a:xfrm>
              <a:off x="1875" y="3195"/>
              <a:ext cx="401" cy="234"/>
            </a:xfrm>
            <a:prstGeom prst="rect">
              <a:avLst/>
            </a:prstGeom>
            <a:solidFill>
              <a:srgbClr val="4F81BD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>
                <a:buClr>
                  <a:srgbClr val="EAEAEA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b="1">
                  <a:solidFill>
                    <a:srgbClr val="EAEAEA"/>
                  </a:solidFill>
                  <a:latin typeface="Calibri" pitchFamily="34" charset="0"/>
                </a:rPr>
                <a:t>н</a:t>
              </a:r>
            </a:p>
          </p:txBody>
        </p:sp>
        <p:sp>
          <p:nvSpPr>
            <p:cNvPr id="46092" name="Rectangle 9"/>
            <p:cNvSpPr>
              <a:spLocks noChangeArrowheads="1"/>
            </p:cNvSpPr>
            <p:nvPr/>
          </p:nvSpPr>
          <p:spPr bwMode="auto">
            <a:xfrm>
              <a:off x="2276" y="3195"/>
              <a:ext cx="402" cy="234"/>
            </a:xfrm>
            <a:prstGeom prst="rect">
              <a:avLst/>
            </a:prstGeom>
            <a:solidFill>
              <a:srgbClr val="4F81BD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>
                <a:buClr>
                  <a:srgbClr val="EAEAEA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b="1">
                  <a:solidFill>
                    <a:srgbClr val="EAEAEA"/>
                  </a:solidFill>
                  <a:latin typeface="Calibri" pitchFamily="34" charset="0"/>
                </a:rPr>
                <a:t>у</a:t>
              </a:r>
            </a:p>
          </p:txBody>
        </p:sp>
        <p:sp>
          <p:nvSpPr>
            <p:cNvPr id="46093" name="Rectangle 10"/>
            <p:cNvSpPr>
              <a:spLocks noChangeArrowheads="1"/>
            </p:cNvSpPr>
            <p:nvPr/>
          </p:nvSpPr>
          <p:spPr bwMode="auto">
            <a:xfrm>
              <a:off x="2678" y="3195"/>
              <a:ext cx="401" cy="234"/>
            </a:xfrm>
            <a:prstGeom prst="rect">
              <a:avLst/>
            </a:prstGeom>
            <a:solidFill>
              <a:srgbClr val="4F81BD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>
                <a:buClr>
                  <a:srgbClr val="EAEAEA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b="1">
                  <a:solidFill>
                    <a:srgbClr val="EAEAEA"/>
                  </a:solidFill>
                  <a:latin typeface="Calibri" pitchFamily="34" charset="0"/>
                </a:rPr>
                <a:t>р</a:t>
              </a:r>
            </a:p>
          </p:txBody>
        </p:sp>
        <p:sp>
          <p:nvSpPr>
            <p:cNvPr id="46094" name="Rectangle 11"/>
            <p:cNvSpPr>
              <a:spLocks noChangeArrowheads="1"/>
            </p:cNvSpPr>
            <p:nvPr/>
          </p:nvSpPr>
          <p:spPr bwMode="auto">
            <a:xfrm>
              <a:off x="3079" y="3195"/>
              <a:ext cx="401" cy="234"/>
            </a:xfrm>
            <a:prstGeom prst="rect">
              <a:avLst/>
            </a:prstGeom>
            <a:solidFill>
              <a:srgbClr val="4F81BD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>
                <a:buClr>
                  <a:srgbClr val="EAEAEA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b="1">
                  <a:solidFill>
                    <a:srgbClr val="EAEAEA"/>
                  </a:solidFill>
                  <a:latin typeface="Calibri" pitchFamily="34" charset="0"/>
                </a:rPr>
                <a:t>д</a:t>
              </a:r>
            </a:p>
          </p:txBody>
        </p:sp>
        <p:sp>
          <p:nvSpPr>
            <p:cNvPr id="46095" name="Rectangle 12"/>
            <p:cNvSpPr>
              <a:spLocks noChangeArrowheads="1"/>
            </p:cNvSpPr>
            <p:nvPr/>
          </p:nvSpPr>
          <p:spPr bwMode="auto">
            <a:xfrm>
              <a:off x="3480" y="3195"/>
              <a:ext cx="401" cy="234"/>
            </a:xfrm>
            <a:prstGeom prst="rect">
              <a:avLst/>
            </a:prstGeom>
            <a:solidFill>
              <a:srgbClr val="4F81BD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>
                <a:buClr>
                  <a:srgbClr val="EAEAEA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b="1">
                  <a:solidFill>
                    <a:srgbClr val="EAEAEA"/>
                  </a:solidFill>
                  <a:latin typeface="Calibri" pitchFamily="34" charset="0"/>
                </a:rPr>
                <a:t>ш</a:t>
              </a:r>
            </a:p>
          </p:txBody>
        </p:sp>
        <p:sp>
          <p:nvSpPr>
            <p:cNvPr id="46096" name="Rectangle 13"/>
            <p:cNvSpPr>
              <a:spLocks noChangeArrowheads="1"/>
            </p:cNvSpPr>
            <p:nvPr/>
          </p:nvSpPr>
          <p:spPr bwMode="auto">
            <a:xfrm>
              <a:off x="3881" y="3195"/>
              <a:ext cx="402" cy="234"/>
            </a:xfrm>
            <a:prstGeom prst="rect">
              <a:avLst/>
            </a:prstGeom>
            <a:solidFill>
              <a:srgbClr val="4F81BD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>
                <a:buClr>
                  <a:srgbClr val="EAEAEA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b="1">
                  <a:solidFill>
                    <a:srgbClr val="EAEAEA"/>
                  </a:solidFill>
                  <a:latin typeface="Calibri" pitchFamily="34" charset="0"/>
                </a:rPr>
                <a:t>п</a:t>
              </a:r>
            </a:p>
          </p:txBody>
        </p:sp>
        <p:sp>
          <p:nvSpPr>
            <p:cNvPr id="46097" name="Rectangle 14"/>
            <p:cNvSpPr>
              <a:spLocks noChangeArrowheads="1"/>
            </p:cNvSpPr>
            <p:nvPr/>
          </p:nvSpPr>
          <p:spPr bwMode="auto">
            <a:xfrm>
              <a:off x="4283" y="3195"/>
              <a:ext cx="401" cy="234"/>
            </a:xfrm>
            <a:prstGeom prst="rect">
              <a:avLst/>
            </a:prstGeom>
            <a:solidFill>
              <a:srgbClr val="4F81BD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>
                <a:buClr>
                  <a:srgbClr val="EAEAEA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b="1">
                  <a:solidFill>
                    <a:srgbClr val="EAEAEA"/>
                  </a:solidFill>
                  <a:latin typeface="Calibri" pitchFamily="34" charset="0"/>
                </a:rPr>
                <a:t>а</a:t>
              </a:r>
            </a:p>
          </p:txBody>
        </p:sp>
        <p:sp>
          <p:nvSpPr>
            <p:cNvPr id="46098" name="Rectangle 15"/>
            <p:cNvSpPr>
              <a:spLocks noChangeArrowheads="1"/>
            </p:cNvSpPr>
            <p:nvPr/>
          </p:nvSpPr>
          <p:spPr bwMode="auto">
            <a:xfrm>
              <a:off x="4684" y="3195"/>
              <a:ext cx="401" cy="234"/>
            </a:xfrm>
            <a:prstGeom prst="rect">
              <a:avLst/>
            </a:prstGeom>
            <a:solidFill>
              <a:srgbClr val="4F81BD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>
                <a:buClr>
                  <a:srgbClr val="EAEAEA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b="1">
                  <a:solidFill>
                    <a:srgbClr val="EAEAEA"/>
                  </a:solidFill>
                  <a:latin typeface="Calibri" pitchFamily="34" charset="0"/>
                </a:rPr>
                <a:t>в</a:t>
              </a:r>
            </a:p>
          </p:txBody>
        </p:sp>
        <p:sp>
          <p:nvSpPr>
            <p:cNvPr id="46099" name="Rectangle 16"/>
            <p:cNvSpPr>
              <a:spLocks noChangeArrowheads="1"/>
            </p:cNvSpPr>
            <p:nvPr/>
          </p:nvSpPr>
          <p:spPr bwMode="auto">
            <a:xfrm>
              <a:off x="270" y="3429"/>
              <a:ext cx="401" cy="234"/>
            </a:xfrm>
            <a:prstGeom prst="rect">
              <a:avLst/>
            </a:prstGeom>
            <a:solidFill>
              <a:srgbClr val="ECDEFF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>
                <a:buClr>
                  <a:srgbClr val="000066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>
                  <a:solidFill>
                    <a:srgbClr val="000066"/>
                  </a:solidFill>
                  <a:latin typeface="Calibri" pitchFamily="34" charset="0"/>
                </a:rPr>
                <a:t>7</a:t>
              </a:r>
            </a:p>
          </p:txBody>
        </p:sp>
        <p:sp>
          <p:nvSpPr>
            <p:cNvPr id="46100" name="Rectangle 17"/>
            <p:cNvSpPr>
              <a:spLocks noChangeArrowheads="1"/>
            </p:cNvSpPr>
            <p:nvPr/>
          </p:nvSpPr>
          <p:spPr bwMode="auto">
            <a:xfrm>
              <a:off x="671" y="3429"/>
              <a:ext cx="402" cy="234"/>
            </a:xfrm>
            <a:prstGeom prst="rect">
              <a:avLst/>
            </a:prstGeom>
            <a:solidFill>
              <a:srgbClr val="ECDEFF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>
                <a:buClr>
                  <a:srgbClr val="000066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>
                  <a:solidFill>
                    <a:srgbClr val="000066"/>
                  </a:solidFill>
                  <a:latin typeface="Calibri" pitchFamily="34" charset="0"/>
                </a:rPr>
                <a:t>190</a:t>
              </a:r>
            </a:p>
          </p:txBody>
        </p:sp>
        <p:sp>
          <p:nvSpPr>
            <p:cNvPr id="46101" name="Rectangle 18"/>
            <p:cNvSpPr>
              <a:spLocks noChangeArrowheads="1"/>
            </p:cNvSpPr>
            <p:nvPr/>
          </p:nvSpPr>
          <p:spPr bwMode="auto">
            <a:xfrm>
              <a:off x="1073" y="3429"/>
              <a:ext cx="401" cy="234"/>
            </a:xfrm>
            <a:prstGeom prst="rect">
              <a:avLst/>
            </a:prstGeom>
            <a:solidFill>
              <a:srgbClr val="ECDEFF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>
                <a:buClr>
                  <a:srgbClr val="000066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>
                  <a:solidFill>
                    <a:srgbClr val="000066"/>
                  </a:solidFill>
                  <a:latin typeface="Calibri" pitchFamily="34" charset="0"/>
                </a:rPr>
                <a:t>40</a:t>
              </a:r>
            </a:p>
          </p:txBody>
        </p:sp>
        <p:sp>
          <p:nvSpPr>
            <p:cNvPr id="46102" name="Rectangle 19"/>
            <p:cNvSpPr>
              <a:spLocks noChangeArrowheads="1"/>
            </p:cNvSpPr>
            <p:nvPr/>
          </p:nvSpPr>
          <p:spPr bwMode="auto">
            <a:xfrm>
              <a:off x="1474" y="3429"/>
              <a:ext cx="401" cy="234"/>
            </a:xfrm>
            <a:prstGeom prst="rect">
              <a:avLst/>
            </a:prstGeom>
            <a:solidFill>
              <a:srgbClr val="ECDEFF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>
                <a:buClr>
                  <a:srgbClr val="000066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>
                  <a:solidFill>
                    <a:srgbClr val="000066"/>
                  </a:solidFill>
                  <a:latin typeface="Calibri" pitchFamily="34" charset="0"/>
                </a:rPr>
                <a:t>4</a:t>
              </a:r>
            </a:p>
          </p:txBody>
        </p:sp>
        <p:sp>
          <p:nvSpPr>
            <p:cNvPr id="46103" name="Rectangle 20"/>
            <p:cNvSpPr>
              <a:spLocks noChangeArrowheads="1"/>
            </p:cNvSpPr>
            <p:nvPr/>
          </p:nvSpPr>
          <p:spPr bwMode="auto">
            <a:xfrm>
              <a:off x="1875" y="3429"/>
              <a:ext cx="401" cy="234"/>
            </a:xfrm>
            <a:prstGeom prst="rect">
              <a:avLst/>
            </a:prstGeom>
            <a:solidFill>
              <a:srgbClr val="ECDEFF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>
                <a:buClr>
                  <a:srgbClr val="000066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>
                  <a:solidFill>
                    <a:srgbClr val="000066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46104" name="Rectangle 21"/>
            <p:cNvSpPr>
              <a:spLocks noChangeArrowheads="1"/>
            </p:cNvSpPr>
            <p:nvPr/>
          </p:nvSpPr>
          <p:spPr bwMode="auto">
            <a:xfrm>
              <a:off x="2276" y="3429"/>
              <a:ext cx="402" cy="234"/>
            </a:xfrm>
            <a:prstGeom prst="rect">
              <a:avLst/>
            </a:prstGeom>
            <a:solidFill>
              <a:srgbClr val="ECDEFF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>
                <a:buClr>
                  <a:srgbClr val="000066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>
                  <a:solidFill>
                    <a:srgbClr val="000066"/>
                  </a:solidFill>
                  <a:latin typeface="Calibri" pitchFamily="34" charset="0"/>
                </a:rPr>
                <a:t>105</a:t>
              </a:r>
            </a:p>
          </p:txBody>
        </p:sp>
        <p:sp>
          <p:nvSpPr>
            <p:cNvPr id="46105" name="Rectangle 22"/>
            <p:cNvSpPr>
              <a:spLocks noChangeArrowheads="1"/>
            </p:cNvSpPr>
            <p:nvPr/>
          </p:nvSpPr>
          <p:spPr bwMode="auto">
            <a:xfrm>
              <a:off x="2678" y="3429"/>
              <a:ext cx="401" cy="234"/>
            </a:xfrm>
            <a:prstGeom prst="rect">
              <a:avLst/>
            </a:prstGeom>
            <a:solidFill>
              <a:srgbClr val="ECDEFF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>
                <a:buClr>
                  <a:srgbClr val="000066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>
                  <a:solidFill>
                    <a:srgbClr val="000066"/>
                  </a:solidFill>
                  <a:latin typeface="Calibri" pitchFamily="34" charset="0"/>
                </a:rPr>
                <a:t>150</a:t>
              </a:r>
            </a:p>
          </p:txBody>
        </p:sp>
        <p:sp>
          <p:nvSpPr>
            <p:cNvPr id="46106" name="Rectangle 23"/>
            <p:cNvSpPr>
              <a:spLocks noChangeArrowheads="1"/>
            </p:cNvSpPr>
            <p:nvPr/>
          </p:nvSpPr>
          <p:spPr bwMode="auto">
            <a:xfrm>
              <a:off x="3079" y="3429"/>
              <a:ext cx="401" cy="234"/>
            </a:xfrm>
            <a:prstGeom prst="rect">
              <a:avLst/>
            </a:prstGeom>
            <a:solidFill>
              <a:srgbClr val="ECDEFF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>
                <a:buClr>
                  <a:srgbClr val="000066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>
                  <a:solidFill>
                    <a:srgbClr val="000066"/>
                  </a:solidFill>
                  <a:latin typeface="Calibri" pitchFamily="34" charset="0"/>
                </a:rPr>
                <a:t>70</a:t>
              </a:r>
            </a:p>
          </p:txBody>
        </p:sp>
        <p:sp>
          <p:nvSpPr>
            <p:cNvPr id="46107" name="Rectangle 24"/>
            <p:cNvSpPr>
              <a:spLocks noChangeArrowheads="1"/>
            </p:cNvSpPr>
            <p:nvPr/>
          </p:nvSpPr>
          <p:spPr bwMode="auto">
            <a:xfrm>
              <a:off x="3480" y="3429"/>
              <a:ext cx="401" cy="234"/>
            </a:xfrm>
            <a:prstGeom prst="rect">
              <a:avLst/>
            </a:prstGeom>
            <a:solidFill>
              <a:srgbClr val="ECDEFF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>
                <a:buClr>
                  <a:srgbClr val="000066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>
                  <a:solidFill>
                    <a:srgbClr val="000066"/>
                  </a:solidFill>
                  <a:latin typeface="Calibri" pitchFamily="34" charset="0"/>
                </a:rPr>
                <a:t>19</a:t>
              </a:r>
            </a:p>
          </p:txBody>
        </p:sp>
        <p:sp>
          <p:nvSpPr>
            <p:cNvPr id="46108" name="Rectangle 25"/>
            <p:cNvSpPr>
              <a:spLocks noChangeArrowheads="1"/>
            </p:cNvSpPr>
            <p:nvPr/>
          </p:nvSpPr>
          <p:spPr bwMode="auto">
            <a:xfrm>
              <a:off x="3881" y="3429"/>
              <a:ext cx="402" cy="234"/>
            </a:xfrm>
            <a:prstGeom prst="rect">
              <a:avLst/>
            </a:prstGeom>
            <a:solidFill>
              <a:srgbClr val="ECDEFF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>
                <a:buClr>
                  <a:srgbClr val="000066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>
                  <a:solidFill>
                    <a:srgbClr val="000066"/>
                  </a:solidFill>
                  <a:latin typeface="Calibri" pitchFamily="34" charset="0"/>
                </a:rPr>
                <a:t>127</a:t>
              </a:r>
            </a:p>
          </p:txBody>
        </p:sp>
        <p:sp>
          <p:nvSpPr>
            <p:cNvPr id="46109" name="Rectangle 26"/>
            <p:cNvSpPr>
              <a:spLocks noChangeArrowheads="1"/>
            </p:cNvSpPr>
            <p:nvPr/>
          </p:nvSpPr>
          <p:spPr bwMode="auto">
            <a:xfrm>
              <a:off x="4283" y="3429"/>
              <a:ext cx="401" cy="234"/>
            </a:xfrm>
            <a:prstGeom prst="rect">
              <a:avLst/>
            </a:prstGeom>
            <a:solidFill>
              <a:srgbClr val="ECDEFF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>
                <a:buClr>
                  <a:srgbClr val="000066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>
                  <a:solidFill>
                    <a:srgbClr val="000066"/>
                  </a:solidFill>
                  <a:latin typeface="Calibri" pitchFamily="34" charset="0"/>
                </a:rPr>
                <a:t>10,5</a:t>
              </a:r>
            </a:p>
          </p:txBody>
        </p:sp>
        <p:sp>
          <p:nvSpPr>
            <p:cNvPr id="46110" name="Rectangle 27"/>
            <p:cNvSpPr>
              <a:spLocks noChangeArrowheads="1"/>
            </p:cNvSpPr>
            <p:nvPr/>
          </p:nvSpPr>
          <p:spPr bwMode="auto">
            <a:xfrm>
              <a:off x="4684" y="3429"/>
              <a:ext cx="401" cy="234"/>
            </a:xfrm>
            <a:prstGeom prst="rect">
              <a:avLst/>
            </a:prstGeom>
            <a:solidFill>
              <a:srgbClr val="ECDEFF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>
                <a:buClr>
                  <a:srgbClr val="000066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>
                  <a:solidFill>
                    <a:srgbClr val="000066"/>
                  </a:solidFill>
                  <a:latin typeface="Calibri" pitchFamily="34" charset="0"/>
                </a:rPr>
                <a:t>12,7</a:t>
              </a:r>
            </a:p>
          </p:txBody>
        </p:sp>
        <p:sp>
          <p:nvSpPr>
            <p:cNvPr id="46111" name="Line 28"/>
            <p:cNvSpPr>
              <a:spLocks noChangeShapeType="1"/>
            </p:cNvSpPr>
            <p:nvPr/>
          </p:nvSpPr>
          <p:spPr bwMode="auto">
            <a:xfrm>
              <a:off x="671" y="3195"/>
              <a:ext cx="1" cy="46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12" name="Line 29"/>
            <p:cNvSpPr>
              <a:spLocks noChangeShapeType="1"/>
            </p:cNvSpPr>
            <p:nvPr/>
          </p:nvSpPr>
          <p:spPr bwMode="auto">
            <a:xfrm>
              <a:off x="1073" y="3195"/>
              <a:ext cx="1" cy="46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13" name="Line 30"/>
            <p:cNvSpPr>
              <a:spLocks noChangeShapeType="1"/>
            </p:cNvSpPr>
            <p:nvPr/>
          </p:nvSpPr>
          <p:spPr bwMode="auto">
            <a:xfrm>
              <a:off x="1474" y="3195"/>
              <a:ext cx="1" cy="46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14" name="Line 31"/>
            <p:cNvSpPr>
              <a:spLocks noChangeShapeType="1"/>
            </p:cNvSpPr>
            <p:nvPr/>
          </p:nvSpPr>
          <p:spPr bwMode="auto">
            <a:xfrm>
              <a:off x="1875" y="3195"/>
              <a:ext cx="1" cy="46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15" name="Line 32"/>
            <p:cNvSpPr>
              <a:spLocks noChangeShapeType="1"/>
            </p:cNvSpPr>
            <p:nvPr/>
          </p:nvSpPr>
          <p:spPr bwMode="auto">
            <a:xfrm>
              <a:off x="2276" y="3195"/>
              <a:ext cx="1" cy="46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16" name="Line 33"/>
            <p:cNvSpPr>
              <a:spLocks noChangeShapeType="1"/>
            </p:cNvSpPr>
            <p:nvPr/>
          </p:nvSpPr>
          <p:spPr bwMode="auto">
            <a:xfrm>
              <a:off x="2678" y="3195"/>
              <a:ext cx="1" cy="46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17" name="Line 34"/>
            <p:cNvSpPr>
              <a:spLocks noChangeShapeType="1"/>
            </p:cNvSpPr>
            <p:nvPr/>
          </p:nvSpPr>
          <p:spPr bwMode="auto">
            <a:xfrm>
              <a:off x="3079" y="3195"/>
              <a:ext cx="1" cy="46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18" name="Line 35"/>
            <p:cNvSpPr>
              <a:spLocks noChangeShapeType="1"/>
            </p:cNvSpPr>
            <p:nvPr/>
          </p:nvSpPr>
          <p:spPr bwMode="auto">
            <a:xfrm>
              <a:off x="3480" y="3195"/>
              <a:ext cx="1" cy="46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19" name="Line 36"/>
            <p:cNvSpPr>
              <a:spLocks noChangeShapeType="1"/>
            </p:cNvSpPr>
            <p:nvPr/>
          </p:nvSpPr>
          <p:spPr bwMode="auto">
            <a:xfrm>
              <a:off x="3881" y="3195"/>
              <a:ext cx="1" cy="46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20" name="Line 37"/>
            <p:cNvSpPr>
              <a:spLocks noChangeShapeType="1"/>
            </p:cNvSpPr>
            <p:nvPr/>
          </p:nvSpPr>
          <p:spPr bwMode="auto">
            <a:xfrm>
              <a:off x="4283" y="3195"/>
              <a:ext cx="1" cy="46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21" name="Line 38"/>
            <p:cNvSpPr>
              <a:spLocks noChangeShapeType="1"/>
            </p:cNvSpPr>
            <p:nvPr/>
          </p:nvSpPr>
          <p:spPr bwMode="auto">
            <a:xfrm>
              <a:off x="4684" y="3195"/>
              <a:ext cx="1" cy="46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22" name="Line 39"/>
            <p:cNvSpPr>
              <a:spLocks noChangeShapeType="1"/>
            </p:cNvSpPr>
            <p:nvPr/>
          </p:nvSpPr>
          <p:spPr bwMode="auto">
            <a:xfrm>
              <a:off x="270" y="3429"/>
              <a:ext cx="4815" cy="1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23" name="Line 40"/>
            <p:cNvSpPr>
              <a:spLocks noChangeShapeType="1"/>
            </p:cNvSpPr>
            <p:nvPr/>
          </p:nvSpPr>
          <p:spPr bwMode="auto">
            <a:xfrm>
              <a:off x="270" y="3195"/>
              <a:ext cx="1" cy="46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24" name="Line 41"/>
            <p:cNvSpPr>
              <a:spLocks noChangeShapeType="1"/>
            </p:cNvSpPr>
            <p:nvPr/>
          </p:nvSpPr>
          <p:spPr bwMode="auto">
            <a:xfrm>
              <a:off x="5085" y="3195"/>
              <a:ext cx="1" cy="46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25" name="Line 42"/>
            <p:cNvSpPr>
              <a:spLocks noChangeShapeType="1"/>
            </p:cNvSpPr>
            <p:nvPr/>
          </p:nvSpPr>
          <p:spPr bwMode="auto">
            <a:xfrm>
              <a:off x="270" y="3195"/>
              <a:ext cx="4815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26" name="Line 43"/>
            <p:cNvSpPr>
              <a:spLocks noChangeShapeType="1"/>
            </p:cNvSpPr>
            <p:nvPr/>
          </p:nvSpPr>
          <p:spPr bwMode="auto">
            <a:xfrm>
              <a:off x="270" y="3663"/>
              <a:ext cx="4815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46085" name="Picture 4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57884" y="1500174"/>
            <a:ext cx="1620429" cy="12160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6086" name="Text Box 45"/>
          <p:cNvSpPr txBox="1">
            <a:spLocks noChangeArrowheads="1"/>
          </p:cNvSpPr>
          <p:nvPr/>
        </p:nvSpPr>
        <p:spPr bwMode="auto">
          <a:xfrm>
            <a:off x="1428750" y="3500438"/>
            <a:ext cx="6643688" cy="119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>
                <a:solidFill>
                  <a:srgbClr val="000000"/>
                </a:solidFill>
              </a:rPr>
              <a:t> </a:t>
            </a:r>
            <a:r>
              <a:rPr lang="ru-RU" sz="2400" b="1">
                <a:solidFill>
                  <a:srgbClr val="000000"/>
                </a:solidFill>
              </a:rPr>
              <a:t>6х – х + 34 = 69                17 (х - 3) = 1734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000000"/>
                </a:solidFill>
              </a:rPr>
              <a:t> 8у + 2у – 1 = 399              7х – х + 143 = 257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000000"/>
                </a:solidFill>
              </a:rPr>
              <a:t> 16 ( х + 7х) = 256              6 ( 3х + 6) = 2322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"/>
          <p:cNvSpPr txBox="1">
            <a:spLocks noChangeArrowheads="1"/>
          </p:cNvSpPr>
          <p:nvPr/>
        </p:nvSpPr>
        <p:spPr bwMode="auto">
          <a:xfrm>
            <a:off x="1214438" y="2643188"/>
            <a:ext cx="3686175" cy="3300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/>
          <a:lstStyle/>
          <a:p>
            <a:pPr marL="341313" indent="-341313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>
                <a:solidFill>
                  <a:srgbClr val="000000"/>
                </a:solidFill>
                <a:latin typeface="Calibri" pitchFamily="34" charset="0"/>
              </a:rPr>
              <a:t> </a:t>
            </a:r>
          </a:p>
          <a:p>
            <a:pPr marL="341313" indent="-341313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2800">
              <a:solidFill>
                <a:srgbClr val="000000"/>
              </a:solidFill>
              <a:latin typeface="Calibri" pitchFamily="34" charset="0"/>
            </a:endParaRPr>
          </a:p>
          <a:p>
            <a:pPr marL="341313" indent="-341313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2800">
              <a:solidFill>
                <a:srgbClr val="000000"/>
              </a:solidFill>
              <a:latin typeface="Calibri" pitchFamily="34" charset="0"/>
            </a:endParaRPr>
          </a:p>
          <a:p>
            <a:pPr marL="341313" indent="-341313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>
                <a:solidFill>
                  <a:srgbClr val="000000"/>
                </a:solidFill>
                <a:latin typeface="Calibri" pitchFamily="34" charset="0"/>
              </a:rPr>
              <a:t>Александр Сергеевич</a:t>
            </a:r>
          </a:p>
          <a:p>
            <a:pPr marL="341313" indent="-341313">
              <a:spcBef>
                <a:spcPts val="11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4400" i="1">
                <a:solidFill>
                  <a:srgbClr val="000000"/>
                </a:solidFill>
                <a:latin typeface="Calibri" pitchFamily="34" charset="0"/>
              </a:rPr>
              <a:t>   Пушкин</a:t>
            </a:r>
          </a:p>
        </p:txBody>
      </p:sp>
      <p:grpSp>
        <p:nvGrpSpPr>
          <p:cNvPr id="47107" name="Group 2"/>
          <p:cNvGrpSpPr>
            <a:grpSpLocks/>
          </p:cNvGrpSpPr>
          <p:nvPr/>
        </p:nvGrpSpPr>
        <p:grpSpPr bwMode="auto">
          <a:xfrm>
            <a:off x="1142976" y="1428736"/>
            <a:ext cx="1928826" cy="1919281"/>
            <a:chOff x="945" y="315"/>
            <a:chExt cx="2159" cy="1794"/>
          </a:xfrm>
        </p:grpSpPr>
        <p:pic>
          <p:nvPicPr>
            <p:cNvPr id="47109" name="Picture 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945" y="315"/>
              <a:ext cx="2160" cy="179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47110" name="Text Box 4"/>
            <p:cNvSpPr txBox="1">
              <a:spLocks noChangeArrowheads="1"/>
            </p:cNvSpPr>
            <p:nvPr/>
          </p:nvSpPr>
          <p:spPr bwMode="auto">
            <a:xfrm>
              <a:off x="945" y="315"/>
              <a:ext cx="2160" cy="179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47108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72198" y="1785926"/>
            <a:ext cx="1357322" cy="15825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4"/>
          <p:cNvSpPr txBox="1">
            <a:spLocks noChangeArrowheads="1"/>
          </p:cNvSpPr>
          <p:nvPr/>
        </p:nvSpPr>
        <p:spPr bwMode="auto">
          <a:xfrm>
            <a:off x="285750" y="1928813"/>
            <a:ext cx="3500438" cy="4535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 algn="ctr">
              <a:spcBef>
                <a:spcPts val="700"/>
              </a:spcBef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>
                <a:solidFill>
                  <a:srgbClr val="000000"/>
                </a:solidFill>
                <a:latin typeface="Calibri" pitchFamily="34" charset="0"/>
              </a:rPr>
              <a:t>	</a:t>
            </a:r>
            <a:r>
              <a:rPr lang="ru-RU" sz="2800" b="1">
                <a:solidFill>
                  <a:srgbClr val="000000"/>
                </a:solidFill>
                <a:latin typeface="Calibri" pitchFamily="34" charset="0"/>
              </a:rPr>
              <a:t>Скульптура какого известного правителя Руси отсутствует на памятнике?</a:t>
            </a:r>
          </a:p>
          <a:p>
            <a:pPr marL="341313" indent="-341313" algn="ctr">
              <a:spcBef>
                <a:spcPts val="700"/>
              </a:spcBef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 b="1">
                <a:solidFill>
                  <a:srgbClr val="000000"/>
                </a:solidFill>
                <a:latin typeface="Calibri" pitchFamily="34" charset="0"/>
              </a:rPr>
              <a:t>	Почему?</a:t>
            </a:r>
          </a:p>
          <a:p>
            <a:pPr marL="341313" indent="-341313">
              <a:spcBef>
                <a:spcPts val="700"/>
              </a:spcBef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2800" b="1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000628" y="2143116"/>
            <a:ext cx="2071702" cy="1820846"/>
            <a:chOff x="2339" y="987"/>
            <a:chExt cx="3286" cy="2587"/>
          </a:xfrm>
        </p:grpSpPr>
        <p:pic>
          <p:nvPicPr>
            <p:cNvPr id="48132" name="Picture 6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339" y="987"/>
              <a:ext cx="3287" cy="25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48133" name="Text Box 7"/>
            <p:cNvSpPr txBox="1">
              <a:spLocks noChangeArrowheads="1"/>
            </p:cNvSpPr>
            <p:nvPr/>
          </p:nvSpPr>
          <p:spPr bwMode="auto">
            <a:xfrm>
              <a:off x="2339" y="987"/>
              <a:ext cx="3287" cy="25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4"/>
          <p:cNvGrpSpPr>
            <a:grpSpLocks/>
          </p:cNvGrpSpPr>
          <p:nvPr/>
        </p:nvGrpSpPr>
        <p:grpSpPr bwMode="auto">
          <a:xfrm>
            <a:off x="280988" y="1109663"/>
            <a:ext cx="4521200" cy="5326062"/>
            <a:chOff x="177" y="699"/>
            <a:chExt cx="2848" cy="3355"/>
          </a:xfrm>
        </p:grpSpPr>
        <p:pic>
          <p:nvPicPr>
            <p:cNvPr id="49158" name="Picture 5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77" y="699"/>
              <a:ext cx="2849" cy="335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49159" name="Text Box 6"/>
            <p:cNvSpPr txBox="1">
              <a:spLocks noChangeArrowheads="1"/>
            </p:cNvSpPr>
            <p:nvPr/>
          </p:nvSpPr>
          <p:spPr bwMode="auto">
            <a:xfrm>
              <a:off x="177" y="699"/>
              <a:ext cx="2849" cy="335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500694" y="2357430"/>
            <a:ext cx="1357322" cy="1825603"/>
            <a:chOff x="2788" y="852"/>
            <a:chExt cx="2533" cy="3175"/>
          </a:xfrm>
        </p:grpSpPr>
        <p:pic>
          <p:nvPicPr>
            <p:cNvPr id="49156" name="Picture 8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788" y="852"/>
              <a:ext cx="2534" cy="317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49157" name="Text Box 9"/>
            <p:cNvSpPr txBox="1">
              <a:spLocks noChangeArrowheads="1"/>
            </p:cNvSpPr>
            <p:nvPr/>
          </p:nvSpPr>
          <p:spPr bwMode="auto">
            <a:xfrm>
              <a:off x="2788" y="852"/>
              <a:ext cx="2534" cy="317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E49F">
              <a:alpha val="79999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400" b="1">
                <a:solidFill>
                  <a:srgbClr val="000000"/>
                </a:solidFill>
                <a:latin typeface="Calibri" pitchFamily="34" charset="0"/>
              </a:rPr>
              <a:t>Разрушение памятника во время Великой Отечественной войны и последующее восстановление</a:t>
            </a:r>
          </a:p>
          <a:p>
            <a:pPr marL="341313" indent="-341313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24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79388" y="1268413"/>
            <a:ext cx="4268787" cy="5035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FF"/>
                </a:solidFill>
              </a:rPr>
              <a:t>15 августа1941 года </a:t>
            </a:r>
            <a:r>
              <a:rPr lang="ru-RU">
                <a:solidFill>
                  <a:srgbClr val="000000"/>
                </a:solidFill>
              </a:rPr>
              <a:t>в Новгород вошли фашисты. Нацистский генерал фон Герцог, служивший в штабе немецкой армии, осаждавшей Ленинград, приказал разобрать памятник «Тысячелетие России» и вывезти в Германию, решив сделать подарок своему другу на родине (эти элементы ныне утрачены). Зимой 1943/44 года начались работы по демонтажу памятника. Железной дорогой успели увезти бронзовую решетку работы профессора Боссе, окружавшую памятник, а также бронзовые художественной работы фонари, стоявшие вокруг памятника. Но </a:t>
            </a:r>
            <a:r>
              <a:rPr lang="ru-RU">
                <a:solidFill>
                  <a:srgbClr val="0000FF"/>
                </a:solidFill>
              </a:rPr>
              <a:t>20 января</a:t>
            </a:r>
            <a:r>
              <a:rPr lang="ru-RU">
                <a:solidFill>
                  <a:srgbClr val="000000"/>
                </a:solidFill>
              </a:rPr>
              <a:t> </a:t>
            </a:r>
            <a:r>
              <a:rPr lang="ru-RU">
                <a:solidFill>
                  <a:srgbClr val="0000FF"/>
                </a:solidFill>
              </a:rPr>
              <a:t>1944 года </a:t>
            </a:r>
            <a:r>
              <a:rPr lang="ru-RU">
                <a:solidFill>
                  <a:srgbClr val="000000"/>
                </a:solidFill>
              </a:rPr>
              <a:t>город был освобождён советскими войсками </a:t>
            </a: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29256" y="2500306"/>
            <a:ext cx="1710335" cy="163987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17" dur="2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E49F">
              <a:alpha val="79999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3200" b="1">
                <a:solidFill>
                  <a:srgbClr val="000000"/>
                </a:solidFill>
                <a:latin typeface="Calibri" pitchFamily="34" charset="0"/>
              </a:rPr>
              <a:t>Последующие реставрации</a:t>
            </a:r>
          </a:p>
          <a:p>
            <a:pPr marL="341313" indent="-341313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32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900113" y="549275"/>
            <a:ext cx="7140575" cy="5310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В </a:t>
            </a:r>
            <a:r>
              <a:rPr lang="ru-RU">
                <a:solidFill>
                  <a:srgbClr val="0000FF"/>
                </a:solidFill>
              </a:rPr>
              <a:t>1954 году</a:t>
            </a:r>
            <a:r>
              <a:rPr lang="ru-RU">
                <a:solidFill>
                  <a:srgbClr val="000000"/>
                </a:solidFill>
              </a:rPr>
              <a:t> была произведена доделка прежних работ по восстановлению (сварка швов, укрепление отдельных плит литья, все бронзовые части были патинизированы).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Вторая половина 1970-х годов — специалисты Ленинградского научно-производственного объединения «Реставратор» восстановили вокруг памятника фонари и решетку (вместо увезённых в Германию).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Апрель-июнь </a:t>
            </a:r>
            <a:r>
              <a:rPr lang="ru-RU">
                <a:solidFill>
                  <a:srgbClr val="0000FF"/>
                </a:solidFill>
              </a:rPr>
              <a:t>1982 года</a:t>
            </a:r>
            <a:r>
              <a:rPr lang="ru-RU">
                <a:solidFill>
                  <a:srgbClr val="000000"/>
                </a:solidFill>
              </a:rPr>
              <a:t> — тщательный осмотр и чистка.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Наконец, в </a:t>
            </a:r>
            <a:r>
              <a:rPr lang="ru-RU">
                <a:solidFill>
                  <a:srgbClr val="0000FF"/>
                </a:solidFill>
              </a:rPr>
              <a:t>1994 году</a:t>
            </a:r>
            <a:r>
              <a:rPr lang="ru-RU">
                <a:solidFill>
                  <a:srgbClr val="000000"/>
                </a:solidFill>
              </a:rPr>
              <a:t> детальный осмотр памятника выявил его угрожающее состояние по причине частичного разрушения и значительной коррозии деталей стальной несущей конструкции верхней части памятника. Отсутствовали некоторые элементы декора (не восстановленные в 1982 году). АО «Ампир» (Санкт-Петербург) в период с февраля по октябрь </a:t>
            </a:r>
            <a:r>
              <a:rPr lang="ru-RU">
                <a:solidFill>
                  <a:srgbClr val="0000FF"/>
                </a:solidFill>
              </a:rPr>
              <a:t>1995 года </a:t>
            </a:r>
            <a:r>
              <a:rPr lang="ru-RU">
                <a:solidFill>
                  <a:srgbClr val="000000"/>
                </a:solidFill>
              </a:rPr>
              <a:t>провёл очередной цикл восстановительных работ.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При реставрациях случались неожиданные находки: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В 90-х годах в маленьком помещении внутри монумента специалисты отыскали своеобразные сталактиты, сталагмиты и остатки лестницы, забытой в середине XIX века.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7" dur="5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0" dur="500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3" dur="500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6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214313" y="71438"/>
            <a:ext cx="8929687" cy="180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 чисел, записанных в верхней строке таблицы,     выпишите пары взаимно обратных и, расположив все эти числа  порядке возрастания, расшифруйте слово, состоящее из 7 букв и вы узнаете имя победителя.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28750" y="2000250"/>
            <a:ext cx="6213475" cy="1327150"/>
            <a:chOff x="900" y="1260"/>
            <a:chExt cx="3914" cy="836"/>
          </a:xfrm>
        </p:grpSpPr>
        <p:sp>
          <p:nvSpPr>
            <p:cNvPr id="10321" name="Rectangle 3"/>
            <p:cNvSpPr>
              <a:spLocks noChangeArrowheads="1"/>
            </p:cNvSpPr>
            <p:nvPr/>
          </p:nvSpPr>
          <p:spPr bwMode="auto">
            <a:xfrm>
              <a:off x="900" y="1260"/>
              <a:ext cx="313" cy="549"/>
            </a:xfrm>
            <a:prstGeom prst="rect">
              <a:avLst/>
            </a:prstGeom>
            <a:solidFill>
              <a:srgbClr val="DCE6F2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>
                <a:buFont typeface="Calibri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3200">
                  <a:solidFill>
                    <a:srgbClr val="0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10322" name="Rectangle 4"/>
            <p:cNvSpPr>
              <a:spLocks noChangeArrowheads="1"/>
            </p:cNvSpPr>
            <p:nvPr/>
          </p:nvSpPr>
          <p:spPr bwMode="auto">
            <a:xfrm>
              <a:off x="1213" y="1260"/>
              <a:ext cx="313" cy="549"/>
            </a:xfrm>
            <a:prstGeom prst="rect">
              <a:avLst/>
            </a:prstGeom>
            <a:solidFill>
              <a:srgbClr val="DCE6F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23" name="Rectangle 5"/>
            <p:cNvSpPr>
              <a:spLocks noChangeArrowheads="1"/>
            </p:cNvSpPr>
            <p:nvPr/>
          </p:nvSpPr>
          <p:spPr bwMode="auto">
            <a:xfrm>
              <a:off x="1526" y="1260"/>
              <a:ext cx="274" cy="549"/>
            </a:xfrm>
            <a:prstGeom prst="rect">
              <a:avLst/>
            </a:prstGeom>
            <a:solidFill>
              <a:srgbClr val="DCE6F2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>
                <a:buFont typeface="Calibri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3200">
                  <a:solidFill>
                    <a:srgbClr val="0000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10324" name="Rectangle 6"/>
            <p:cNvSpPr>
              <a:spLocks noChangeArrowheads="1"/>
            </p:cNvSpPr>
            <p:nvPr/>
          </p:nvSpPr>
          <p:spPr bwMode="auto">
            <a:xfrm>
              <a:off x="1800" y="1260"/>
              <a:ext cx="351" cy="549"/>
            </a:xfrm>
            <a:prstGeom prst="rect">
              <a:avLst/>
            </a:prstGeom>
            <a:solidFill>
              <a:srgbClr val="DCE6F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25" name="Rectangle 7"/>
            <p:cNvSpPr>
              <a:spLocks noChangeArrowheads="1"/>
            </p:cNvSpPr>
            <p:nvPr/>
          </p:nvSpPr>
          <p:spPr bwMode="auto">
            <a:xfrm>
              <a:off x="2151" y="1260"/>
              <a:ext cx="313" cy="549"/>
            </a:xfrm>
            <a:prstGeom prst="rect">
              <a:avLst/>
            </a:prstGeom>
            <a:solidFill>
              <a:srgbClr val="DCE6F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26" name="Rectangle 8"/>
            <p:cNvSpPr>
              <a:spLocks noChangeArrowheads="1"/>
            </p:cNvSpPr>
            <p:nvPr/>
          </p:nvSpPr>
          <p:spPr bwMode="auto">
            <a:xfrm>
              <a:off x="2464" y="1260"/>
              <a:ext cx="313" cy="549"/>
            </a:xfrm>
            <a:prstGeom prst="rect">
              <a:avLst/>
            </a:prstGeom>
            <a:solidFill>
              <a:srgbClr val="DCE6F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27" name="Rectangle 9"/>
            <p:cNvSpPr>
              <a:spLocks noChangeArrowheads="1"/>
            </p:cNvSpPr>
            <p:nvPr/>
          </p:nvSpPr>
          <p:spPr bwMode="auto">
            <a:xfrm>
              <a:off x="2777" y="1260"/>
              <a:ext cx="313" cy="549"/>
            </a:xfrm>
            <a:prstGeom prst="rect">
              <a:avLst/>
            </a:prstGeom>
            <a:solidFill>
              <a:srgbClr val="DCE6F2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>
                <a:buFont typeface="Calibri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3200">
                  <a:solidFill>
                    <a:srgbClr val="000000"/>
                  </a:solidFill>
                  <a:latin typeface="Calibri" pitchFamily="34" charset="0"/>
                </a:rPr>
                <a:t>1</a:t>
              </a:r>
            </a:p>
            <a:p>
              <a:pPr>
                <a:buFont typeface="Calibri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3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0328" name="Rectangle 10"/>
            <p:cNvSpPr>
              <a:spLocks noChangeArrowheads="1"/>
            </p:cNvSpPr>
            <p:nvPr/>
          </p:nvSpPr>
          <p:spPr bwMode="auto">
            <a:xfrm>
              <a:off x="3090" y="1260"/>
              <a:ext cx="312" cy="549"/>
            </a:xfrm>
            <a:prstGeom prst="rect">
              <a:avLst/>
            </a:prstGeom>
            <a:solidFill>
              <a:srgbClr val="DCE6F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29" name="Rectangle 11"/>
            <p:cNvSpPr>
              <a:spLocks noChangeArrowheads="1"/>
            </p:cNvSpPr>
            <p:nvPr/>
          </p:nvSpPr>
          <p:spPr bwMode="auto">
            <a:xfrm>
              <a:off x="3402" y="1260"/>
              <a:ext cx="313" cy="549"/>
            </a:xfrm>
            <a:prstGeom prst="rect">
              <a:avLst/>
            </a:prstGeom>
            <a:solidFill>
              <a:srgbClr val="DCE6F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30" name="Rectangle 12"/>
            <p:cNvSpPr>
              <a:spLocks noChangeArrowheads="1"/>
            </p:cNvSpPr>
            <p:nvPr/>
          </p:nvSpPr>
          <p:spPr bwMode="auto">
            <a:xfrm>
              <a:off x="3715" y="1260"/>
              <a:ext cx="313" cy="549"/>
            </a:xfrm>
            <a:prstGeom prst="rect">
              <a:avLst/>
            </a:prstGeom>
            <a:solidFill>
              <a:srgbClr val="DCE6F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31" name="Rectangle 13"/>
            <p:cNvSpPr>
              <a:spLocks noChangeArrowheads="1"/>
            </p:cNvSpPr>
            <p:nvPr/>
          </p:nvSpPr>
          <p:spPr bwMode="auto">
            <a:xfrm>
              <a:off x="4028" y="1260"/>
              <a:ext cx="313" cy="549"/>
            </a:xfrm>
            <a:prstGeom prst="rect">
              <a:avLst/>
            </a:prstGeom>
            <a:solidFill>
              <a:srgbClr val="DCE6F2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>
                <a:buFont typeface="Calibri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3200">
                  <a:solidFill>
                    <a:srgbClr val="000000"/>
                  </a:solidFill>
                  <a:latin typeface="Calibri" pitchFamily="34" charset="0"/>
                </a:rPr>
                <a:t>8</a:t>
              </a:r>
            </a:p>
          </p:txBody>
        </p:sp>
        <p:sp>
          <p:nvSpPr>
            <p:cNvPr id="10332" name="Rectangle 14"/>
            <p:cNvSpPr>
              <a:spLocks noChangeArrowheads="1"/>
            </p:cNvSpPr>
            <p:nvPr/>
          </p:nvSpPr>
          <p:spPr bwMode="auto">
            <a:xfrm>
              <a:off x="4341" y="1260"/>
              <a:ext cx="474" cy="549"/>
            </a:xfrm>
            <a:prstGeom prst="rect">
              <a:avLst/>
            </a:prstGeom>
            <a:solidFill>
              <a:srgbClr val="DCE6F2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>
                <a:buFont typeface="Calibri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3200">
                  <a:solidFill>
                    <a:srgbClr val="000000"/>
                  </a:solidFill>
                  <a:latin typeface="Calibri" pitchFamily="34" charset="0"/>
                </a:rPr>
                <a:t>-1</a:t>
              </a:r>
            </a:p>
          </p:txBody>
        </p:sp>
        <p:sp>
          <p:nvSpPr>
            <p:cNvPr id="10333" name="Rectangle 15"/>
            <p:cNvSpPr>
              <a:spLocks noChangeArrowheads="1"/>
            </p:cNvSpPr>
            <p:nvPr/>
          </p:nvSpPr>
          <p:spPr bwMode="auto">
            <a:xfrm>
              <a:off x="900" y="1809"/>
              <a:ext cx="313" cy="288"/>
            </a:xfrm>
            <a:prstGeom prst="rect">
              <a:avLst/>
            </a:prstGeom>
            <a:solidFill>
              <a:srgbClr val="DCE6F2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ш</a:t>
              </a:r>
            </a:p>
          </p:txBody>
        </p:sp>
        <p:sp>
          <p:nvSpPr>
            <p:cNvPr id="10334" name="Rectangle 16"/>
            <p:cNvSpPr>
              <a:spLocks noChangeArrowheads="1"/>
            </p:cNvSpPr>
            <p:nvPr/>
          </p:nvSpPr>
          <p:spPr bwMode="auto">
            <a:xfrm>
              <a:off x="1213" y="1809"/>
              <a:ext cx="313" cy="288"/>
            </a:xfrm>
            <a:prstGeom prst="rect">
              <a:avLst/>
            </a:prstGeom>
            <a:solidFill>
              <a:srgbClr val="DCE6F2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к</a:t>
              </a:r>
            </a:p>
          </p:txBody>
        </p:sp>
        <p:sp>
          <p:nvSpPr>
            <p:cNvPr id="10335" name="Rectangle 17"/>
            <p:cNvSpPr>
              <a:spLocks noChangeArrowheads="1"/>
            </p:cNvSpPr>
            <p:nvPr/>
          </p:nvSpPr>
          <p:spPr bwMode="auto">
            <a:xfrm>
              <a:off x="1526" y="1809"/>
              <a:ext cx="274" cy="288"/>
            </a:xfrm>
            <a:prstGeom prst="rect">
              <a:avLst/>
            </a:prstGeom>
            <a:solidFill>
              <a:srgbClr val="DCE6F2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и</a:t>
              </a:r>
            </a:p>
          </p:txBody>
        </p:sp>
        <p:sp>
          <p:nvSpPr>
            <p:cNvPr id="10336" name="Rectangle 18"/>
            <p:cNvSpPr>
              <a:spLocks noChangeArrowheads="1"/>
            </p:cNvSpPr>
            <p:nvPr/>
          </p:nvSpPr>
          <p:spPr bwMode="auto">
            <a:xfrm>
              <a:off x="1800" y="1809"/>
              <a:ext cx="351" cy="288"/>
            </a:xfrm>
            <a:prstGeom prst="rect">
              <a:avLst/>
            </a:prstGeom>
            <a:solidFill>
              <a:srgbClr val="DCE6F2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у</a:t>
              </a:r>
            </a:p>
          </p:txBody>
        </p:sp>
        <p:sp>
          <p:nvSpPr>
            <p:cNvPr id="10337" name="Rectangle 19"/>
            <p:cNvSpPr>
              <a:spLocks noChangeArrowheads="1"/>
            </p:cNvSpPr>
            <p:nvPr/>
          </p:nvSpPr>
          <p:spPr bwMode="auto">
            <a:xfrm>
              <a:off x="2151" y="1809"/>
              <a:ext cx="313" cy="288"/>
            </a:xfrm>
            <a:prstGeom prst="rect">
              <a:avLst/>
            </a:prstGeom>
            <a:solidFill>
              <a:srgbClr val="DCE6F2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м</a:t>
              </a:r>
            </a:p>
          </p:txBody>
        </p:sp>
        <p:sp>
          <p:nvSpPr>
            <p:cNvPr id="10338" name="Rectangle 20"/>
            <p:cNvSpPr>
              <a:spLocks noChangeArrowheads="1"/>
            </p:cNvSpPr>
            <p:nvPr/>
          </p:nvSpPr>
          <p:spPr bwMode="auto">
            <a:xfrm>
              <a:off x="2464" y="1809"/>
              <a:ext cx="313" cy="288"/>
            </a:xfrm>
            <a:prstGeom prst="rect">
              <a:avLst/>
            </a:prstGeom>
            <a:solidFill>
              <a:srgbClr val="DCE6F2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</a:p>
          </p:txBody>
        </p:sp>
        <p:sp>
          <p:nvSpPr>
            <p:cNvPr id="10339" name="Rectangle 21"/>
            <p:cNvSpPr>
              <a:spLocks noChangeArrowheads="1"/>
            </p:cNvSpPr>
            <p:nvPr/>
          </p:nvSpPr>
          <p:spPr bwMode="auto">
            <a:xfrm>
              <a:off x="2777" y="1809"/>
              <a:ext cx="313" cy="288"/>
            </a:xfrm>
            <a:prstGeom prst="rect">
              <a:avLst/>
            </a:prstGeom>
            <a:solidFill>
              <a:srgbClr val="DCE6F2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ш</a:t>
              </a:r>
            </a:p>
          </p:txBody>
        </p:sp>
        <p:sp>
          <p:nvSpPr>
            <p:cNvPr id="10340" name="Rectangle 22"/>
            <p:cNvSpPr>
              <a:spLocks noChangeArrowheads="1"/>
            </p:cNvSpPr>
            <p:nvPr/>
          </p:nvSpPr>
          <p:spPr bwMode="auto">
            <a:xfrm>
              <a:off x="3090" y="1809"/>
              <a:ext cx="312" cy="288"/>
            </a:xfrm>
            <a:prstGeom prst="rect">
              <a:avLst/>
            </a:prstGeom>
            <a:solidFill>
              <a:srgbClr val="DCE6F2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</a:p>
          </p:txBody>
        </p:sp>
        <p:sp>
          <p:nvSpPr>
            <p:cNvPr id="10341" name="Rectangle 23"/>
            <p:cNvSpPr>
              <a:spLocks noChangeArrowheads="1"/>
            </p:cNvSpPr>
            <p:nvPr/>
          </p:nvSpPr>
          <p:spPr bwMode="auto">
            <a:xfrm>
              <a:off x="3402" y="1809"/>
              <a:ext cx="313" cy="288"/>
            </a:xfrm>
            <a:prstGeom prst="rect">
              <a:avLst/>
            </a:prstGeom>
            <a:solidFill>
              <a:srgbClr val="DCE6F2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в</a:t>
              </a:r>
            </a:p>
          </p:txBody>
        </p:sp>
        <p:sp>
          <p:nvSpPr>
            <p:cNvPr id="10342" name="Rectangle 24"/>
            <p:cNvSpPr>
              <a:spLocks noChangeArrowheads="1"/>
            </p:cNvSpPr>
            <p:nvPr/>
          </p:nvSpPr>
          <p:spPr bwMode="auto">
            <a:xfrm>
              <a:off x="3715" y="1809"/>
              <a:ext cx="313" cy="288"/>
            </a:xfrm>
            <a:prstGeom prst="rect">
              <a:avLst/>
            </a:prstGeom>
            <a:solidFill>
              <a:srgbClr val="DCE6F2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и</a:t>
              </a:r>
            </a:p>
          </p:txBody>
        </p:sp>
        <p:sp>
          <p:nvSpPr>
            <p:cNvPr id="10343" name="Rectangle 25"/>
            <p:cNvSpPr>
              <a:spLocks noChangeArrowheads="1"/>
            </p:cNvSpPr>
            <p:nvPr/>
          </p:nvSpPr>
          <p:spPr bwMode="auto">
            <a:xfrm>
              <a:off x="4028" y="1809"/>
              <a:ext cx="313" cy="288"/>
            </a:xfrm>
            <a:prstGeom prst="rect">
              <a:avLst/>
            </a:prstGeom>
            <a:solidFill>
              <a:srgbClr val="DCE6F2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н</a:t>
              </a:r>
            </a:p>
          </p:txBody>
        </p:sp>
        <p:sp>
          <p:nvSpPr>
            <p:cNvPr id="10344" name="Rectangle 26"/>
            <p:cNvSpPr>
              <a:spLocks noChangeArrowheads="1"/>
            </p:cNvSpPr>
            <p:nvPr/>
          </p:nvSpPr>
          <p:spPr bwMode="auto">
            <a:xfrm>
              <a:off x="4341" y="1809"/>
              <a:ext cx="474" cy="288"/>
            </a:xfrm>
            <a:prstGeom prst="rect">
              <a:avLst/>
            </a:prstGeom>
            <a:solidFill>
              <a:srgbClr val="DCE6F2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</a:p>
          </p:txBody>
        </p:sp>
        <p:sp>
          <p:nvSpPr>
            <p:cNvPr id="10345" name="Line 27"/>
            <p:cNvSpPr>
              <a:spLocks noChangeShapeType="1"/>
            </p:cNvSpPr>
            <p:nvPr/>
          </p:nvSpPr>
          <p:spPr bwMode="auto">
            <a:xfrm>
              <a:off x="1213" y="1260"/>
              <a:ext cx="1" cy="837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6" name="Line 28"/>
            <p:cNvSpPr>
              <a:spLocks noChangeShapeType="1"/>
            </p:cNvSpPr>
            <p:nvPr/>
          </p:nvSpPr>
          <p:spPr bwMode="auto">
            <a:xfrm>
              <a:off x="1526" y="1260"/>
              <a:ext cx="1" cy="837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7" name="Line 29"/>
            <p:cNvSpPr>
              <a:spLocks noChangeShapeType="1"/>
            </p:cNvSpPr>
            <p:nvPr/>
          </p:nvSpPr>
          <p:spPr bwMode="auto">
            <a:xfrm>
              <a:off x="1800" y="1260"/>
              <a:ext cx="1" cy="837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8" name="Line 30"/>
            <p:cNvSpPr>
              <a:spLocks noChangeShapeType="1"/>
            </p:cNvSpPr>
            <p:nvPr/>
          </p:nvSpPr>
          <p:spPr bwMode="auto">
            <a:xfrm>
              <a:off x="2151" y="1260"/>
              <a:ext cx="1" cy="837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9" name="Line 31"/>
            <p:cNvSpPr>
              <a:spLocks noChangeShapeType="1"/>
            </p:cNvSpPr>
            <p:nvPr/>
          </p:nvSpPr>
          <p:spPr bwMode="auto">
            <a:xfrm>
              <a:off x="2464" y="1260"/>
              <a:ext cx="1" cy="837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0" name="Line 32"/>
            <p:cNvSpPr>
              <a:spLocks noChangeShapeType="1"/>
            </p:cNvSpPr>
            <p:nvPr/>
          </p:nvSpPr>
          <p:spPr bwMode="auto">
            <a:xfrm>
              <a:off x="2777" y="1260"/>
              <a:ext cx="1" cy="837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1" name="Line 33"/>
            <p:cNvSpPr>
              <a:spLocks noChangeShapeType="1"/>
            </p:cNvSpPr>
            <p:nvPr/>
          </p:nvSpPr>
          <p:spPr bwMode="auto">
            <a:xfrm>
              <a:off x="3090" y="1260"/>
              <a:ext cx="1" cy="837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2" name="Line 34"/>
            <p:cNvSpPr>
              <a:spLocks noChangeShapeType="1"/>
            </p:cNvSpPr>
            <p:nvPr/>
          </p:nvSpPr>
          <p:spPr bwMode="auto">
            <a:xfrm>
              <a:off x="3402" y="1260"/>
              <a:ext cx="1" cy="837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3" name="Line 35"/>
            <p:cNvSpPr>
              <a:spLocks noChangeShapeType="1"/>
            </p:cNvSpPr>
            <p:nvPr/>
          </p:nvSpPr>
          <p:spPr bwMode="auto">
            <a:xfrm>
              <a:off x="3715" y="1260"/>
              <a:ext cx="1" cy="837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4" name="Line 36"/>
            <p:cNvSpPr>
              <a:spLocks noChangeShapeType="1"/>
            </p:cNvSpPr>
            <p:nvPr/>
          </p:nvSpPr>
          <p:spPr bwMode="auto">
            <a:xfrm>
              <a:off x="4028" y="1260"/>
              <a:ext cx="1" cy="837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5" name="Line 37"/>
            <p:cNvSpPr>
              <a:spLocks noChangeShapeType="1"/>
            </p:cNvSpPr>
            <p:nvPr/>
          </p:nvSpPr>
          <p:spPr bwMode="auto">
            <a:xfrm>
              <a:off x="4341" y="1260"/>
              <a:ext cx="1" cy="837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6" name="Line 38"/>
            <p:cNvSpPr>
              <a:spLocks noChangeShapeType="1"/>
            </p:cNvSpPr>
            <p:nvPr/>
          </p:nvSpPr>
          <p:spPr bwMode="auto">
            <a:xfrm>
              <a:off x="900" y="1809"/>
              <a:ext cx="3915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7" name="Line 39"/>
            <p:cNvSpPr>
              <a:spLocks noChangeShapeType="1"/>
            </p:cNvSpPr>
            <p:nvPr/>
          </p:nvSpPr>
          <p:spPr bwMode="auto">
            <a:xfrm>
              <a:off x="900" y="1260"/>
              <a:ext cx="1" cy="837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8" name="Line 40"/>
            <p:cNvSpPr>
              <a:spLocks noChangeShapeType="1"/>
            </p:cNvSpPr>
            <p:nvPr/>
          </p:nvSpPr>
          <p:spPr bwMode="auto">
            <a:xfrm>
              <a:off x="4815" y="1260"/>
              <a:ext cx="1" cy="837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9" name="Line 41"/>
            <p:cNvSpPr>
              <a:spLocks noChangeShapeType="1"/>
            </p:cNvSpPr>
            <p:nvPr/>
          </p:nvSpPr>
          <p:spPr bwMode="auto">
            <a:xfrm>
              <a:off x="900" y="1260"/>
              <a:ext cx="3915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60" name="Line 42"/>
            <p:cNvSpPr>
              <a:spLocks noChangeShapeType="1"/>
            </p:cNvSpPr>
            <p:nvPr/>
          </p:nvSpPr>
          <p:spPr bwMode="auto">
            <a:xfrm>
              <a:off x="900" y="2097"/>
              <a:ext cx="3915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44" name="Rectangle 43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188" name="Picture 4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71688" y="2043113"/>
            <a:ext cx="171450" cy="742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46" name="Rectangle 45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190" name="Picture 4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500" y="2071688"/>
            <a:ext cx="447675" cy="742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48" name="Rectangle 47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192" name="Picture 4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43625" y="2071688"/>
            <a:ext cx="171450" cy="742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50" name="Rectangle 49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194" name="Picture 5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71875" y="2000250"/>
            <a:ext cx="180975" cy="800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52" name="Rectangle 51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196" name="Picture 5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410200" y="2071688"/>
            <a:ext cx="447675" cy="742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54" name="Rectangle 53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198" name="Picture 54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143500" y="2071688"/>
            <a:ext cx="171450" cy="742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56" name="Rectangle 55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200" name="Picture 56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929063" y="2071688"/>
            <a:ext cx="447675" cy="742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3" name="Group 57"/>
          <p:cNvGrpSpPr>
            <a:grpSpLocks/>
          </p:cNvGrpSpPr>
          <p:nvPr/>
        </p:nvGrpSpPr>
        <p:grpSpPr bwMode="auto">
          <a:xfrm>
            <a:off x="2928938" y="5000625"/>
            <a:ext cx="3478212" cy="1585913"/>
            <a:chOff x="1890" y="3142"/>
            <a:chExt cx="2191" cy="999"/>
          </a:xfrm>
        </p:grpSpPr>
        <p:sp>
          <p:nvSpPr>
            <p:cNvPr id="10296" name="Rectangle 58"/>
            <p:cNvSpPr>
              <a:spLocks noChangeArrowheads="1"/>
            </p:cNvSpPr>
            <p:nvPr/>
          </p:nvSpPr>
          <p:spPr bwMode="auto">
            <a:xfrm>
              <a:off x="1890" y="3142"/>
              <a:ext cx="313" cy="7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97" name="Rectangle 59"/>
            <p:cNvSpPr>
              <a:spLocks noChangeArrowheads="1"/>
            </p:cNvSpPr>
            <p:nvPr/>
          </p:nvSpPr>
          <p:spPr bwMode="auto">
            <a:xfrm>
              <a:off x="2203" y="3142"/>
              <a:ext cx="313" cy="7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98" name="Rectangle 60"/>
            <p:cNvSpPr>
              <a:spLocks noChangeArrowheads="1"/>
            </p:cNvSpPr>
            <p:nvPr/>
          </p:nvSpPr>
          <p:spPr bwMode="auto">
            <a:xfrm>
              <a:off x="2516" y="3142"/>
              <a:ext cx="319" cy="7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99" name="Rectangle 61"/>
            <p:cNvSpPr>
              <a:spLocks noChangeArrowheads="1"/>
            </p:cNvSpPr>
            <p:nvPr/>
          </p:nvSpPr>
          <p:spPr bwMode="auto">
            <a:xfrm>
              <a:off x="2835" y="3142"/>
              <a:ext cx="306" cy="7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800">
                <a:solidFill>
                  <a:schemeClr val="tx1"/>
                </a:solidFill>
              </a:endParaRPr>
            </a:p>
          </p:txBody>
        </p:sp>
        <p:sp>
          <p:nvSpPr>
            <p:cNvPr id="10300" name="Rectangle 62"/>
            <p:cNvSpPr>
              <a:spLocks noChangeArrowheads="1"/>
            </p:cNvSpPr>
            <p:nvPr/>
          </p:nvSpPr>
          <p:spPr bwMode="auto">
            <a:xfrm>
              <a:off x="3141" y="3142"/>
              <a:ext cx="313" cy="7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>
                <a:buFont typeface="Calibri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3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0301" name="Rectangle 63"/>
            <p:cNvSpPr>
              <a:spLocks noChangeArrowheads="1"/>
            </p:cNvSpPr>
            <p:nvPr/>
          </p:nvSpPr>
          <p:spPr bwMode="auto">
            <a:xfrm>
              <a:off x="3454" y="3142"/>
              <a:ext cx="313" cy="7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 anchor="b"/>
            <a:lstStyle/>
            <a:p>
              <a:pPr algn="ctr">
                <a:buFont typeface="Calibri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3200">
                  <a:solidFill>
                    <a:srgbClr val="000000"/>
                  </a:solidFill>
                  <a:latin typeface="Calibri" pitchFamily="34" charset="0"/>
                </a:rPr>
                <a:t>2</a:t>
              </a:r>
            </a:p>
            <a:p>
              <a:pPr algn="ctr">
                <a:buFont typeface="Calibri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  <a:p>
              <a:pPr algn="ctr">
                <a:buFont typeface="Calibri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0302" name="Rectangle 64"/>
            <p:cNvSpPr>
              <a:spLocks noChangeArrowheads="1"/>
            </p:cNvSpPr>
            <p:nvPr/>
          </p:nvSpPr>
          <p:spPr bwMode="auto">
            <a:xfrm>
              <a:off x="3767" y="3142"/>
              <a:ext cx="313" cy="7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>
                <a:buFont typeface="Calibri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3200">
                  <a:solidFill>
                    <a:srgbClr val="000000"/>
                  </a:solidFill>
                  <a:latin typeface="Calibri" pitchFamily="34" charset="0"/>
                </a:rPr>
                <a:t>8</a:t>
              </a:r>
            </a:p>
            <a:p>
              <a:pPr>
                <a:buFont typeface="Calibri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3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0303" name="Rectangle 65"/>
            <p:cNvSpPr>
              <a:spLocks noChangeArrowheads="1"/>
            </p:cNvSpPr>
            <p:nvPr/>
          </p:nvSpPr>
          <p:spPr bwMode="auto">
            <a:xfrm>
              <a:off x="1890" y="3852"/>
              <a:ext cx="313" cy="2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М</a:t>
              </a:r>
            </a:p>
          </p:txBody>
        </p:sp>
        <p:sp>
          <p:nvSpPr>
            <p:cNvPr id="10304" name="Rectangle 66"/>
            <p:cNvSpPr>
              <a:spLocks noChangeArrowheads="1"/>
            </p:cNvSpPr>
            <p:nvPr/>
          </p:nvSpPr>
          <p:spPr bwMode="auto">
            <a:xfrm>
              <a:off x="2203" y="3852"/>
              <a:ext cx="313" cy="2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И</a:t>
              </a:r>
            </a:p>
          </p:txBody>
        </p:sp>
        <p:sp>
          <p:nvSpPr>
            <p:cNvPr id="10305" name="Rectangle 67"/>
            <p:cNvSpPr>
              <a:spLocks noChangeArrowheads="1"/>
            </p:cNvSpPr>
            <p:nvPr/>
          </p:nvSpPr>
          <p:spPr bwMode="auto">
            <a:xfrm>
              <a:off x="2516" y="3852"/>
              <a:ext cx="319" cy="2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К</a:t>
              </a:r>
            </a:p>
          </p:txBody>
        </p:sp>
        <p:sp>
          <p:nvSpPr>
            <p:cNvPr id="10306" name="Rectangle 68"/>
            <p:cNvSpPr>
              <a:spLocks noChangeArrowheads="1"/>
            </p:cNvSpPr>
            <p:nvPr/>
          </p:nvSpPr>
          <p:spPr bwMode="auto">
            <a:xfrm>
              <a:off x="2835" y="3852"/>
              <a:ext cx="306" cy="2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</a:p>
          </p:txBody>
        </p:sp>
        <p:sp>
          <p:nvSpPr>
            <p:cNvPr id="10307" name="Rectangle 69"/>
            <p:cNvSpPr>
              <a:spLocks noChangeArrowheads="1"/>
            </p:cNvSpPr>
            <p:nvPr/>
          </p:nvSpPr>
          <p:spPr bwMode="auto">
            <a:xfrm>
              <a:off x="3141" y="3852"/>
              <a:ext cx="313" cy="2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Ш</a:t>
              </a:r>
            </a:p>
          </p:txBody>
        </p:sp>
        <p:sp>
          <p:nvSpPr>
            <p:cNvPr id="10308" name="Rectangle 70"/>
            <p:cNvSpPr>
              <a:spLocks noChangeArrowheads="1"/>
            </p:cNvSpPr>
            <p:nvPr/>
          </p:nvSpPr>
          <p:spPr bwMode="auto">
            <a:xfrm>
              <a:off x="3454" y="3852"/>
              <a:ext cx="313" cy="2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И</a:t>
              </a:r>
            </a:p>
          </p:txBody>
        </p:sp>
        <p:sp>
          <p:nvSpPr>
            <p:cNvPr id="10309" name="Rectangle 71"/>
            <p:cNvSpPr>
              <a:spLocks noChangeArrowheads="1"/>
            </p:cNvSpPr>
            <p:nvPr/>
          </p:nvSpPr>
          <p:spPr bwMode="auto">
            <a:xfrm>
              <a:off x="3767" y="3852"/>
              <a:ext cx="313" cy="2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Н</a:t>
              </a:r>
            </a:p>
          </p:txBody>
        </p:sp>
        <p:sp>
          <p:nvSpPr>
            <p:cNvPr id="10310" name="Line 72"/>
            <p:cNvSpPr>
              <a:spLocks noChangeShapeType="1"/>
            </p:cNvSpPr>
            <p:nvPr/>
          </p:nvSpPr>
          <p:spPr bwMode="auto">
            <a:xfrm>
              <a:off x="2203" y="3142"/>
              <a:ext cx="1" cy="99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11" name="Line 73"/>
            <p:cNvSpPr>
              <a:spLocks noChangeShapeType="1"/>
            </p:cNvSpPr>
            <p:nvPr/>
          </p:nvSpPr>
          <p:spPr bwMode="auto">
            <a:xfrm>
              <a:off x="2516" y="3142"/>
              <a:ext cx="1" cy="99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12" name="Line 74"/>
            <p:cNvSpPr>
              <a:spLocks noChangeShapeType="1"/>
            </p:cNvSpPr>
            <p:nvPr/>
          </p:nvSpPr>
          <p:spPr bwMode="auto">
            <a:xfrm>
              <a:off x="2835" y="3142"/>
              <a:ext cx="1" cy="99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13" name="Line 75"/>
            <p:cNvSpPr>
              <a:spLocks noChangeShapeType="1"/>
            </p:cNvSpPr>
            <p:nvPr/>
          </p:nvSpPr>
          <p:spPr bwMode="auto">
            <a:xfrm>
              <a:off x="3141" y="3142"/>
              <a:ext cx="1" cy="99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14" name="Line 76"/>
            <p:cNvSpPr>
              <a:spLocks noChangeShapeType="1"/>
            </p:cNvSpPr>
            <p:nvPr/>
          </p:nvSpPr>
          <p:spPr bwMode="auto">
            <a:xfrm>
              <a:off x="3454" y="3142"/>
              <a:ext cx="1" cy="99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15" name="Line 77"/>
            <p:cNvSpPr>
              <a:spLocks noChangeShapeType="1"/>
            </p:cNvSpPr>
            <p:nvPr/>
          </p:nvSpPr>
          <p:spPr bwMode="auto">
            <a:xfrm>
              <a:off x="3767" y="3142"/>
              <a:ext cx="1" cy="99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16" name="Line 78"/>
            <p:cNvSpPr>
              <a:spLocks noChangeShapeType="1"/>
            </p:cNvSpPr>
            <p:nvPr/>
          </p:nvSpPr>
          <p:spPr bwMode="auto">
            <a:xfrm>
              <a:off x="1890" y="3852"/>
              <a:ext cx="219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17" name="Line 79"/>
            <p:cNvSpPr>
              <a:spLocks noChangeShapeType="1"/>
            </p:cNvSpPr>
            <p:nvPr/>
          </p:nvSpPr>
          <p:spPr bwMode="auto">
            <a:xfrm>
              <a:off x="1890" y="3142"/>
              <a:ext cx="1" cy="99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18" name="Line 80"/>
            <p:cNvSpPr>
              <a:spLocks noChangeShapeType="1"/>
            </p:cNvSpPr>
            <p:nvPr/>
          </p:nvSpPr>
          <p:spPr bwMode="auto">
            <a:xfrm>
              <a:off x="4080" y="3142"/>
              <a:ext cx="1" cy="99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19" name="Line 81"/>
            <p:cNvSpPr>
              <a:spLocks noChangeShapeType="1"/>
            </p:cNvSpPr>
            <p:nvPr/>
          </p:nvSpPr>
          <p:spPr bwMode="auto">
            <a:xfrm>
              <a:off x="1890" y="3142"/>
              <a:ext cx="219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20" name="Line 82"/>
            <p:cNvSpPr>
              <a:spLocks noChangeShapeType="1"/>
            </p:cNvSpPr>
            <p:nvPr/>
          </p:nvSpPr>
          <p:spPr bwMode="auto">
            <a:xfrm>
              <a:off x="1890" y="4140"/>
              <a:ext cx="219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227" name="Text Box 83"/>
          <p:cNvSpPr txBox="1">
            <a:spLocks noChangeArrowheads="1"/>
          </p:cNvSpPr>
          <p:nvPr/>
        </p:nvSpPr>
        <p:spPr bwMode="auto">
          <a:xfrm>
            <a:off x="857250" y="3714750"/>
            <a:ext cx="792956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2 и    ; 8 и    ;      и     ; 1и1 </a:t>
            </a:r>
          </a:p>
        </p:txBody>
      </p:sp>
      <p:pic>
        <p:nvPicPr>
          <p:cNvPr id="6228" name="Picture 8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86125" y="3643313"/>
            <a:ext cx="171450" cy="742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229" name="Picture 8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14813" y="3571875"/>
            <a:ext cx="180975" cy="800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230" name="Picture 8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3643313"/>
            <a:ext cx="171450" cy="742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231" name="Picture 87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214938" y="3643313"/>
            <a:ext cx="171450" cy="742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232" name="Picture 8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14688" y="5129213"/>
            <a:ext cx="180975" cy="800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233" name="Picture 8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14750" y="5143500"/>
            <a:ext cx="171450" cy="742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234" name="Picture 9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3375" y="5114925"/>
            <a:ext cx="171450" cy="742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235" name="Picture 9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572000" y="5214938"/>
            <a:ext cx="171450" cy="742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2857500" y="3500438"/>
            <a:ext cx="3475038" cy="1239837"/>
            <a:chOff x="1800" y="2205"/>
            <a:chExt cx="2189" cy="781"/>
          </a:xfrm>
        </p:grpSpPr>
        <p:sp>
          <p:nvSpPr>
            <p:cNvPr id="10271" name="Rectangle 93"/>
            <p:cNvSpPr>
              <a:spLocks noChangeArrowheads="1"/>
            </p:cNvSpPr>
            <p:nvPr/>
          </p:nvSpPr>
          <p:spPr bwMode="auto">
            <a:xfrm>
              <a:off x="1800" y="2205"/>
              <a:ext cx="313" cy="5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2" name="Rectangle 94"/>
            <p:cNvSpPr>
              <a:spLocks noChangeArrowheads="1"/>
            </p:cNvSpPr>
            <p:nvPr/>
          </p:nvSpPr>
          <p:spPr bwMode="auto">
            <a:xfrm>
              <a:off x="2113" y="2205"/>
              <a:ext cx="313" cy="5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3" name="Rectangle 95"/>
            <p:cNvSpPr>
              <a:spLocks noChangeArrowheads="1"/>
            </p:cNvSpPr>
            <p:nvPr/>
          </p:nvSpPr>
          <p:spPr bwMode="auto">
            <a:xfrm>
              <a:off x="2426" y="2205"/>
              <a:ext cx="319" cy="5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4" name="Rectangle 96"/>
            <p:cNvSpPr>
              <a:spLocks noChangeArrowheads="1"/>
            </p:cNvSpPr>
            <p:nvPr/>
          </p:nvSpPr>
          <p:spPr bwMode="auto">
            <a:xfrm>
              <a:off x="2745" y="2205"/>
              <a:ext cx="306" cy="5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5" name="Rectangle 97"/>
            <p:cNvSpPr>
              <a:spLocks noChangeArrowheads="1"/>
            </p:cNvSpPr>
            <p:nvPr/>
          </p:nvSpPr>
          <p:spPr bwMode="auto">
            <a:xfrm>
              <a:off x="3051" y="2205"/>
              <a:ext cx="313" cy="5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6" name="Rectangle 98"/>
            <p:cNvSpPr>
              <a:spLocks noChangeArrowheads="1"/>
            </p:cNvSpPr>
            <p:nvPr/>
          </p:nvSpPr>
          <p:spPr bwMode="auto">
            <a:xfrm>
              <a:off x="3364" y="2205"/>
              <a:ext cx="313" cy="5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7" name="Rectangle 99"/>
            <p:cNvSpPr>
              <a:spLocks noChangeArrowheads="1"/>
            </p:cNvSpPr>
            <p:nvPr/>
          </p:nvSpPr>
          <p:spPr bwMode="auto">
            <a:xfrm>
              <a:off x="3677" y="2205"/>
              <a:ext cx="313" cy="5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8" name="Rectangle 100"/>
            <p:cNvSpPr>
              <a:spLocks noChangeArrowheads="1"/>
            </p:cNvSpPr>
            <p:nvPr/>
          </p:nvSpPr>
          <p:spPr bwMode="auto">
            <a:xfrm>
              <a:off x="1800" y="2754"/>
              <a:ext cx="313" cy="23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9" name="Rectangle 101"/>
            <p:cNvSpPr>
              <a:spLocks noChangeArrowheads="1"/>
            </p:cNvSpPr>
            <p:nvPr/>
          </p:nvSpPr>
          <p:spPr bwMode="auto">
            <a:xfrm>
              <a:off x="2113" y="2754"/>
              <a:ext cx="313" cy="23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80" name="Rectangle 102"/>
            <p:cNvSpPr>
              <a:spLocks noChangeArrowheads="1"/>
            </p:cNvSpPr>
            <p:nvPr/>
          </p:nvSpPr>
          <p:spPr bwMode="auto">
            <a:xfrm>
              <a:off x="2426" y="2754"/>
              <a:ext cx="319" cy="23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81" name="Rectangle 103"/>
            <p:cNvSpPr>
              <a:spLocks noChangeArrowheads="1"/>
            </p:cNvSpPr>
            <p:nvPr/>
          </p:nvSpPr>
          <p:spPr bwMode="auto">
            <a:xfrm>
              <a:off x="2745" y="2754"/>
              <a:ext cx="306" cy="23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82" name="Rectangle 104"/>
            <p:cNvSpPr>
              <a:spLocks noChangeArrowheads="1"/>
            </p:cNvSpPr>
            <p:nvPr/>
          </p:nvSpPr>
          <p:spPr bwMode="auto">
            <a:xfrm>
              <a:off x="3051" y="2754"/>
              <a:ext cx="313" cy="23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83" name="Rectangle 105"/>
            <p:cNvSpPr>
              <a:spLocks noChangeArrowheads="1"/>
            </p:cNvSpPr>
            <p:nvPr/>
          </p:nvSpPr>
          <p:spPr bwMode="auto">
            <a:xfrm>
              <a:off x="3364" y="2754"/>
              <a:ext cx="313" cy="23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84" name="Rectangle 106"/>
            <p:cNvSpPr>
              <a:spLocks noChangeArrowheads="1"/>
            </p:cNvSpPr>
            <p:nvPr/>
          </p:nvSpPr>
          <p:spPr bwMode="auto">
            <a:xfrm>
              <a:off x="3677" y="2754"/>
              <a:ext cx="313" cy="23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85" name="Line 107"/>
            <p:cNvSpPr>
              <a:spLocks noChangeShapeType="1"/>
            </p:cNvSpPr>
            <p:nvPr/>
          </p:nvSpPr>
          <p:spPr bwMode="auto">
            <a:xfrm>
              <a:off x="2113" y="2205"/>
              <a:ext cx="1" cy="782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6" name="Line 108"/>
            <p:cNvSpPr>
              <a:spLocks noChangeShapeType="1"/>
            </p:cNvSpPr>
            <p:nvPr/>
          </p:nvSpPr>
          <p:spPr bwMode="auto">
            <a:xfrm>
              <a:off x="2426" y="2205"/>
              <a:ext cx="1" cy="782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7" name="Line 109"/>
            <p:cNvSpPr>
              <a:spLocks noChangeShapeType="1"/>
            </p:cNvSpPr>
            <p:nvPr/>
          </p:nvSpPr>
          <p:spPr bwMode="auto">
            <a:xfrm>
              <a:off x="2745" y="2205"/>
              <a:ext cx="1" cy="782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8" name="Line 110"/>
            <p:cNvSpPr>
              <a:spLocks noChangeShapeType="1"/>
            </p:cNvSpPr>
            <p:nvPr/>
          </p:nvSpPr>
          <p:spPr bwMode="auto">
            <a:xfrm>
              <a:off x="3051" y="2205"/>
              <a:ext cx="1" cy="782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9" name="Line 111"/>
            <p:cNvSpPr>
              <a:spLocks noChangeShapeType="1"/>
            </p:cNvSpPr>
            <p:nvPr/>
          </p:nvSpPr>
          <p:spPr bwMode="auto">
            <a:xfrm>
              <a:off x="3364" y="2205"/>
              <a:ext cx="1" cy="782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90" name="Line 112"/>
            <p:cNvSpPr>
              <a:spLocks noChangeShapeType="1"/>
            </p:cNvSpPr>
            <p:nvPr/>
          </p:nvSpPr>
          <p:spPr bwMode="auto">
            <a:xfrm>
              <a:off x="3677" y="2205"/>
              <a:ext cx="1" cy="782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91" name="Line 113"/>
            <p:cNvSpPr>
              <a:spLocks noChangeShapeType="1"/>
            </p:cNvSpPr>
            <p:nvPr/>
          </p:nvSpPr>
          <p:spPr bwMode="auto">
            <a:xfrm>
              <a:off x="1800" y="2754"/>
              <a:ext cx="219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92" name="Line 114"/>
            <p:cNvSpPr>
              <a:spLocks noChangeShapeType="1"/>
            </p:cNvSpPr>
            <p:nvPr/>
          </p:nvSpPr>
          <p:spPr bwMode="auto">
            <a:xfrm>
              <a:off x="1800" y="2205"/>
              <a:ext cx="1" cy="782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93" name="Line 115"/>
            <p:cNvSpPr>
              <a:spLocks noChangeShapeType="1"/>
            </p:cNvSpPr>
            <p:nvPr/>
          </p:nvSpPr>
          <p:spPr bwMode="auto">
            <a:xfrm>
              <a:off x="3990" y="2205"/>
              <a:ext cx="1" cy="782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94" name="Line 116"/>
            <p:cNvSpPr>
              <a:spLocks noChangeShapeType="1"/>
            </p:cNvSpPr>
            <p:nvPr/>
          </p:nvSpPr>
          <p:spPr bwMode="auto">
            <a:xfrm>
              <a:off x="1800" y="2205"/>
              <a:ext cx="219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95" name="Line 117"/>
            <p:cNvSpPr>
              <a:spLocks noChangeShapeType="1"/>
            </p:cNvSpPr>
            <p:nvPr/>
          </p:nvSpPr>
          <p:spPr bwMode="auto">
            <a:xfrm>
              <a:off x="1800" y="2987"/>
              <a:ext cx="219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69" name="TextBox 122"/>
          <p:cNvSpPr txBox="1">
            <a:spLocks noChangeArrowheads="1"/>
          </p:cNvSpPr>
          <p:nvPr/>
        </p:nvSpPr>
        <p:spPr bwMode="auto">
          <a:xfrm>
            <a:off x="5000625" y="5048250"/>
            <a:ext cx="357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262" name="AutoShape 118"/>
          <p:cNvSpPr>
            <a:spLocks noChangeArrowheads="1"/>
          </p:cNvSpPr>
          <p:nvPr/>
        </p:nvSpPr>
        <p:spPr bwMode="auto">
          <a:xfrm>
            <a:off x="1500188" y="4857750"/>
            <a:ext cx="6000750" cy="1714500"/>
          </a:xfrm>
          <a:prstGeom prst="flowChartProcess">
            <a:avLst/>
          </a:prstGeom>
          <a:solidFill>
            <a:srgbClr val="4F81BD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FF0000"/>
              </a:buClr>
              <a:buFont typeface="Calibri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>
                <a:solidFill>
                  <a:srgbClr val="FF0000"/>
                </a:solidFill>
                <a:latin typeface="Calibri" pitchFamily="34" charset="0"/>
              </a:rPr>
              <a:t>ПРОВЕРЯЕМ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900113" y="765175"/>
            <a:ext cx="7488237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chemeClr val="tx1"/>
                </a:solidFill>
              </a:rPr>
              <a:t>Новгород Древний! Великий в веках!</a:t>
            </a:r>
          </a:p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chemeClr val="tx1"/>
                </a:solidFill>
              </a:rPr>
              <a:t>Сплотил ты народы и племена!</a:t>
            </a:r>
          </a:p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chemeClr val="tx1"/>
                </a:solidFill>
              </a:rPr>
              <a:t>Здесь зародилась в древности Русь,</a:t>
            </a:r>
          </a:p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chemeClr val="tx1"/>
                </a:solidFill>
              </a:rPr>
              <a:t>Здесь встала Россия на все времена!</a:t>
            </a: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28927" y="3929066"/>
            <a:ext cx="1857388" cy="1193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3786188" y="142875"/>
            <a:ext cx="5143500" cy="5640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«В конце ноября 1859 года в стенах Санкт – Петербургской Академии  художеств разнеслась ошеломительная новость. </a:t>
            </a:r>
          </a:p>
          <a:p>
            <a:pPr algn="ctr"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Совет академии, подводивший итоги конкурса  на проект памятника «Тысячелетие России», назвал победителем  не академика, не профессора не скульптора даже, а никому неведомого  живописца  </a:t>
            </a:r>
          </a:p>
          <a:p>
            <a:pPr algn="ctr">
              <a:buClr>
                <a:srgbClr val="C000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МИХАИЛА  МИКЕШИНА</a:t>
            </a:r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.» 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8662" y="1500174"/>
            <a:ext cx="2214578" cy="259876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028" name="Group 2"/>
          <p:cNvGrpSpPr>
            <a:grpSpLocks/>
          </p:cNvGrpSpPr>
          <p:nvPr/>
        </p:nvGrpSpPr>
        <p:grpSpPr bwMode="auto">
          <a:xfrm>
            <a:off x="5000625" y="3714750"/>
            <a:ext cx="3671888" cy="633413"/>
            <a:chOff x="3150" y="2340"/>
            <a:chExt cx="2313" cy="399"/>
          </a:xfrm>
        </p:grpSpPr>
        <p:graphicFrame>
          <p:nvGraphicFramePr>
            <p:cNvPr id="1026" name="Object 11"/>
            <p:cNvGraphicFramePr>
              <a:graphicFrameLocks noChangeAspect="1"/>
            </p:cNvGraphicFramePr>
            <p:nvPr/>
          </p:nvGraphicFramePr>
          <p:xfrm>
            <a:off x="3150" y="2340"/>
            <a:ext cx="2314" cy="400"/>
          </p:xfrm>
          <a:graphic>
            <a:graphicData uri="http://schemas.openxmlformats.org/presentationml/2006/ole">
              <p:oleObj spid="_x0000_s1026" name="Формула" r:id="rId4" imgW="1054080" imgH="380880" progId="Equation.3">
                <p:embed/>
              </p:oleObj>
            </a:graphicData>
          </a:graphic>
        </p:graphicFrame>
        <p:sp>
          <p:nvSpPr>
            <p:cNvPr id="1034" name="Text Box 4"/>
            <p:cNvSpPr txBox="1">
              <a:spLocks noChangeArrowheads="1"/>
            </p:cNvSpPr>
            <p:nvPr/>
          </p:nvSpPr>
          <p:spPr bwMode="auto">
            <a:xfrm>
              <a:off x="3150" y="2340"/>
              <a:ext cx="2314" cy="4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4643438" y="1214438"/>
            <a:ext cx="4286250" cy="1798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lnSpc>
                <a:spcPct val="8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000">
                <a:solidFill>
                  <a:srgbClr val="000000"/>
                </a:solidFill>
                <a:latin typeface="Calibri" pitchFamily="34" charset="0"/>
              </a:rPr>
              <a:t>   </a:t>
            </a:r>
            <a:r>
              <a:rPr lang="ru-RU" sz="2800">
                <a:solidFill>
                  <a:srgbClr val="000000"/>
                </a:solidFill>
                <a:latin typeface="Calibri" pitchFamily="34" charset="0"/>
              </a:rPr>
              <a:t>Чтобы  узнать возраст Микешина , найдите значение выражения :  </a:t>
            </a:r>
          </a:p>
        </p:txBody>
      </p:sp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1142976" y="2000240"/>
            <a:ext cx="2357454" cy="3043220"/>
            <a:chOff x="399" y="300"/>
            <a:chExt cx="2368" cy="3537"/>
          </a:xfrm>
        </p:grpSpPr>
        <p:pic>
          <p:nvPicPr>
            <p:cNvPr id="1032" name="Picture 7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99" y="300"/>
              <a:ext cx="2369" cy="35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033" name="Text Box 8"/>
            <p:cNvSpPr txBox="1">
              <a:spLocks noChangeArrowheads="1"/>
            </p:cNvSpPr>
            <p:nvPr/>
          </p:nvSpPr>
          <p:spPr bwMode="auto">
            <a:xfrm>
              <a:off x="399" y="300"/>
              <a:ext cx="2369" cy="35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6429375" y="4857750"/>
            <a:ext cx="857250" cy="763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>
                <a:solidFill>
                  <a:srgbClr val="000000"/>
                </a:solidFill>
              </a:rPr>
              <a:t>23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4500563" y="404813"/>
            <a:ext cx="4181475" cy="5688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2800" b="1">
              <a:solidFill>
                <a:srgbClr val="000000"/>
              </a:solidFill>
              <a:latin typeface="Calibri" pitchFamily="34" charset="0"/>
            </a:endParaRPr>
          </a:p>
          <a:p>
            <a:pPr marL="341313" indent="-341313"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>
                <a:solidFill>
                  <a:srgbClr val="000000"/>
                </a:solidFill>
                <a:latin typeface="Calibri" pitchFamily="34" charset="0"/>
              </a:rPr>
              <a:t>   Закладка памятника состоялась 28 мая 1861 года на кремлевской площади, между Софийским собором и зданием присутственных мест.</a:t>
            </a:r>
          </a:p>
          <a:p>
            <a:pPr marL="341313" indent="-341313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280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12292" name="Group 3"/>
          <p:cNvGrpSpPr>
            <a:grpSpLocks/>
          </p:cNvGrpSpPr>
          <p:nvPr/>
        </p:nvGrpSpPr>
        <p:grpSpPr bwMode="auto">
          <a:xfrm>
            <a:off x="1071538" y="1285860"/>
            <a:ext cx="2357454" cy="3176569"/>
            <a:chOff x="264" y="210"/>
            <a:chExt cx="2454" cy="3666"/>
          </a:xfrm>
        </p:grpSpPr>
        <p:pic>
          <p:nvPicPr>
            <p:cNvPr id="12293" name="Picture 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64" y="210"/>
              <a:ext cx="2455" cy="36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2294" name="Text Box 5"/>
            <p:cNvSpPr txBox="1">
              <a:spLocks noChangeArrowheads="1"/>
            </p:cNvSpPr>
            <p:nvPr/>
          </p:nvSpPr>
          <p:spPr bwMode="auto">
            <a:xfrm>
              <a:off x="264" y="210"/>
              <a:ext cx="2455" cy="36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0" y="836613"/>
            <a:ext cx="8624888" cy="5937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 algn="just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>
                <a:solidFill>
                  <a:srgbClr val="000000"/>
                </a:solidFill>
                <a:latin typeface="Calibri" pitchFamily="34" charset="0"/>
              </a:rPr>
              <a:t>  В возведенный  к тому времени фундамент памятника был заложен гранитный камень, в вырубленную выемку которого был вставлен бронзовый ящик с надписью, указывающей время закладки памятника и его назначение. В этот ящик были вложены медали времен Александра II, а также золотые и серебряные монеты, выпущенные в 1861 году.</a:t>
            </a:r>
          </a:p>
          <a:p>
            <a:pPr marL="341313" indent="-341313" algn="just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>
                <a:solidFill>
                  <a:srgbClr val="000000"/>
                </a:solidFill>
                <a:latin typeface="Calibri" pitchFamily="34" charset="0"/>
              </a:rPr>
              <a:t>   Фундамент памятника, заложенный на глубину 10 метров, выполнен в виде цилиндрической стены, расширяющейся книзу, имея внутри пустоту около четырех метров в диаметре.</a:t>
            </a:r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Calibri"/>
        <a:ea typeface=""/>
        <a:cs typeface="DejaVu Sans"/>
      </a:majorFont>
      <a:minorFont>
        <a:latin typeface="Calibri"/>
        <a:ea typeface="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1672</Words>
  <Application>Microsoft Office PowerPoint</Application>
  <PresentationFormat>Экран (4:3)</PresentationFormat>
  <Paragraphs>290</Paragraphs>
  <Slides>50</Slides>
  <Notes>48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50</vt:i4>
      </vt:variant>
    </vt:vector>
  </HeadingPairs>
  <TitlesOfParts>
    <vt:vector size="53" baseType="lpstr">
      <vt:lpstr>Оформление по умолчанию</vt:lpstr>
      <vt:lpstr>Формула</vt:lpstr>
      <vt:lpstr>Microsoft Equation 3.0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Россия в бронзе </dc:title>
  <dc:creator>User</dc:creator>
  <cp:lastModifiedBy>Admin</cp:lastModifiedBy>
  <cp:revision>20</cp:revision>
  <dcterms:modified xsi:type="dcterms:W3CDTF">2011-01-31T07:55:52Z</dcterms:modified>
</cp:coreProperties>
</file>