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57" r:id="rId4"/>
    <p:sldId id="268" r:id="rId5"/>
    <p:sldId id="262" r:id="rId6"/>
    <p:sldId id="266" r:id="rId7"/>
    <p:sldId id="267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F540"/>
    <a:srgbClr val="EB9435"/>
    <a:srgbClr val="3C40E4"/>
    <a:srgbClr val="EE0CAD"/>
    <a:srgbClr val="0099FF"/>
    <a:srgbClr val="33CCFF"/>
    <a:srgbClr val="FF0000"/>
    <a:srgbClr val="F296DA"/>
    <a:srgbClr val="99FF79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17" autoAdjust="0"/>
    <p:restoredTop sz="99642" autoAdjust="0"/>
  </p:normalViewPr>
  <p:slideViewPr>
    <p:cSldViewPr>
      <p:cViewPr>
        <p:scale>
          <a:sx n="75" d="100"/>
          <a:sy n="75" d="100"/>
        </p:scale>
        <p:origin x="-42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16387E-1675-4114-904F-7C53351C0D77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D477D2A-35F3-4BBE-9090-C84DD8FFD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05E960-D263-4627-93B8-D71EEFA1DCD1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0C6F76-90A7-41DA-A7E9-A52CF95CF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FD69DE-CE51-42FC-8B12-0CBE259F0847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DD5A0D60-3E4C-4E1D-9F0E-CE258EC916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CDD7A-F61E-4756-94CD-856A6B5644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142C4-457F-4ADF-B4E2-CB3675C4CB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16ABAF7-1C2D-4857-9A18-9E32B82418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F36B5-199C-4E2D-BCFD-245E0AFABA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0174D-586D-46D7-A1F2-A7E6AE19A8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A30D0B9-FB2B-425E-996B-5DF162B6FC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F5C13-8D42-4E82-B398-B0B2150719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32912-AFED-4591-BB58-AE7BCF2974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21993-1E9E-4C19-9014-99F3DA3291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672FD-57E8-4A51-AAE6-280414AF1A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45C9A44-384F-4B62-8E8C-7459D812ED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7864" y="1340768"/>
            <a:ext cx="3214710" cy="94931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по теме:</a:t>
            </a:r>
          </a:p>
        </p:txBody>
      </p:sp>
      <p:sp>
        <p:nvSpPr>
          <p:cNvPr id="7171" name="WordArt 6"/>
          <p:cNvSpPr>
            <a:spLocks noChangeArrowheads="1" noChangeShapeType="1" noTextEdit="1"/>
          </p:cNvSpPr>
          <p:nvPr/>
        </p:nvSpPr>
        <p:spPr bwMode="auto">
          <a:xfrm>
            <a:off x="1907704" y="2060848"/>
            <a:ext cx="5400600" cy="302433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fromWordArt="1">
            <a:prstTxWarp prst="textDeflat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"Трапеция</a:t>
            </a:r>
            <a:r>
              <a:rPr lang="ru-RU" sz="48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</a:t>
            </a:r>
            <a:endParaRPr lang="ru-RU" sz="48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AutoShape 7"/>
          <p:cNvSpPr>
            <a:spLocks noChangeArrowheads="1"/>
          </p:cNvSpPr>
          <p:nvPr/>
        </p:nvSpPr>
        <p:spPr bwMode="auto">
          <a:xfrm rot="5400000">
            <a:off x="553243" y="4711453"/>
            <a:ext cx="1844825" cy="158417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57150">
            <a:solidFill>
              <a:srgbClr val="0099FF"/>
            </a:solidFill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467544" y="548680"/>
            <a:ext cx="2232248" cy="1008881"/>
            <a:chOff x="467544" y="548680"/>
            <a:chExt cx="2232248" cy="1008881"/>
          </a:xfrm>
        </p:grpSpPr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971600" y="548680"/>
              <a:ext cx="649287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H="1">
              <a:off x="467544" y="548680"/>
              <a:ext cx="504056" cy="1008881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1619672" y="548680"/>
              <a:ext cx="1079178" cy="1008881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467544" y="1556792"/>
              <a:ext cx="223224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7" name="AutoShape 14"/>
          <p:cNvSpPr>
            <a:spLocks noChangeArrowheads="1"/>
          </p:cNvSpPr>
          <p:nvPr/>
        </p:nvSpPr>
        <p:spPr bwMode="auto">
          <a:xfrm rot="10800000">
            <a:off x="6948264" y="404664"/>
            <a:ext cx="1872357" cy="144016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57150">
            <a:solidFill>
              <a:srgbClr val="FFCC00"/>
            </a:solidFill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6660232" y="4869160"/>
            <a:ext cx="2232720" cy="1368152"/>
            <a:chOff x="6858016" y="2636838"/>
            <a:chExt cx="1944688" cy="863600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7178" name="Line 15"/>
            <p:cNvSpPr>
              <a:spLocks noChangeShapeType="1"/>
            </p:cNvSpPr>
            <p:nvPr/>
          </p:nvSpPr>
          <p:spPr bwMode="auto">
            <a:xfrm>
              <a:off x="6858016" y="2636838"/>
              <a:ext cx="0" cy="863600"/>
            </a:xfrm>
            <a:prstGeom prst="line">
              <a:avLst/>
            </a:prstGeom>
            <a:noFill/>
            <a:ln w="5715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Line 16"/>
            <p:cNvSpPr>
              <a:spLocks noChangeShapeType="1"/>
            </p:cNvSpPr>
            <p:nvPr/>
          </p:nvSpPr>
          <p:spPr bwMode="auto">
            <a:xfrm>
              <a:off x="6858016" y="2636838"/>
              <a:ext cx="1008063" cy="0"/>
            </a:xfrm>
            <a:prstGeom prst="line">
              <a:avLst/>
            </a:prstGeom>
            <a:noFill/>
            <a:ln w="5715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Line 17"/>
            <p:cNvSpPr>
              <a:spLocks noChangeShapeType="1"/>
            </p:cNvSpPr>
            <p:nvPr/>
          </p:nvSpPr>
          <p:spPr bwMode="auto">
            <a:xfrm>
              <a:off x="6858016" y="3500438"/>
              <a:ext cx="1944688" cy="0"/>
            </a:xfrm>
            <a:prstGeom prst="line">
              <a:avLst/>
            </a:prstGeom>
            <a:noFill/>
            <a:ln w="5715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Line 18"/>
            <p:cNvSpPr>
              <a:spLocks noChangeShapeType="1"/>
            </p:cNvSpPr>
            <p:nvPr/>
          </p:nvSpPr>
          <p:spPr bwMode="auto">
            <a:xfrm>
              <a:off x="7866079" y="2636838"/>
              <a:ext cx="936625" cy="863600"/>
            </a:xfrm>
            <a:prstGeom prst="line">
              <a:avLst/>
            </a:prstGeom>
            <a:noFill/>
            <a:ln w="5715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7171" grpId="0"/>
      <p:bldP spid="7172" grpId="0" animBg="1"/>
      <p:bldP spid="717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571500" y="214313"/>
            <a:ext cx="7772400" cy="785812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1" y="1357313"/>
            <a:ext cx="6858021" cy="2428877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 44 + конспект + сформулировать признаки равнобедренной трапеции</a:t>
            </a:r>
          </a:p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№387, 390, 392б</a:t>
            </a:r>
          </a:p>
          <a:p>
            <a:pPr algn="l"/>
            <a:endParaRPr lang="ru-RU" sz="18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доказать признаки равнобедренной трапеции</a:t>
            </a:r>
          </a:p>
          <a:p>
            <a:pPr algn="l"/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4" name="AutoShape 15"/>
          <p:cNvSpPr>
            <a:spLocks noChangeAspect="1" noChangeArrowheads="1" noTextEdit="1"/>
          </p:cNvSpPr>
          <p:nvPr/>
        </p:nvSpPr>
        <p:spPr bwMode="auto">
          <a:xfrm>
            <a:off x="1000125" y="571500"/>
            <a:ext cx="1857375" cy="11604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AutoShape 14"/>
          <p:cNvSpPr>
            <a:spLocks noChangeArrowheads="1"/>
          </p:cNvSpPr>
          <p:nvPr/>
        </p:nvSpPr>
        <p:spPr bwMode="auto">
          <a:xfrm>
            <a:off x="1043608" y="1700808"/>
            <a:ext cx="1857375" cy="1160463"/>
          </a:xfrm>
          <a:prstGeom prst="parallelogram">
            <a:avLst>
              <a:gd name="adj" fmla="val 40495"/>
            </a:avLst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8196" name="Group 11"/>
          <p:cNvGrpSpPr>
            <a:grpSpLocks noChangeAspect="1"/>
          </p:cNvGrpSpPr>
          <p:nvPr/>
        </p:nvGrpSpPr>
        <p:grpSpPr bwMode="auto">
          <a:xfrm>
            <a:off x="0" y="1028700"/>
            <a:ext cx="457200" cy="457200"/>
            <a:chOff x="3693" y="8124"/>
            <a:chExt cx="565" cy="558"/>
          </a:xfrm>
        </p:grpSpPr>
        <p:sp>
          <p:nvSpPr>
            <p:cNvPr id="8217" name="AutoShape 12"/>
            <p:cNvSpPr>
              <a:spLocks noChangeAspect="1" noChangeArrowheads="1" noTextEdit="1"/>
            </p:cNvSpPr>
            <p:nvPr/>
          </p:nvSpPr>
          <p:spPr bwMode="auto">
            <a:xfrm>
              <a:off x="3693" y="8124"/>
              <a:ext cx="565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197" name="Group 9"/>
          <p:cNvGrpSpPr>
            <a:grpSpLocks noChangeAspect="1"/>
          </p:cNvGrpSpPr>
          <p:nvPr/>
        </p:nvGrpSpPr>
        <p:grpSpPr bwMode="auto">
          <a:xfrm>
            <a:off x="0" y="1485900"/>
            <a:ext cx="571500" cy="571500"/>
            <a:chOff x="4963" y="8194"/>
            <a:chExt cx="706" cy="697"/>
          </a:xfrm>
        </p:grpSpPr>
        <p:sp>
          <p:nvSpPr>
            <p:cNvPr id="8216" name="AutoShape 10"/>
            <p:cNvSpPr>
              <a:spLocks noChangeAspect="1" noChangeArrowheads="1" noTextEdit="1"/>
            </p:cNvSpPr>
            <p:nvPr/>
          </p:nvSpPr>
          <p:spPr bwMode="auto">
            <a:xfrm>
              <a:off x="4963" y="8194"/>
              <a:ext cx="706" cy="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9" name="AutoShape 17"/>
          <p:cNvSpPr>
            <a:spLocks noChangeArrowheads="1"/>
          </p:cNvSpPr>
          <p:nvPr/>
        </p:nvSpPr>
        <p:spPr bwMode="auto">
          <a:xfrm rot="7503429">
            <a:off x="6889743" y="1295255"/>
            <a:ext cx="1693863" cy="14414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F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8200" name="Rectangle 16"/>
          <p:cNvSpPr>
            <a:spLocks noChangeArrowheads="1"/>
          </p:cNvSpPr>
          <p:nvPr/>
        </p:nvSpPr>
        <p:spPr bwMode="auto">
          <a:xfrm>
            <a:off x="4427984" y="1700808"/>
            <a:ext cx="1500188" cy="1357313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8201" name="AutoShape 8"/>
          <p:cNvSpPr>
            <a:spLocks noChangeArrowheads="1"/>
          </p:cNvSpPr>
          <p:nvPr/>
        </p:nvSpPr>
        <p:spPr bwMode="auto">
          <a:xfrm rot="7552314">
            <a:off x="3048483" y="4279297"/>
            <a:ext cx="3055938" cy="1177925"/>
          </a:xfrm>
          <a:prstGeom prst="parallelogram">
            <a:avLst>
              <a:gd name="adj" fmla="val 68834"/>
            </a:avLst>
          </a:prstGeom>
          <a:solidFill>
            <a:srgbClr val="3C40E4"/>
          </a:solidFill>
          <a:ln w="57150">
            <a:solidFill>
              <a:srgbClr val="3C40E4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539552" y="4221088"/>
            <a:ext cx="2428866" cy="1500188"/>
          </a:xfrm>
          <a:prstGeom prst="rect">
            <a:avLst/>
          </a:prstGeom>
          <a:solidFill>
            <a:srgbClr val="EE0CAD"/>
          </a:solidFill>
          <a:ln w="57150">
            <a:solidFill>
              <a:srgbClr val="EE0CAD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8203" name="Rectangle 18"/>
          <p:cNvSpPr>
            <a:spLocks noChangeArrowheads="1"/>
          </p:cNvSpPr>
          <p:nvPr/>
        </p:nvSpPr>
        <p:spPr bwMode="auto">
          <a:xfrm flipV="1">
            <a:off x="395536" y="534298"/>
            <a:ext cx="87484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8204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8205" name="Rectangle 20"/>
          <p:cNvSpPr>
            <a:spLocks noChangeArrowheads="1"/>
          </p:cNvSpPr>
          <p:nvPr/>
        </p:nvSpPr>
        <p:spPr bwMode="auto">
          <a:xfrm>
            <a:off x="647700" y="1028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zh-CN" sz="1200">
                <a:latin typeface="Times New Roman" pitchFamily="18" charset="0"/>
                <a:ea typeface="SimSun"/>
                <a:cs typeface="SimSun"/>
              </a:rPr>
              <a:t>              </a:t>
            </a:r>
            <a:endParaRPr lang="ru-RU" altLang="zh-CN"/>
          </a:p>
        </p:txBody>
      </p:sp>
      <p:sp>
        <p:nvSpPr>
          <p:cNvPr id="8206" name="Rectangle 21"/>
          <p:cNvSpPr>
            <a:spLocks noChangeArrowheads="1"/>
          </p:cNvSpPr>
          <p:nvPr/>
        </p:nvSpPr>
        <p:spPr bwMode="auto">
          <a:xfrm>
            <a:off x="647700" y="14859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zh-CN" sz="1200">
                <a:latin typeface="Times New Roman" pitchFamily="18" charset="0"/>
                <a:ea typeface="SimSun"/>
                <a:cs typeface="SimSun"/>
              </a:rPr>
              <a:t>         </a:t>
            </a:r>
            <a:endParaRPr lang="ru-RU" altLang="zh-CN"/>
          </a:p>
        </p:txBody>
      </p:sp>
      <p:sp>
        <p:nvSpPr>
          <p:cNvPr id="8207" name="Rectangle 22"/>
          <p:cNvSpPr>
            <a:spLocks noChangeArrowheads="1"/>
          </p:cNvSpPr>
          <p:nvPr/>
        </p:nvSpPr>
        <p:spPr bwMode="auto">
          <a:xfrm>
            <a:off x="357188" y="1500188"/>
            <a:ext cx="7430239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200650" algn="l"/>
              </a:tabLst>
            </a:pPr>
            <a:r>
              <a:rPr lang="ru-RU" altLang="zh-CN" dirty="0">
                <a:latin typeface="Times New Roman" pitchFamily="18" charset="0"/>
                <a:ea typeface="SimSun"/>
                <a:cs typeface="SimSun"/>
              </a:rPr>
              <a:t>            </a:t>
            </a:r>
          </a:p>
          <a:p>
            <a:pPr eaLnBrk="0" hangingPunct="0">
              <a:tabLst>
                <a:tab pos="5200650" algn="l"/>
              </a:tabLst>
            </a:pPr>
            <a:r>
              <a:rPr lang="ru-RU" altLang="zh-CN" sz="2000" b="1" dirty="0">
                <a:solidFill>
                  <a:schemeClr val="bg1"/>
                </a:solidFill>
                <a:latin typeface="Times New Roman" pitchFamily="18" charset="0"/>
                <a:ea typeface="SimSun"/>
                <a:cs typeface="SimSun"/>
              </a:rPr>
              <a:t>                </a:t>
            </a:r>
            <a:r>
              <a:rPr lang="ru-RU" altLang="zh-CN" sz="2000" b="1" dirty="0" smtClean="0">
                <a:solidFill>
                  <a:schemeClr val="bg1"/>
                </a:solidFill>
                <a:latin typeface="Times New Roman" pitchFamily="18" charset="0"/>
                <a:ea typeface="SimSun"/>
                <a:cs typeface="SimSun"/>
              </a:rPr>
              <a:t>                                               </a:t>
            </a:r>
            <a:r>
              <a:rPr lang="ru-RU" altLang="zh-CN" sz="2000" b="1" dirty="0" smtClean="0">
                <a:latin typeface="Times New Roman" pitchFamily="18" charset="0"/>
                <a:ea typeface="SimSun"/>
                <a:cs typeface="SimSun"/>
              </a:rPr>
              <a:t>                                                </a:t>
            </a:r>
            <a:endParaRPr lang="ru-RU" altLang="zh-CN" sz="2000" b="1" dirty="0"/>
          </a:p>
          <a:p>
            <a:pPr eaLnBrk="0" hangingPunct="0">
              <a:tabLst>
                <a:tab pos="5200650" algn="l"/>
              </a:tabLst>
            </a:pPr>
            <a:endParaRPr lang="ru-RU" altLang="zh-CN" dirty="0"/>
          </a:p>
        </p:txBody>
      </p:sp>
      <p:sp>
        <p:nvSpPr>
          <p:cNvPr id="8209" name="Rectangle 24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zh-CN" sz="1200">
                <a:latin typeface="Times New Roman" pitchFamily="18" charset="0"/>
                <a:ea typeface="SimSun"/>
                <a:cs typeface="SimSun"/>
              </a:rPr>
              <a:t>                                                                                                           </a:t>
            </a:r>
            <a:endParaRPr lang="ru-RU" altLang="zh-CN"/>
          </a:p>
        </p:txBody>
      </p:sp>
      <p:sp>
        <p:nvSpPr>
          <p:cNvPr id="8210" name="Rectangle 25"/>
          <p:cNvSpPr>
            <a:spLocks noChangeArrowheads="1"/>
          </p:cNvSpPr>
          <p:nvPr/>
        </p:nvSpPr>
        <p:spPr bwMode="auto">
          <a:xfrm>
            <a:off x="0" y="2592499"/>
            <a:ext cx="8853706" cy="4678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552700" algn="l"/>
                <a:tab pos="5200650" algn="l"/>
              </a:tabLst>
            </a:pPr>
            <a:endParaRPr lang="ru-RU" sz="800" dirty="0"/>
          </a:p>
          <a:p>
            <a:pPr eaLnBrk="0" hangingPunct="0">
              <a:tabLst>
                <a:tab pos="2552700" algn="l"/>
                <a:tab pos="5200650" algn="l"/>
              </a:tabLst>
            </a:pPr>
            <a:r>
              <a:rPr lang="ru-RU" altLang="zh-CN" sz="1200" dirty="0">
                <a:latin typeface="Times New Roman" pitchFamily="18" charset="0"/>
                <a:ea typeface="SimSun"/>
                <a:cs typeface="SimSun"/>
              </a:rPr>
              <a:t>     </a:t>
            </a:r>
            <a:endParaRPr lang="ru-RU" altLang="zh-CN" sz="800" dirty="0"/>
          </a:p>
          <a:p>
            <a:pPr eaLnBrk="0" hangingPunct="0">
              <a:tabLst>
                <a:tab pos="2552700" algn="l"/>
                <a:tab pos="5200650" algn="l"/>
              </a:tabLst>
            </a:pPr>
            <a:r>
              <a:rPr lang="ru-RU" altLang="zh-CN" sz="1200" dirty="0">
                <a:latin typeface="Times New Roman" pitchFamily="18" charset="0"/>
                <a:ea typeface="SimSun"/>
                <a:cs typeface="SimSun"/>
              </a:rPr>
              <a:t>                                                                                                                               </a:t>
            </a:r>
            <a:endParaRPr lang="ru-RU" altLang="zh-CN" sz="800" dirty="0"/>
          </a:p>
          <a:p>
            <a:pPr lvl="1" eaLnBrk="0" hangingPunct="0">
              <a:tabLst>
                <a:tab pos="2552700" algn="l"/>
                <a:tab pos="5200650" algn="l"/>
              </a:tabLst>
            </a:pPr>
            <a:r>
              <a:rPr lang="ru-RU" altLang="zh-CN" dirty="0">
                <a:latin typeface="Times New Roman" pitchFamily="18" charset="0"/>
              </a:rPr>
              <a:t>        </a:t>
            </a:r>
          </a:p>
          <a:p>
            <a:pPr lvl="1" eaLnBrk="0" hangingPunct="0">
              <a:tabLst>
                <a:tab pos="2552700" algn="l"/>
                <a:tab pos="5200650" algn="l"/>
              </a:tabLst>
            </a:pPr>
            <a:r>
              <a:rPr lang="ru-RU" altLang="zh-CN" dirty="0">
                <a:latin typeface="Times New Roman" pitchFamily="18" charset="0"/>
              </a:rPr>
              <a:t>     </a:t>
            </a:r>
          </a:p>
          <a:p>
            <a:pPr lvl="1" eaLnBrk="0" hangingPunct="0">
              <a:tabLst>
                <a:tab pos="2552700" algn="l"/>
                <a:tab pos="5200650" algn="l"/>
              </a:tabLst>
            </a:pPr>
            <a:endParaRPr lang="ru-RU" altLang="zh-CN" dirty="0">
              <a:latin typeface="Times New Roman" pitchFamily="18" charset="0"/>
            </a:endParaRPr>
          </a:p>
          <a:p>
            <a:pPr lvl="1" eaLnBrk="0" hangingPunct="0">
              <a:tabLst>
                <a:tab pos="2552700" algn="l"/>
                <a:tab pos="5200650" algn="l"/>
              </a:tabLst>
            </a:pPr>
            <a:r>
              <a:rPr lang="ru-RU" altLang="zh-CN" dirty="0">
                <a:latin typeface="Times New Roman" pitchFamily="18" charset="0"/>
              </a:rPr>
              <a:t>               </a:t>
            </a:r>
            <a:endParaRPr lang="ru-RU" altLang="zh-CN" dirty="0" smtClean="0">
              <a:latin typeface="Times New Roman" pitchFamily="18" charset="0"/>
            </a:endParaRPr>
          </a:p>
          <a:p>
            <a:pPr lvl="1" eaLnBrk="0" hangingPunct="0">
              <a:tabLst>
                <a:tab pos="2552700" algn="l"/>
                <a:tab pos="5200650" algn="l"/>
              </a:tabLst>
            </a:pPr>
            <a:endParaRPr lang="ru-RU" altLang="zh-CN" sz="2000" b="1" dirty="0" smtClean="0">
              <a:latin typeface="Times New Roman" pitchFamily="18" charset="0"/>
            </a:endParaRPr>
          </a:p>
          <a:p>
            <a:pPr lvl="1" eaLnBrk="0" hangingPunct="0">
              <a:tabLst>
                <a:tab pos="2552700" algn="l"/>
                <a:tab pos="5200650" algn="l"/>
              </a:tabLst>
            </a:pPr>
            <a:endParaRPr lang="ru-RU" altLang="zh-CN" sz="2000" b="1" dirty="0" smtClean="0">
              <a:latin typeface="Times New Roman" pitchFamily="18" charset="0"/>
            </a:endParaRPr>
          </a:p>
          <a:p>
            <a:pPr lvl="1" eaLnBrk="0" hangingPunct="0">
              <a:tabLst>
                <a:tab pos="2552700" algn="l"/>
                <a:tab pos="5200650" algn="l"/>
              </a:tabLst>
            </a:pPr>
            <a:endParaRPr lang="ru-RU" altLang="zh-CN" sz="2000" b="1" dirty="0" smtClean="0">
              <a:latin typeface="Times New Roman" pitchFamily="18" charset="0"/>
            </a:endParaRPr>
          </a:p>
          <a:p>
            <a:pPr lvl="1" eaLnBrk="0" hangingPunct="0">
              <a:tabLst>
                <a:tab pos="2552700" algn="l"/>
                <a:tab pos="5200650" algn="l"/>
              </a:tabLst>
            </a:pPr>
            <a:endParaRPr lang="ru-RU" altLang="zh-CN" sz="2000" b="1" dirty="0" smtClean="0">
              <a:latin typeface="Times New Roman" pitchFamily="18" charset="0"/>
            </a:endParaRPr>
          </a:p>
          <a:p>
            <a:pPr lvl="1" eaLnBrk="0" hangingPunct="0">
              <a:tabLst>
                <a:tab pos="2552700" algn="l"/>
                <a:tab pos="5200650" algn="l"/>
              </a:tabLst>
            </a:pPr>
            <a:endParaRPr lang="ru-RU" altLang="zh-CN" sz="2000" b="1" dirty="0" smtClean="0">
              <a:latin typeface="Times New Roman" pitchFamily="18" charset="0"/>
            </a:endParaRPr>
          </a:p>
          <a:p>
            <a:pPr lvl="1" eaLnBrk="0" hangingPunct="0">
              <a:tabLst>
                <a:tab pos="2552700" algn="l"/>
                <a:tab pos="5200650" algn="l"/>
              </a:tabLst>
            </a:pPr>
            <a:r>
              <a:rPr lang="ru-RU" altLang="zh-CN" sz="2000" b="1" dirty="0" smtClean="0">
                <a:latin typeface="Times New Roman" pitchFamily="18" charset="0"/>
              </a:rPr>
              <a:t>4  </a:t>
            </a:r>
            <a:r>
              <a:rPr lang="ru-RU" altLang="zh-CN" dirty="0" smtClean="0">
                <a:latin typeface="Times New Roman" pitchFamily="18" charset="0"/>
              </a:rPr>
              <a:t>                                                                        5                                           </a:t>
            </a:r>
            <a:r>
              <a:rPr lang="ru-RU" altLang="zh-CN" sz="2000" b="1" dirty="0">
                <a:latin typeface="Times New Roman" pitchFamily="18" charset="0"/>
              </a:rPr>
              <a:t>6 </a:t>
            </a:r>
            <a:r>
              <a:rPr lang="ru-RU" altLang="zh-CN" dirty="0">
                <a:latin typeface="Times New Roman" pitchFamily="18" charset="0"/>
              </a:rPr>
              <a:t>         </a:t>
            </a:r>
          </a:p>
          <a:p>
            <a:pPr lvl="1" eaLnBrk="0" hangingPunct="0">
              <a:tabLst>
                <a:tab pos="2552700" algn="l"/>
                <a:tab pos="5200650" algn="l"/>
              </a:tabLst>
            </a:pPr>
            <a:r>
              <a:rPr lang="ru-RU" altLang="zh-CN" dirty="0">
                <a:latin typeface="Times New Roman" pitchFamily="18" charset="0"/>
              </a:rPr>
              <a:t>                                                                     </a:t>
            </a:r>
            <a:r>
              <a:rPr lang="ru-RU" altLang="zh-CN" dirty="0" smtClean="0">
                <a:latin typeface="Times New Roman" pitchFamily="18" charset="0"/>
              </a:rPr>
              <a:t>                                    </a:t>
            </a:r>
            <a:endParaRPr lang="ru-RU" altLang="zh-CN" dirty="0">
              <a:latin typeface="Times New Roman" pitchFamily="18" charset="0"/>
            </a:endParaRPr>
          </a:p>
          <a:p>
            <a:pPr lvl="1" eaLnBrk="0" hangingPunct="0">
              <a:tabLst>
                <a:tab pos="2552700" algn="l"/>
                <a:tab pos="5200650" algn="l"/>
              </a:tabLst>
            </a:pPr>
            <a:endParaRPr lang="ru-RU" altLang="zh-CN" dirty="0">
              <a:latin typeface="Times New Roman" pitchFamily="18" charset="0"/>
            </a:endParaRPr>
          </a:p>
          <a:p>
            <a:pPr lvl="1" eaLnBrk="0" hangingPunct="0">
              <a:tabLst>
                <a:tab pos="2552700" algn="l"/>
                <a:tab pos="5200650" algn="l"/>
              </a:tabLst>
            </a:pPr>
            <a:r>
              <a:rPr lang="ru-RU" altLang="zh-CN" dirty="0">
                <a:latin typeface="Times New Roman" pitchFamily="18" charset="0"/>
              </a:rPr>
              <a:t>                                                                      </a:t>
            </a:r>
            <a:r>
              <a:rPr lang="ru-RU" altLang="zh-CN" sz="2000" b="1" dirty="0" smtClean="0">
                <a:latin typeface="Times New Roman" pitchFamily="18" charset="0"/>
              </a:rPr>
              <a:t>                                                             </a:t>
            </a:r>
            <a:endParaRPr lang="ru-RU" altLang="zh-CN" sz="2000" b="1" dirty="0">
              <a:latin typeface="Times New Roman" pitchFamily="18" charset="0"/>
            </a:endParaRPr>
          </a:p>
          <a:p>
            <a:pPr lvl="1" eaLnBrk="0" hangingPunct="0">
              <a:tabLst>
                <a:tab pos="2552700" algn="l"/>
                <a:tab pos="5200650" algn="l"/>
              </a:tabLst>
            </a:pPr>
            <a:endParaRPr lang="ru-RU" altLang="zh-CN" dirty="0"/>
          </a:p>
        </p:txBody>
      </p:sp>
      <p:sp>
        <p:nvSpPr>
          <p:cNvPr id="49" name="Полилиния 48"/>
          <p:cNvSpPr/>
          <p:nvPr/>
        </p:nvSpPr>
        <p:spPr>
          <a:xfrm rot="5400000">
            <a:off x="7233034" y="3632294"/>
            <a:ext cx="1250164" cy="257176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889 h 10000"/>
              <a:gd name="connsiteX4" fmla="*/ 0 w 10000"/>
              <a:gd name="connsiteY4" fmla="*/ 2000 h 10000"/>
              <a:gd name="connsiteX0" fmla="*/ 0 w 10000"/>
              <a:gd name="connsiteY0" fmla="*/ 5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889 h 10000"/>
              <a:gd name="connsiteX4" fmla="*/ 0 w 10000"/>
              <a:gd name="connsiteY4" fmla="*/ 5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500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8889"/>
                </a:lnTo>
                <a:lnTo>
                  <a:pt x="0" y="5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691680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436096" y="31409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8244408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23528" y="40466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Классифицируйте  заданные фигуры: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81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82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85" decel="100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385" decel="100000"/>
                                        <p:tgtEl>
                                          <p:spTgt spid="81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85" decel="100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385" decel="100000"/>
                                        <p:tgtEl>
                                          <p:spTgt spid="82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385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85" decel="100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385" decel="100000"/>
                                        <p:tgtEl>
                                          <p:spTgt spid="82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385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385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85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385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385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385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9" grpId="0" animBg="1"/>
      <p:bldP spid="8200" grpId="0" animBg="1"/>
      <p:bldP spid="8201" grpId="0" animBg="1"/>
      <p:bldP spid="8202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8713788" cy="2001838"/>
          </a:xfrm>
          <a:ln>
            <a:solidFill>
              <a:schemeClr val="bg1"/>
            </a:solidFill>
          </a:ln>
          <a:effectLst/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Трапеция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др.-греч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τράπέζιου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— «столик»;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τράπεζα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— «стол, еда»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АВ|| CD – основания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AC и BD – боковые стороны</a:t>
            </a:r>
          </a:p>
        </p:txBody>
      </p:sp>
      <p:sp>
        <p:nvSpPr>
          <p:cNvPr id="9219" name="Line 6"/>
          <p:cNvSpPr>
            <a:spLocks noChangeShapeType="1"/>
          </p:cNvSpPr>
          <p:nvPr/>
        </p:nvSpPr>
        <p:spPr bwMode="auto">
          <a:xfrm>
            <a:off x="3146073" y="3792538"/>
            <a:ext cx="204265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2343487" y="5087938"/>
            <a:ext cx="488789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 flipH="1">
            <a:off x="2343487" y="3792538"/>
            <a:ext cx="802586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9"/>
          <p:cNvSpPr>
            <a:spLocks noChangeShapeType="1"/>
          </p:cNvSpPr>
          <p:nvPr/>
        </p:nvSpPr>
        <p:spPr bwMode="auto">
          <a:xfrm>
            <a:off x="5188727" y="3792538"/>
            <a:ext cx="2042653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3" name="TextBox 12"/>
          <p:cNvSpPr txBox="1">
            <a:spLocks noChangeArrowheads="1"/>
          </p:cNvSpPr>
          <p:nvPr/>
        </p:nvSpPr>
        <p:spPr bwMode="auto">
          <a:xfrm>
            <a:off x="2071670" y="4929188"/>
            <a:ext cx="289510" cy="369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A</a:t>
            </a:r>
          </a:p>
        </p:txBody>
      </p:sp>
      <p:sp>
        <p:nvSpPr>
          <p:cNvPr id="9224" name="TextBox 13"/>
          <p:cNvSpPr txBox="1">
            <a:spLocks noChangeArrowheads="1"/>
          </p:cNvSpPr>
          <p:nvPr/>
        </p:nvSpPr>
        <p:spPr bwMode="auto">
          <a:xfrm>
            <a:off x="7210470" y="4857751"/>
            <a:ext cx="361888" cy="369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B</a:t>
            </a:r>
            <a:endParaRPr lang="ru-RU" dirty="0"/>
          </a:p>
        </p:txBody>
      </p:sp>
      <p:sp>
        <p:nvSpPr>
          <p:cNvPr id="9225" name="TextBox 14"/>
          <p:cNvSpPr txBox="1">
            <a:spLocks noChangeArrowheads="1"/>
          </p:cNvSpPr>
          <p:nvPr/>
        </p:nvSpPr>
        <p:spPr bwMode="auto">
          <a:xfrm>
            <a:off x="3012577" y="3500438"/>
            <a:ext cx="361888" cy="369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C</a:t>
            </a:r>
            <a:endParaRPr lang="ru-RU" b="1" dirty="0"/>
          </a:p>
        </p:txBody>
      </p:sp>
      <p:sp>
        <p:nvSpPr>
          <p:cNvPr id="9226" name="TextBox 15"/>
          <p:cNvSpPr txBox="1">
            <a:spLocks noChangeArrowheads="1"/>
          </p:cNvSpPr>
          <p:nvPr/>
        </p:nvSpPr>
        <p:spPr bwMode="auto">
          <a:xfrm>
            <a:off x="5143504" y="3429000"/>
            <a:ext cx="434265" cy="369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D</a:t>
            </a:r>
            <a:endParaRPr lang="ru-RU" dirty="0"/>
          </a:p>
        </p:txBody>
      </p:sp>
      <p:sp>
        <p:nvSpPr>
          <p:cNvPr id="12" name="Выноска-облако 11"/>
          <p:cNvSpPr/>
          <p:nvPr/>
        </p:nvSpPr>
        <p:spPr bwMode="auto">
          <a:xfrm>
            <a:off x="4319168" y="2714620"/>
            <a:ext cx="1714512" cy="642942"/>
          </a:xfrm>
          <a:prstGeom prst="cloudCallout">
            <a:avLst>
              <a:gd name="adj1" fmla="val -33904"/>
              <a:gd name="adj2" fmla="val 7731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Выноска-облако 12"/>
          <p:cNvSpPr/>
          <p:nvPr/>
        </p:nvSpPr>
        <p:spPr bwMode="auto">
          <a:xfrm rot="10800000">
            <a:off x="2714612" y="5572140"/>
            <a:ext cx="1857388" cy="500066"/>
          </a:xfrm>
          <a:prstGeom prst="cloudCallout">
            <a:avLst>
              <a:gd name="adj1" fmla="val -31545"/>
              <a:gd name="adj2" fmla="val 141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080000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90606" y="27860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основание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928926" y="557214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основание</a:t>
            </a:r>
            <a:endParaRPr lang="ru-RU" dirty="0"/>
          </a:p>
        </p:txBody>
      </p:sp>
      <p:sp>
        <p:nvSpPr>
          <p:cNvPr id="16" name="Овальная выноска 15"/>
          <p:cNvSpPr/>
          <p:nvPr/>
        </p:nvSpPr>
        <p:spPr bwMode="auto">
          <a:xfrm>
            <a:off x="6000760" y="3500438"/>
            <a:ext cx="2214578" cy="714380"/>
          </a:xfrm>
          <a:prstGeom prst="wedgeEllipseCallout">
            <a:avLst>
              <a:gd name="adj1" fmla="val -28833"/>
              <a:gd name="adj2" fmla="val 82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72198" y="3643314"/>
            <a:ext cx="278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Боковая сторона</a:t>
            </a:r>
            <a:endParaRPr lang="ru-RU" dirty="0"/>
          </a:p>
        </p:txBody>
      </p:sp>
      <p:sp>
        <p:nvSpPr>
          <p:cNvPr id="18" name="Овальная выноска 17"/>
          <p:cNvSpPr/>
          <p:nvPr/>
        </p:nvSpPr>
        <p:spPr bwMode="auto">
          <a:xfrm>
            <a:off x="660780" y="3417555"/>
            <a:ext cx="2214578" cy="714380"/>
          </a:xfrm>
          <a:prstGeom prst="wedgeEllipseCallout">
            <a:avLst>
              <a:gd name="adj1" fmla="val 34908"/>
              <a:gd name="adj2" fmla="val 962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348" y="357187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Боковая сторона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7603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76031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7E70D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7E70D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99F1"/>
                                      </p:to>
                                    </p:animClr>
                                    <p:animClr clrSpc="rgb">
                                      <p:cBhvr>
                                        <p:cTn id="43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99F1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99F1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99F1"/>
                                      </p:to>
                                    </p:animClr>
                                    <p:animClr clrSpc="rgb">
                                      <p:cBhvr>
                                        <p:cTn id="5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99F1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  <p:bldP spid="13" grpId="0" animBg="1"/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428604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Средней линией трапеции 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называется отрезок, соединяющий середины боковых сторон трапеции.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314" y="3000372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Средняя линия трапеции параллельна основаниям и равна их полусумме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14282" y="2928934"/>
            <a:ext cx="4658507" cy="2143750"/>
            <a:chOff x="1986855" y="3871008"/>
            <a:chExt cx="5531984" cy="1847342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3132138" y="4149725"/>
              <a:ext cx="20161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339975" y="5445125"/>
              <a:ext cx="48244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2339975" y="4149725"/>
              <a:ext cx="792163" cy="1295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5148263" y="4149725"/>
              <a:ext cx="2016125" cy="1295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TextBox 12"/>
            <p:cNvSpPr txBox="1">
              <a:spLocks noChangeArrowheads="1"/>
            </p:cNvSpPr>
            <p:nvPr/>
          </p:nvSpPr>
          <p:spPr bwMode="auto">
            <a:xfrm>
              <a:off x="1986855" y="5348462"/>
              <a:ext cx="285750" cy="3698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/>
                <a:t>A</a:t>
              </a:r>
            </a:p>
          </p:txBody>
        </p:sp>
        <p:sp>
          <p:nvSpPr>
            <p:cNvPr id="11" name="TextBox 13"/>
            <p:cNvSpPr txBox="1">
              <a:spLocks noChangeArrowheads="1"/>
            </p:cNvSpPr>
            <p:nvPr/>
          </p:nvSpPr>
          <p:spPr bwMode="auto">
            <a:xfrm>
              <a:off x="7161652" y="5286901"/>
              <a:ext cx="357187" cy="36988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 smtClean="0"/>
                <a:t>B</a:t>
              </a:r>
              <a:endParaRPr lang="ru-RU" dirty="0"/>
            </a:p>
          </p:txBody>
        </p:sp>
        <p:sp>
          <p:nvSpPr>
            <p:cNvPr id="12" name="TextBox 14"/>
            <p:cNvSpPr txBox="1">
              <a:spLocks noChangeArrowheads="1"/>
            </p:cNvSpPr>
            <p:nvPr/>
          </p:nvSpPr>
          <p:spPr bwMode="auto">
            <a:xfrm>
              <a:off x="2920015" y="3871008"/>
              <a:ext cx="357187" cy="3698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/>
                <a:t>C</a:t>
              </a:r>
              <a:endParaRPr lang="ru-RU" b="1" dirty="0"/>
            </a:p>
          </p:txBody>
        </p:sp>
        <p:sp>
          <p:nvSpPr>
            <p:cNvPr id="13" name="TextBox 15"/>
            <p:cNvSpPr txBox="1">
              <a:spLocks noChangeArrowheads="1"/>
            </p:cNvSpPr>
            <p:nvPr/>
          </p:nvSpPr>
          <p:spPr bwMode="auto">
            <a:xfrm>
              <a:off x="5125667" y="3871008"/>
              <a:ext cx="428625" cy="3698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 smtClean="0"/>
                <a:t>D</a:t>
              </a:r>
              <a:endParaRPr lang="ru-RU" dirty="0"/>
            </a:p>
          </p:txBody>
        </p:sp>
      </p:grpSp>
      <p:cxnSp>
        <p:nvCxnSpPr>
          <p:cNvPr id="15" name="Прямая соединительная линия 14"/>
          <p:cNvCxnSpPr/>
          <p:nvPr/>
        </p:nvCxnSpPr>
        <p:spPr>
          <a:xfrm>
            <a:off x="857224" y="4000504"/>
            <a:ext cx="2857520" cy="0"/>
          </a:xfrm>
          <a:prstGeom prst="line">
            <a:avLst/>
          </a:prstGeom>
          <a:ln w="34925" cap="rnd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1000100" y="3500438"/>
            <a:ext cx="142876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642910" y="4214818"/>
            <a:ext cx="142876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3071802" y="3500438"/>
            <a:ext cx="214314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3143240" y="3571876"/>
            <a:ext cx="214314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3857620" y="4143380"/>
            <a:ext cx="214314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3929058" y="4214818"/>
            <a:ext cx="214314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00034" y="378619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714744" y="371475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олилиния 36"/>
          <p:cNvSpPr/>
          <p:nvPr/>
        </p:nvSpPr>
        <p:spPr>
          <a:xfrm>
            <a:off x="6643702" y="3571876"/>
            <a:ext cx="1714512" cy="928694"/>
          </a:xfrm>
          <a:custGeom>
            <a:avLst/>
            <a:gdLst>
              <a:gd name="connsiteX0" fmla="*/ 0 w 1714512"/>
              <a:gd name="connsiteY0" fmla="*/ 928694 h 928694"/>
              <a:gd name="connsiteX1" fmla="*/ 22623 w 1714512"/>
              <a:gd name="connsiteY1" fmla="*/ 0 h 928694"/>
              <a:gd name="connsiteX2" fmla="*/ 1691889 w 1714512"/>
              <a:gd name="connsiteY2" fmla="*/ 0 h 928694"/>
              <a:gd name="connsiteX3" fmla="*/ 1714512 w 1714512"/>
              <a:gd name="connsiteY3" fmla="*/ 928694 h 928694"/>
              <a:gd name="connsiteX4" fmla="*/ 0 w 1714512"/>
              <a:gd name="connsiteY4" fmla="*/ 928694 h 928694"/>
              <a:gd name="connsiteX0" fmla="*/ 0 w 1714512"/>
              <a:gd name="connsiteY0" fmla="*/ 928694 h 928694"/>
              <a:gd name="connsiteX1" fmla="*/ 22623 w 1714512"/>
              <a:gd name="connsiteY1" fmla="*/ 0 h 928694"/>
              <a:gd name="connsiteX2" fmla="*/ 928694 w 1714512"/>
              <a:gd name="connsiteY2" fmla="*/ 0 h 928694"/>
              <a:gd name="connsiteX3" fmla="*/ 1714512 w 1714512"/>
              <a:gd name="connsiteY3" fmla="*/ 928694 h 928694"/>
              <a:gd name="connsiteX4" fmla="*/ 0 w 1714512"/>
              <a:gd name="connsiteY4" fmla="*/ 928694 h 928694"/>
              <a:gd name="connsiteX0" fmla="*/ 0 w 1714512"/>
              <a:gd name="connsiteY0" fmla="*/ 928694 h 928694"/>
              <a:gd name="connsiteX1" fmla="*/ 0 w 1714512"/>
              <a:gd name="connsiteY1" fmla="*/ 0 h 928694"/>
              <a:gd name="connsiteX2" fmla="*/ 928694 w 1714512"/>
              <a:gd name="connsiteY2" fmla="*/ 0 h 928694"/>
              <a:gd name="connsiteX3" fmla="*/ 1714512 w 1714512"/>
              <a:gd name="connsiteY3" fmla="*/ 928694 h 928694"/>
              <a:gd name="connsiteX4" fmla="*/ 0 w 1714512"/>
              <a:gd name="connsiteY4" fmla="*/ 928694 h 92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4512" h="928694">
                <a:moveTo>
                  <a:pt x="0" y="928694"/>
                </a:moveTo>
                <a:lnTo>
                  <a:pt x="0" y="0"/>
                </a:lnTo>
                <a:lnTo>
                  <a:pt x="928694" y="0"/>
                </a:lnTo>
                <a:lnTo>
                  <a:pt x="1714512" y="928694"/>
                </a:lnTo>
                <a:lnTo>
                  <a:pt x="0" y="928694"/>
                </a:lnTo>
                <a:close/>
              </a:path>
            </a:pathLst>
          </a:custGeom>
          <a:solidFill>
            <a:srgbClr val="37F5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>
            <a:off x="3857620" y="4214818"/>
            <a:ext cx="1857388" cy="928694"/>
          </a:xfrm>
          <a:custGeom>
            <a:avLst/>
            <a:gdLst>
              <a:gd name="connsiteX0" fmla="*/ 0 w 1714512"/>
              <a:gd name="connsiteY0" fmla="*/ 928694 h 928694"/>
              <a:gd name="connsiteX1" fmla="*/ 22623 w 1714512"/>
              <a:gd name="connsiteY1" fmla="*/ 0 h 928694"/>
              <a:gd name="connsiteX2" fmla="*/ 1691889 w 1714512"/>
              <a:gd name="connsiteY2" fmla="*/ 0 h 928694"/>
              <a:gd name="connsiteX3" fmla="*/ 1714512 w 1714512"/>
              <a:gd name="connsiteY3" fmla="*/ 928694 h 928694"/>
              <a:gd name="connsiteX4" fmla="*/ 0 w 1714512"/>
              <a:gd name="connsiteY4" fmla="*/ 928694 h 928694"/>
              <a:gd name="connsiteX0" fmla="*/ 0 w 1714512"/>
              <a:gd name="connsiteY0" fmla="*/ 928694 h 928694"/>
              <a:gd name="connsiteX1" fmla="*/ 22623 w 1714512"/>
              <a:gd name="connsiteY1" fmla="*/ 0 h 928694"/>
              <a:gd name="connsiteX2" fmla="*/ 928694 w 1714512"/>
              <a:gd name="connsiteY2" fmla="*/ 0 h 928694"/>
              <a:gd name="connsiteX3" fmla="*/ 1714512 w 1714512"/>
              <a:gd name="connsiteY3" fmla="*/ 928694 h 928694"/>
              <a:gd name="connsiteX4" fmla="*/ 0 w 1714512"/>
              <a:gd name="connsiteY4" fmla="*/ 928694 h 928694"/>
              <a:gd name="connsiteX0" fmla="*/ 0 w 1714512"/>
              <a:gd name="connsiteY0" fmla="*/ 928694 h 928694"/>
              <a:gd name="connsiteX1" fmla="*/ 0 w 1714512"/>
              <a:gd name="connsiteY1" fmla="*/ 0 h 928694"/>
              <a:gd name="connsiteX2" fmla="*/ 928694 w 1714512"/>
              <a:gd name="connsiteY2" fmla="*/ 0 h 928694"/>
              <a:gd name="connsiteX3" fmla="*/ 1714512 w 1714512"/>
              <a:gd name="connsiteY3" fmla="*/ 928694 h 928694"/>
              <a:gd name="connsiteX4" fmla="*/ 0 w 1714512"/>
              <a:gd name="connsiteY4" fmla="*/ 928694 h 928694"/>
              <a:gd name="connsiteX0" fmla="*/ 0 w 1714512"/>
              <a:gd name="connsiteY0" fmla="*/ 928694 h 928694"/>
              <a:gd name="connsiteX1" fmla="*/ 285752 w 1714512"/>
              <a:gd name="connsiteY1" fmla="*/ 0 h 928694"/>
              <a:gd name="connsiteX2" fmla="*/ 928694 w 1714512"/>
              <a:gd name="connsiteY2" fmla="*/ 0 h 928694"/>
              <a:gd name="connsiteX3" fmla="*/ 1714512 w 1714512"/>
              <a:gd name="connsiteY3" fmla="*/ 928694 h 928694"/>
              <a:gd name="connsiteX4" fmla="*/ 0 w 1714512"/>
              <a:gd name="connsiteY4" fmla="*/ 928694 h 92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4512" h="928694">
                <a:moveTo>
                  <a:pt x="0" y="928694"/>
                </a:moveTo>
                <a:lnTo>
                  <a:pt x="285752" y="0"/>
                </a:lnTo>
                <a:lnTo>
                  <a:pt x="928694" y="0"/>
                </a:lnTo>
                <a:lnTo>
                  <a:pt x="1714512" y="928694"/>
                </a:lnTo>
                <a:lnTo>
                  <a:pt x="0" y="928694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6" name="Трапеция 45"/>
          <p:cNvSpPr/>
          <p:nvPr/>
        </p:nvSpPr>
        <p:spPr>
          <a:xfrm>
            <a:off x="1428728" y="3714752"/>
            <a:ext cx="1714512" cy="1143008"/>
          </a:xfrm>
          <a:prstGeom prst="trapezoi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61" name="Line 2"/>
          <p:cNvSpPr>
            <a:spLocks noChangeShapeType="1"/>
          </p:cNvSpPr>
          <p:nvPr/>
        </p:nvSpPr>
        <p:spPr bwMode="auto">
          <a:xfrm flipV="1">
            <a:off x="2857488" y="4000504"/>
            <a:ext cx="214314" cy="21020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" name="Line 22"/>
          <p:cNvSpPr>
            <a:spLocks noChangeShapeType="1"/>
          </p:cNvSpPr>
          <p:nvPr/>
        </p:nvSpPr>
        <p:spPr bwMode="auto">
          <a:xfrm>
            <a:off x="5357813" y="1714500"/>
            <a:ext cx="1285875" cy="785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 rot="120000">
            <a:off x="4440238" y="1716088"/>
            <a:ext cx="98425" cy="2211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23"/>
          <p:cNvSpPr>
            <a:spLocks noChangeShapeType="1"/>
          </p:cNvSpPr>
          <p:nvPr/>
        </p:nvSpPr>
        <p:spPr bwMode="auto">
          <a:xfrm flipH="1">
            <a:off x="2500313" y="1714500"/>
            <a:ext cx="1214437" cy="785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8" name="Rectangle 25"/>
          <p:cNvSpPr>
            <a:spLocks noChangeArrowheads="1"/>
          </p:cNvSpPr>
          <p:nvPr/>
        </p:nvSpPr>
        <p:spPr bwMode="auto">
          <a:xfrm>
            <a:off x="1571604" y="2500306"/>
            <a:ext cx="6930743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200650" algn="l"/>
              </a:tabLst>
            </a:pPr>
            <a:r>
              <a:rPr lang="ru-RU" altLang="zh-CN" sz="1200" dirty="0">
                <a:latin typeface="Times New Roman" pitchFamily="18" charset="0"/>
                <a:ea typeface="SimSun"/>
                <a:cs typeface="SimSun"/>
              </a:rPr>
              <a:t>                                                       </a:t>
            </a:r>
          </a:p>
          <a:p>
            <a:pPr eaLnBrk="0" hangingPunct="0">
              <a:tabLst>
                <a:tab pos="5200650" algn="l"/>
              </a:tabLst>
            </a:pPr>
            <a:r>
              <a:rPr lang="ru-RU" altLang="zh-CN" b="1" dirty="0">
                <a:latin typeface="Times New Roman" pitchFamily="18" charset="0"/>
                <a:ea typeface="SimSun"/>
                <a:cs typeface="SimSun"/>
              </a:rPr>
              <a:t>Равнобедренная                                                         </a:t>
            </a:r>
            <a:r>
              <a:rPr lang="ru-RU" altLang="zh-CN" b="1" dirty="0" smtClean="0">
                <a:latin typeface="Times New Roman" pitchFamily="18" charset="0"/>
                <a:ea typeface="SimSun"/>
                <a:cs typeface="SimSun"/>
              </a:rPr>
              <a:t>  </a:t>
            </a:r>
            <a:r>
              <a:rPr lang="ru-RU" altLang="zh-CN" b="1" dirty="0">
                <a:latin typeface="Times New Roman" pitchFamily="18" charset="0"/>
                <a:ea typeface="SimSun"/>
                <a:cs typeface="SimSun"/>
              </a:rPr>
              <a:t>Прямоугольная</a:t>
            </a:r>
            <a:endParaRPr lang="ru-RU" altLang="zh-CN" b="1" dirty="0"/>
          </a:p>
          <a:p>
            <a:pPr eaLnBrk="0" hangingPunct="0">
              <a:tabLst>
                <a:tab pos="5200650" algn="l"/>
              </a:tabLst>
            </a:pPr>
            <a:r>
              <a:rPr lang="ru-RU" altLang="zh-CN" b="1" dirty="0">
                <a:latin typeface="Times New Roman" pitchFamily="18" charset="0"/>
                <a:ea typeface="SimSun"/>
                <a:cs typeface="SimSun"/>
              </a:rPr>
              <a:t>(равнобокая)                                                                          А=90</a:t>
            </a:r>
            <a:r>
              <a:rPr lang="ru-RU" altLang="zh-CN" b="1" dirty="0">
                <a:ea typeface="SimSun"/>
                <a:cs typeface="SimSun"/>
              </a:rPr>
              <a:t>º</a:t>
            </a:r>
            <a:endParaRPr lang="ru-RU" altLang="zh-CN" b="1" dirty="0"/>
          </a:p>
          <a:p>
            <a:pPr eaLnBrk="0" hangingPunct="0">
              <a:tabLst>
                <a:tab pos="5200650" algn="l"/>
              </a:tabLst>
            </a:pPr>
            <a:r>
              <a:rPr lang="ru-RU" altLang="zh-CN" b="1" dirty="0">
                <a:latin typeface="Times New Roman" pitchFamily="18" charset="0"/>
                <a:ea typeface="SimSun"/>
                <a:cs typeface="SimSun"/>
              </a:rPr>
              <a:t>   AB=CD</a:t>
            </a:r>
            <a:endParaRPr lang="ru-RU" altLang="zh-CN" b="1" dirty="0"/>
          </a:p>
        </p:txBody>
      </p:sp>
      <p:sp>
        <p:nvSpPr>
          <p:cNvPr id="5129" name="Rectangle 26"/>
          <p:cNvSpPr>
            <a:spLocks noChangeArrowheads="1"/>
          </p:cNvSpPr>
          <p:nvPr/>
        </p:nvSpPr>
        <p:spPr bwMode="auto">
          <a:xfrm>
            <a:off x="0" y="571500"/>
            <a:ext cx="2378075" cy="554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200650" algn="l"/>
              </a:tabLst>
            </a:pPr>
            <a:r>
              <a:rPr lang="ru-RU" altLang="zh-CN" sz="1200">
                <a:latin typeface="Times New Roman" pitchFamily="18" charset="0"/>
                <a:ea typeface="SimSun"/>
                <a:cs typeface="SimSun"/>
              </a:rPr>
              <a:t>                                                         </a:t>
            </a:r>
            <a:endParaRPr lang="ru-RU" altLang="zh-CN" sz="800"/>
          </a:p>
          <a:p>
            <a:pPr eaLnBrk="0" hangingPunct="0">
              <a:tabLst>
                <a:tab pos="5200650" algn="l"/>
              </a:tabLst>
            </a:pPr>
            <a:endParaRPr lang="ru-RU" altLang="zh-CN"/>
          </a:p>
        </p:txBody>
      </p:sp>
      <p:sp>
        <p:nvSpPr>
          <p:cNvPr id="5130" name="Rectangle 28"/>
          <p:cNvSpPr>
            <a:spLocks noChangeArrowheads="1"/>
          </p:cNvSpPr>
          <p:nvPr/>
        </p:nvSpPr>
        <p:spPr bwMode="auto">
          <a:xfrm>
            <a:off x="0" y="1295400"/>
            <a:ext cx="17621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200650" algn="l"/>
              </a:tabLst>
            </a:pPr>
            <a:endParaRPr lang="ru-RU" altLang="zh-CN" sz="800"/>
          </a:p>
          <a:p>
            <a:pPr eaLnBrk="0" hangingPunct="0">
              <a:tabLst>
                <a:tab pos="5200650" algn="l"/>
              </a:tabLst>
            </a:pPr>
            <a:r>
              <a:rPr lang="ru-RU" altLang="zh-CN" sz="1200">
                <a:latin typeface="Times New Roman" pitchFamily="18" charset="0"/>
                <a:ea typeface="SimSun"/>
                <a:cs typeface="SimSun"/>
              </a:rPr>
              <a:t>                                         </a:t>
            </a:r>
            <a:endParaRPr lang="ru-RU" altLang="zh-CN"/>
          </a:p>
        </p:txBody>
      </p:sp>
      <p:sp>
        <p:nvSpPr>
          <p:cNvPr id="5131" name="TextBox 29"/>
          <p:cNvSpPr txBox="1">
            <a:spLocks noChangeArrowheads="1"/>
          </p:cNvSpPr>
          <p:nvPr/>
        </p:nvSpPr>
        <p:spPr bwMode="auto">
          <a:xfrm>
            <a:off x="3214688" y="1214438"/>
            <a:ext cx="26431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Трапеция</a:t>
            </a:r>
          </a:p>
        </p:txBody>
      </p:sp>
      <p:sp>
        <p:nvSpPr>
          <p:cNvPr id="5132" name="TextBox 30"/>
          <p:cNvSpPr txBox="1">
            <a:spLocks noChangeArrowheads="1"/>
          </p:cNvSpPr>
          <p:nvPr/>
        </p:nvSpPr>
        <p:spPr bwMode="auto">
          <a:xfrm>
            <a:off x="1142976" y="4714884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А</a:t>
            </a:r>
          </a:p>
        </p:txBody>
      </p:sp>
      <p:sp>
        <p:nvSpPr>
          <p:cNvPr id="5133" name="TextBox 31"/>
          <p:cNvSpPr txBox="1">
            <a:spLocks noChangeArrowheads="1"/>
          </p:cNvSpPr>
          <p:nvPr/>
        </p:nvSpPr>
        <p:spPr bwMode="auto">
          <a:xfrm>
            <a:off x="1428728" y="3214686"/>
            <a:ext cx="28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dirty="0"/>
              <a:t>В</a:t>
            </a:r>
          </a:p>
        </p:txBody>
      </p:sp>
      <p:sp>
        <p:nvSpPr>
          <p:cNvPr id="5134" name="TextBox 32"/>
          <p:cNvSpPr txBox="1">
            <a:spLocks noChangeArrowheads="1"/>
          </p:cNvSpPr>
          <p:nvPr/>
        </p:nvSpPr>
        <p:spPr bwMode="auto">
          <a:xfrm>
            <a:off x="2786050" y="34290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С</a:t>
            </a:r>
          </a:p>
        </p:txBody>
      </p:sp>
      <p:sp>
        <p:nvSpPr>
          <p:cNvPr id="5135" name="TextBox 33"/>
          <p:cNvSpPr txBox="1">
            <a:spLocks noChangeArrowheads="1"/>
          </p:cNvSpPr>
          <p:nvPr/>
        </p:nvSpPr>
        <p:spPr bwMode="auto">
          <a:xfrm>
            <a:off x="3214678" y="4786322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D</a:t>
            </a:r>
          </a:p>
        </p:txBody>
      </p:sp>
      <p:sp>
        <p:nvSpPr>
          <p:cNvPr id="5136" name="TextBox 34"/>
          <p:cNvSpPr txBox="1">
            <a:spLocks noChangeArrowheads="1"/>
          </p:cNvSpPr>
          <p:nvPr/>
        </p:nvSpPr>
        <p:spPr bwMode="auto">
          <a:xfrm>
            <a:off x="3571868" y="5000636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A</a:t>
            </a:r>
          </a:p>
        </p:txBody>
      </p:sp>
      <p:sp>
        <p:nvSpPr>
          <p:cNvPr id="5137" name="TextBox 35"/>
          <p:cNvSpPr txBox="1">
            <a:spLocks noChangeArrowheads="1"/>
          </p:cNvSpPr>
          <p:nvPr/>
        </p:nvSpPr>
        <p:spPr bwMode="auto">
          <a:xfrm>
            <a:off x="3929064" y="4000500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B</a:t>
            </a:r>
          </a:p>
        </p:txBody>
      </p:sp>
      <p:sp>
        <p:nvSpPr>
          <p:cNvPr id="5138" name="TextBox 36"/>
          <p:cNvSpPr txBox="1">
            <a:spLocks noChangeArrowheads="1"/>
          </p:cNvSpPr>
          <p:nvPr/>
        </p:nvSpPr>
        <p:spPr bwMode="auto">
          <a:xfrm>
            <a:off x="4929190" y="4000504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C</a:t>
            </a:r>
          </a:p>
        </p:txBody>
      </p:sp>
      <p:sp>
        <p:nvSpPr>
          <p:cNvPr id="514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5151" name="Line 41"/>
          <p:cNvSpPr>
            <a:spLocks noChangeShapeType="1"/>
          </p:cNvSpPr>
          <p:nvPr/>
        </p:nvSpPr>
        <p:spPr bwMode="auto">
          <a:xfrm>
            <a:off x="6786578" y="4357694"/>
            <a:ext cx="1052" cy="14346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2" name="Line 42"/>
          <p:cNvSpPr>
            <a:spLocks noChangeShapeType="1"/>
          </p:cNvSpPr>
          <p:nvPr/>
        </p:nvSpPr>
        <p:spPr bwMode="auto">
          <a:xfrm>
            <a:off x="6643702" y="4357694"/>
            <a:ext cx="14944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TextBox 43"/>
          <p:cNvSpPr txBox="1">
            <a:spLocks noChangeArrowheads="1"/>
          </p:cNvSpPr>
          <p:nvPr/>
        </p:nvSpPr>
        <p:spPr bwMode="auto">
          <a:xfrm>
            <a:off x="6357950" y="4429132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5143" name="TextBox 44"/>
          <p:cNvSpPr txBox="1">
            <a:spLocks noChangeArrowheads="1"/>
          </p:cNvSpPr>
          <p:nvPr/>
        </p:nvSpPr>
        <p:spPr bwMode="auto">
          <a:xfrm>
            <a:off x="6429388" y="3286124"/>
            <a:ext cx="14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B</a:t>
            </a:r>
          </a:p>
        </p:txBody>
      </p:sp>
      <p:sp>
        <p:nvSpPr>
          <p:cNvPr id="5144" name="TextBox 45"/>
          <p:cNvSpPr txBox="1">
            <a:spLocks noChangeArrowheads="1"/>
          </p:cNvSpPr>
          <p:nvPr/>
        </p:nvSpPr>
        <p:spPr bwMode="auto">
          <a:xfrm>
            <a:off x="7572375" y="3286125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С</a:t>
            </a:r>
          </a:p>
        </p:txBody>
      </p:sp>
      <p:graphicFrame>
        <p:nvGraphicFramePr>
          <p:cNvPr id="5122" name="Object 37"/>
          <p:cNvGraphicFramePr>
            <a:graphicFrameLocks noChangeAspect="1"/>
          </p:cNvGraphicFramePr>
          <p:nvPr/>
        </p:nvGraphicFramePr>
        <p:xfrm>
          <a:off x="7072330" y="3071810"/>
          <a:ext cx="214312" cy="214313"/>
        </p:xfrm>
        <a:graphic>
          <a:graphicData uri="http://schemas.openxmlformats.org/presentationml/2006/ole">
            <p:oleObj spid="_x0000_s5122" name="Microsoft Equation 3.0" r:id="rId3" imgW="164957" imgH="152268" progId="">
              <p:embed/>
            </p:oleObj>
          </a:graphicData>
        </a:graphic>
      </p:graphicFrame>
      <p:sp>
        <p:nvSpPr>
          <p:cNvPr id="5145" name="TextBox 50"/>
          <p:cNvSpPr txBox="1">
            <a:spLocks noChangeArrowheads="1"/>
          </p:cNvSpPr>
          <p:nvPr/>
        </p:nvSpPr>
        <p:spPr bwMode="auto">
          <a:xfrm>
            <a:off x="8358188" y="4286250"/>
            <a:ext cx="14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D</a:t>
            </a:r>
          </a:p>
        </p:txBody>
      </p:sp>
      <p:sp>
        <p:nvSpPr>
          <p:cNvPr id="5160" name="Line 3"/>
          <p:cNvSpPr>
            <a:spLocks noChangeShapeType="1"/>
          </p:cNvSpPr>
          <p:nvPr/>
        </p:nvSpPr>
        <p:spPr bwMode="auto">
          <a:xfrm>
            <a:off x="1500166" y="4071942"/>
            <a:ext cx="187192" cy="13877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5715008" y="492919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TextBox 12"/>
          <p:cNvSpPr txBox="1">
            <a:spLocks noChangeArrowheads="1"/>
          </p:cNvSpPr>
          <p:nvPr/>
        </p:nvSpPr>
        <p:spPr bwMode="auto">
          <a:xfrm>
            <a:off x="857250" y="857250"/>
            <a:ext cx="74295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3C40E4"/>
                </a:solidFill>
                <a:latin typeface="Times New Roman" pitchFamily="18" charset="0"/>
                <a:cs typeface="Times New Roman" pitchFamily="18" charset="0"/>
              </a:rPr>
              <a:t>1) В равнобедренной трапеции углы при основании равны.</a:t>
            </a:r>
          </a:p>
        </p:txBody>
      </p:sp>
      <p:sp>
        <p:nvSpPr>
          <p:cNvPr id="3089" name="TextBox 13"/>
          <p:cNvSpPr txBox="1">
            <a:spLocks noChangeArrowheads="1"/>
          </p:cNvSpPr>
          <p:nvPr/>
        </p:nvSpPr>
        <p:spPr bwMode="auto">
          <a:xfrm>
            <a:off x="1571625" y="357188"/>
            <a:ext cx="600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EE0CAD"/>
                </a:solidFill>
                <a:latin typeface="Times New Roman" pitchFamily="18" charset="0"/>
                <a:cs typeface="Times New Roman" pitchFamily="18" charset="0"/>
              </a:rPr>
              <a:t>Свойства равнобедренной трапеции.</a:t>
            </a:r>
          </a:p>
        </p:txBody>
      </p:sp>
      <p:sp>
        <p:nvSpPr>
          <p:cNvPr id="3090" name="TextBox 15"/>
          <p:cNvSpPr txBox="1">
            <a:spLocks noChangeArrowheads="1"/>
          </p:cNvSpPr>
          <p:nvPr/>
        </p:nvSpPr>
        <p:spPr bwMode="auto">
          <a:xfrm>
            <a:off x="3071813" y="1143000"/>
            <a:ext cx="5715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Дано: ABCD – равнобедренная трапеция, AB=CD.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Доказать:     A=    D;    B=    C.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093" name="AutoShape 10"/>
          <p:cNvSpPr>
            <a:spLocks noChangeArrowheads="1"/>
          </p:cNvSpPr>
          <p:nvPr/>
        </p:nvSpPr>
        <p:spPr bwMode="auto">
          <a:xfrm rot="10800000">
            <a:off x="571471" y="1643162"/>
            <a:ext cx="2356956" cy="1255009"/>
          </a:xfrm>
          <a:custGeom>
            <a:avLst/>
            <a:gdLst>
              <a:gd name="T0" fmla="*/ 225133774 w 21600"/>
              <a:gd name="T1" fmla="*/ 36439742 h 21600"/>
              <a:gd name="T2" fmla="*/ 128647910 w 21600"/>
              <a:gd name="T3" fmla="*/ 72879485 h 21600"/>
              <a:gd name="T4" fmla="*/ 32162005 w 21600"/>
              <a:gd name="T5" fmla="*/ 36439742 h 21600"/>
              <a:gd name="T6" fmla="*/ 12864791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094" name="Line 11"/>
          <p:cNvSpPr>
            <a:spLocks noChangeShapeType="1"/>
          </p:cNvSpPr>
          <p:nvPr/>
        </p:nvSpPr>
        <p:spPr bwMode="auto">
          <a:xfrm flipH="1">
            <a:off x="1828514" y="1643162"/>
            <a:ext cx="471391" cy="125500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5" name="AutoShape 13"/>
          <p:cNvSpPr>
            <a:spLocks noChangeAspect="1" noChangeArrowheads="1"/>
          </p:cNvSpPr>
          <p:nvPr/>
        </p:nvSpPr>
        <p:spPr bwMode="auto">
          <a:xfrm>
            <a:off x="571471" y="1643162"/>
            <a:ext cx="2356956" cy="126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096" name="Line 15"/>
          <p:cNvSpPr>
            <a:spLocks noChangeShapeType="1"/>
          </p:cNvSpPr>
          <p:nvPr/>
        </p:nvSpPr>
        <p:spPr bwMode="auto">
          <a:xfrm>
            <a:off x="820743" y="2061436"/>
            <a:ext cx="158022" cy="206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7" name="Line 16"/>
          <p:cNvSpPr>
            <a:spLocks noChangeShapeType="1"/>
          </p:cNvSpPr>
          <p:nvPr/>
        </p:nvSpPr>
        <p:spPr bwMode="auto">
          <a:xfrm flipH="1">
            <a:off x="2501104" y="2061436"/>
            <a:ext cx="158022" cy="208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8" name="Arc 19"/>
          <p:cNvSpPr>
            <a:spLocks/>
          </p:cNvSpPr>
          <p:nvPr/>
        </p:nvSpPr>
        <p:spPr bwMode="auto">
          <a:xfrm rot="20401533" flipH="1">
            <a:off x="2668217" y="2668380"/>
            <a:ext cx="186795" cy="236198"/>
          </a:xfrm>
          <a:custGeom>
            <a:avLst/>
            <a:gdLst>
              <a:gd name="T0" fmla="*/ 0 w 21964"/>
              <a:gd name="T1" fmla="*/ 1192 h 21600"/>
              <a:gd name="T2" fmla="*/ 1589280 w 21964"/>
              <a:gd name="T3" fmla="*/ 2169251 h 21600"/>
              <a:gd name="T4" fmla="*/ 46385 w 21964"/>
              <a:gd name="T5" fmla="*/ 2581447 h 21600"/>
              <a:gd name="T6" fmla="*/ 0 60000 65536"/>
              <a:gd name="T7" fmla="*/ 0 60000 65536"/>
              <a:gd name="T8" fmla="*/ 0 60000 65536"/>
              <a:gd name="T9" fmla="*/ 0 w 21964"/>
              <a:gd name="T10" fmla="*/ 0 h 21600"/>
              <a:gd name="T11" fmla="*/ 21964 w 219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64" h="21600" fill="none" extrusionOk="0">
                <a:moveTo>
                  <a:pt x="-1" y="9"/>
                </a:moveTo>
                <a:cubicBezTo>
                  <a:pt x="213" y="3"/>
                  <a:pt x="427" y="-1"/>
                  <a:pt x="641" y="0"/>
                </a:cubicBezTo>
                <a:cubicBezTo>
                  <a:pt x="11239" y="0"/>
                  <a:pt x="20271" y="7688"/>
                  <a:pt x="21963" y="18151"/>
                </a:cubicBezTo>
              </a:path>
              <a:path w="21964" h="21600" stroke="0" extrusionOk="0">
                <a:moveTo>
                  <a:pt x="-1" y="9"/>
                </a:moveTo>
                <a:cubicBezTo>
                  <a:pt x="213" y="3"/>
                  <a:pt x="427" y="-1"/>
                  <a:pt x="641" y="0"/>
                </a:cubicBezTo>
                <a:cubicBezTo>
                  <a:pt x="11239" y="0"/>
                  <a:pt x="20271" y="7688"/>
                  <a:pt x="21963" y="18151"/>
                </a:cubicBezTo>
                <a:lnTo>
                  <a:pt x="641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099" name="Line 20"/>
          <p:cNvSpPr>
            <a:spLocks noChangeShapeType="1"/>
          </p:cNvSpPr>
          <p:nvPr/>
        </p:nvSpPr>
        <p:spPr bwMode="auto">
          <a:xfrm>
            <a:off x="2038170" y="2061436"/>
            <a:ext cx="156908" cy="209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0" name="TextBox 16"/>
          <p:cNvSpPr txBox="1">
            <a:spLocks noChangeArrowheads="1"/>
          </p:cNvSpPr>
          <p:nvPr/>
        </p:nvSpPr>
        <p:spPr bwMode="auto">
          <a:xfrm>
            <a:off x="428625" y="2929393"/>
            <a:ext cx="351305" cy="36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101" name="TextBox 17"/>
          <p:cNvSpPr txBox="1">
            <a:spLocks noChangeArrowheads="1"/>
          </p:cNvSpPr>
          <p:nvPr/>
        </p:nvSpPr>
        <p:spPr bwMode="auto">
          <a:xfrm>
            <a:off x="1642815" y="2929393"/>
            <a:ext cx="338483" cy="36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3102" name="TextBox 18"/>
          <p:cNvSpPr txBox="1">
            <a:spLocks noChangeArrowheads="1"/>
          </p:cNvSpPr>
          <p:nvPr/>
        </p:nvSpPr>
        <p:spPr bwMode="auto">
          <a:xfrm>
            <a:off x="2714158" y="2929393"/>
            <a:ext cx="351305" cy="36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103" name="TextBox 19"/>
          <p:cNvSpPr txBox="1">
            <a:spLocks noChangeArrowheads="1"/>
          </p:cNvSpPr>
          <p:nvPr/>
        </p:nvSpPr>
        <p:spPr bwMode="auto">
          <a:xfrm>
            <a:off x="1000008" y="1285875"/>
            <a:ext cx="338483" cy="36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104" name="TextBox 20"/>
          <p:cNvSpPr txBox="1">
            <a:spLocks noChangeArrowheads="1"/>
          </p:cNvSpPr>
          <p:nvPr/>
        </p:nvSpPr>
        <p:spPr bwMode="auto">
          <a:xfrm>
            <a:off x="2267744" y="1268760"/>
            <a:ext cx="351305" cy="36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105" name="Arc 19"/>
          <p:cNvSpPr>
            <a:spLocks/>
          </p:cNvSpPr>
          <p:nvPr/>
        </p:nvSpPr>
        <p:spPr bwMode="auto">
          <a:xfrm rot="6086949" flipH="1">
            <a:off x="1867727" y="2669597"/>
            <a:ext cx="214002" cy="196745"/>
          </a:xfrm>
          <a:custGeom>
            <a:avLst/>
            <a:gdLst>
              <a:gd name="T0" fmla="*/ 0 w 21964"/>
              <a:gd name="T1" fmla="*/ 829 h 21600"/>
              <a:gd name="T2" fmla="*/ 2083957 w 21964"/>
              <a:gd name="T3" fmla="*/ 1506559 h 21600"/>
              <a:gd name="T4" fmla="*/ 60821 w 21964"/>
              <a:gd name="T5" fmla="*/ 1792830 h 21600"/>
              <a:gd name="T6" fmla="*/ 0 60000 65536"/>
              <a:gd name="T7" fmla="*/ 0 60000 65536"/>
              <a:gd name="T8" fmla="*/ 0 60000 65536"/>
              <a:gd name="T9" fmla="*/ 0 w 21964"/>
              <a:gd name="T10" fmla="*/ 0 h 21600"/>
              <a:gd name="T11" fmla="*/ 21964 w 219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64" h="21600" fill="none" extrusionOk="0">
                <a:moveTo>
                  <a:pt x="-1" y="9"/>
                </a:moveTo>
                <a:cubicBezTo>
                  <a:pt x="213" y="3"/>
                  <a:pt x="427" y="-1"/>
                  <a:pt x="641" y="0"/>
                </a:cubicBezTo>
                <a:cubicBezTo>
                  <a:pt x="11239" y="0"/>
                  <a:pt x="20271" y="7688"/>
                  <a:pt x="21963" y="18151"/>
                </a:cubicBezTo>
              </a:path>
              <a:path w="21964" h="21600" stroke="0" extrusionOk="0">
                <a:moveTo>
                  <a:pt x="-1" y="9"/>
                </a:moveTo>
                <a:cubicBezTo>
                  <a:pt x="213" y="3"/>
                  <a:pt x="427" y="-1"/>
                  <a:pt x="641" y="0"/>
                </a:cubicBezTo>
                <a:cubicBezTo>
                  <a:pt x="11239" y="0"/>
                  <a:pt x="20271" y="7688"/>
                  <a:pt x="21963" y="18151"/>
                </a:cubicBezTo>
                <a:lnTo>
                  <a:pt x="641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06" name="Arc 19"/>
          <p:cNvSpPr>
            <a:spLocks/>
          </p:cNvSpPr>
          <p:nvPr/>
        </p:nvSpPr>
        <p:spPr bwMode="auto">
          <a:xfrm rot="6086949" flipH="1">
            <a:off x="637787" y="2650338"/>
            <a:ext cx="219753" cy="224181"/>
          </a:xfrm>
          <a:custGeom>
            <a:avLst/>
            <a:gdLst>
              <a:gd name="T0" fmla="*/ 0 w 21964"/>
              <a:gd name="T1" fmla="*/ 1080 h 21600"/>
              <a:gd name="T2" fmla="*/ 2197480 w 21964"/>
              <a:gd name="T3" fmla="*/ 1956016 h 21600"/>
              <a:gd name="T4" fmla="*/ 64136 w 21964"/>
              <a:gd name="T5" fmla="*/ 2327694 h 21600"/>
              <a:gd name="T6" fmla="*/ 0 60000 65536"/>
              <a:gd name="T7" fmla="*/ 0 60000 65536"/>
              <a:gd name="T8" fmla="*/ 0 60000 65536"/>
              <a:gd name="T9" fmla="*/ 0 w 21964"/>
              <a:gd name="T10" fmla="*/ 0 h 21600"/>
              <a:gd name="T11" fmla="*/ 21964 w 219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64" h="21600" fill="none" extrusionOk="0">
                <a:moveTo>
                  <a:pt x="-1" y="9"/>
                </a:moveTo>
                <a:cubicBezTo>
                  <a:pt x="213" y="3"/>
                  <a:pt x="427" y="-1"/>
                  <a:pt x="641" y="0"/>
                </a:cubicBezTo>
                <a:cubicBezTo>
                  <a:pt x="11239" y="0"/>
                  <a:pt x="20271" y="7688"/>
                  <a:pt x="21963" y="18151"/>
                </a:cubicBezTo>
              </a:path>
              <a:path w="21964" h="21600" stroke="0" extrusionOk="0">
                <a:moveTo>
                  <a:pt x="-1" y="9"/>
                </a:moveTo>
                <a:cubicBezTo>
                  <a:pt x="213" y="3"/>
                  <a:pt x="427" y="-1"/>
                  <a:pt x="641" y="0"/>
                </a:cubicBezTo>
                <a:cubicBezTo>
                  <a:pt x="11239" y="0"/>
                  <a:pt x="20271" y="7688"/>
                  <a:pt x="21963" y="18151"/>
                </a:cubicBezTo>
                <a:lnTo>
                  <a:pt x="641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07" name="TextBox 24"/>
          <p:cNvSpPr txBox="1">
            <a:spLocks noChangeArrowheads="1"/>
          </p:cNvSpPr>
          <p:nvPr/>
        </p:nvSpPr>
        <p:spPr bwMode="auto">
          <a:xfrm>
            <a:off x="857162" y="2500649"/>
            <a:ext cx="312841" cy="36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3108" name="TextBox 25"/>
          <p:cNvSpPr txBox="1">
            <a:spLocks noChangeArrowheads="1"/>
          </p:cNvSpPr>
          <p:nvPr/>
        </p:nvSpPr>
        <p:spPr bwMode="auto">
          <a:xfrm>
            <a:off x="1999929" y="2500649"/>
            <a:ext cx="312841" cy="36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3109" name="TextBox 26"/>
          <p:cNvSpPr txBox="1">
            <a:spLocks noChangeArrowheads="1"/>
          </p:cNvSpPr>
          <p:nvPr/>
        </p:nvSpPr>
        <p:spPr bwMode="auto">
          <a:xfrm>
            <a:off x="2428467" y="2500649"/>
            <a:ext cx="312841" cy="36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1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286248" y="1785926"/>
          <a:ext cx="214313" cy="214312"/>
        </p:xfrm>
        <a:graphic>
          <a:graphicData uri="http://schemas.openxmlformats.org/presentationml/2006/ole">
            <p:oleObj spid="_x0000_s3074" name="Microsoft Equation 3.0" r:id="rId3" imgW="164957" imgH="152268" progId="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714876" y="1785926"/>
          <a:ext cx="214312" cy="214312"/>
        </p:xfrm>
        <a:graphic>
          <a:graphicData uri="http://schemas.openxmlformats.org/presentationml/2006/ole">
            <p:oleObj spid="_x0000_s3075" name="Microsoft Equation 3.0" r:id="rId4" imgW="164957" imgH="152268" progId="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214942" y="1785926"/>
          <a:ext cx="214313" cy="214312"/>
        </p:xfrm>
        <a:graphic>
          <a:graphicData uri="http://schemas.openxmlformats.org/presentationml/2006/ole">
            <p:oleObj spid="_x0000_s3076" name="Microsoft Equation 3.0" r:id="rId5" imgW="164957" imgH="152268" progId="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786446" y="1785926"/>
          <a:ext cx="214312" cy="214312"/>
        </p:xfrm>
        <a:graphic>
          <a:graphicData uri="http://schemas.openxmlformats.org/presentationml/2006/ole">
            <p:oleObj spid="_x0000_s3077" name="Microsoft Equation 3.0" r:id="rId6" imgW="164957" imgH="152268" progId="">
              <p:embed/>
            </p:oleObj>
          </a:graphicData>
        </a:graphic>
      </p:graphicFrame>
      <p:sp>
        <p:nvSpPr>
          <p:cNvPr id="3092" name="TextBox 31"/>
          <p:cNvSpPr txBox="1">
            <a:spLocks noChangeArrowheads="1"/>
          </p:cNvSpPr>
          <p:nvPr/>
        </p:nvSpPr>
        <p:spPr bwMode="auto">
          <a:xfrm>
            <a:off x="642938" y="3357563"/>
            <a:ext cx="7786714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Доказательство.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 ДП: СЕ||АВ.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 СЕАВ – параллелограмм (СЕ||АВ, АЕ||ВС) =&gt; АВ=СЕ.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АВ=СЕ=С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l-GR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СЕD равнобедренный =&gt;     1=     2.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 Так как АВ||СЕ,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    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3=    2 – как соответственные =&gt;    3=    1.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5)      В=180º-     3=180º-     1=    С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                             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Ч.т.д.</a:t>
            </a:r>
          </a:p>
          <a:p>
            <a:pPr algn="ctr"/>
            <a:endParaRPr lang="ru-RU" dirty="0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286116" y="5143512"/>
          <a:ext cx="285750" cy="285750"/>
        </p:xfrm>
        <a:graphic>
          <a:graphicData uri="http://schemas.openxmlformats.org/presentationml/2006/ole">
            <p:oleObj spid="_x0000_s3078" name="Microsoft Equation 3.0" r:id="rId7" imgW="164957" imgH="152268" progId="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857620" y="5143512"/>
          <a:ext cx="285750" cy="285750"/>
        </p:xfrm>
        <a:graphic>
          <a:graphicData uri="http://schemas.openxmlformats.org/presentationml/2006/ole">
            <p:oleObj spid="_x0000_s3079" name="Microsoft Equation 3.0" r:id="rId8" imgW="164957" imgH="152268" progId="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7286644" y="5214950"/>
          <a:ext cx="285750" cy="285750"/>
        </p:xfrm>
        <a:graphic>
          <a:graphicData uri="http://schemas.openxmlformats.org/presentationml/2006/ole">
            <p:oleObj spid="_x0000_s3080" name="Microsoft Equation 3.0" r:id="rId9" imgW="164957" imgH="152268" progId="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858148" y="5143512"/>
          <a:ext cx="285750" cy="285752"/>
        </p:xfrm>
        <a:graphic>
          <a:graphicData uri="http://schemas.openxmlformats.org/presentationml/2006/ole">
            <p:oleObj spid="_x0000_s3081" name="Microsoft Equation 3.0" r:id="rId10" imgW="164957" imgH="152268" progId="">
              <p:embed/>
            </p:oleObj>
          </a:graphicData>
        </a:graphic>
      </p:graphicFrame>
      <p:graphicFrame>
        <p:nvGraphicFramePr>
          <p:cNvPr id="3082" name="Object 11"/>
          <p:cNvGraphicFramePr>
            <a:graphicFrameLocks noChangeAspect="1"/>
          </p:cNvGraphicFramePr>
          <p:nvPr/>
        </p:nvGraphicFramePr>
        <p:xfrm>
          <a:off x="1000100" y="5643578"/>
          <a:ext cx="285750" cy="285750"/>
        </p:xfrm>
        <a:graphic>
          <a:graphicData uri="http://schemas.openxmlformats.org/presentationml/2006/ole">
            <p:oleObj spid="_x0000_s3082" name="Microsoft Equation 3.0" r:id="rId11" imgW="164957" imgH="152268" progId="">
              <p:embed/>
            </p:oleObj>
          </a:graphicData>
        </a:graphic>
      </p:graphicFrame>
      <p:graphicFrame>
        <p:nvGraphicFramePr>
          <p:cNvPr id="3083" name="Object 13"/>
          <p:cNvGraphicFramePr>
            <a:graphicFrameLocks noChangeAspect="1"/>
          </p:cNvGraphicFramePr>
          <p:nvPr/>
        </p:nvGraphicFramePr>
        <p:xfrm>
          <a:off x="2214546" y="5643578"/>
          <a:ext cx="285750" cy="285750"/>
        </p:xfrm>
        <a:graphic>
          <a:graphicData uri="http://schemas.openxmlformats.org/presentationml/2006/ole">
            <p:oleObj spid="_x0000_s3083" name="Microsoft Equation 3.0" r:id="rId12" imgW="164957" imgH="152268" progId="">
              <p:embed/>
            </p:oleObj>
          </a:graphicData>
        </a:graphic>
      </p:graphicFrame>
      <p:graphicFrame>
        <p:nvGraphicFramePr>
          <p:cNvPr id="3084" name="Object 14"/>
          <p:cNvGraphicFramePr>
            <a:graphicFrameLocks noChangeAspect="1"/>
          </p:cNvGraphicFramePr>
          <p:nvPr/>
        </p:nvGraphicFramePr>
        <p:xfrm>
          <a:off x="3357554" y="5643578"/>
          <a:ext cx="285750" cy="285750"/>
        </p:xfrm>
        <a:graphic>
          <a:graphicData uri="http://schemas.openxmlformats.org/presentationml/2006/ole">
            <p:oleObj spid="_x0000_s3084" name="Microsoft Equation 3.0" r:id="rId13" imgW="164957" imgH="152268" progId="">
              <p:embed/>
            </p:oleObj>
          </a:graphicData>
        </a:graphic>
      </p:graphicFrame>
      <p:graphicFrame>
        <p:nvGraphicFramePr>
          <p:cNvPr id="3085" name="Object 15"/>
          <p:cNvGraphicFramePr>
            <a:graphicFrameLocks noChangeAspect="1"/>
          </p:cNvGraphicFramePr>
          <p:nvPr/>
        </p:nvGraphicFramePr>
        <p:xfrm>
          <a:off x="3857620" y="5643578"/>
          <a:ext cx="285750" cy="285750"/>
        </p:xfrm>
        <a:graphic>
          <a:graphicData uri="http://schemas.openxmlformats.org/presentationml/2006/ole">
            <p:oleObj spid="_x0000_s3085" name="Microsoft Equation 3.0" r:id="rId14" imgW="164957" imgH="152268" progId="">
              <p:embed/>
            </p:oleObj>
          </a:graphicData>
        </a:graphic>
      </p:graphicFrame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5786446" y="4714884"/>
          <a:ext cx="379414" cy="295276"/>
        </p:xfrm>
        <a:graphic>
          <a:graphicData uri="http://schemas.openxmlformats.org/presentationml/2006/ole">
            <p:oleObj spid="_x0000_s3088" name="Формула" r:id="rId15" imgW="164880" imgH="152280" progId="Equation.3">
              <p:embed/>
            </p:oleObj>
          </a:graphicData>
        </a:graphic>
      </p:graphicFrame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6286512" y="4714884"/>
          <a:ext cx="379413" cy="295275"/>
        </p:xfrm>
        <a:graphic>
          <a:graphicData uri="http://schemas.openxmlformats.org/presentationml/2006/ole">
            <p:oleObj spid="_x0000_s3089" name="Формула" r:id="rId16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93" decel="100000"/>
                                        <p:tgtEl>
                                          <p:spTgt spid="3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193" decel="100000"/>
                                        <p:tgtEl>
                                          <p:spTgt spid="3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193" fill="hold"/>
                                        <p:tgtEl>
                                          <p:spTgt spid="3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193" fill="hold"/>
                                        <p:tgtEl>
                                          <p:spTgt spid="3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93" decel="100000"/>
                                        <p:tgtEl>
                                          <p:spTgt spid="3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193" decel="100000"/>
                                        <p:tgtEl>
                                          <p:spTgt spid="3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193" fill="hold"/>
                                        <p:tgtEl>
                                          <p:spTgt spid="3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193" fill="hold"/>
                                        <p:tgtEl>
                                          <p:spTgt spid="3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93" decel="100000"/>
                                        <p:tgtEl>
                                          <p:spTgt spid="3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193" decel="100000"/>
                                        <p:tgtEl>
                                          <p:spTgt spid="3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193" fill="hold"/>
                                        <p:tgtEl>
                                          <p:spTgt spid="3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193" fill="hold"/>
                                        <p:tgtEl>
                                          <p:spTgt spid="3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 animBg="1"/>
      <p:bldP spid="3099" grpId="0" animBg="1"/>
      <p:bldP spid="3105" grpId="0" animBg="1"/>
      <p:bldP spid="3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AutoShape 13"/>
          <p:cNvSpPr>
            <a:spLocks noChangeArrowheads="1"/>
          </p:cNvSpPr>
          <p:nvPr/>
        </p:nvSpPr>
        <p:spPr bwMode="auto">
          <a:xfrm rot="10800000">
            <a:off x="467542" y="1916832"/>
            <a:ext cx="2808313" cy="1296144"/>
          </a:xfrm>
          <a:custGeom>
            <a:avLst/>
            <a:gdLst>
              <a:gd name="T0" fmla="*/ 136 w 21600"/>
              <a:gd name="T1" fmla="*/ 16 h 21600"/>
              <a:gd name="T2" fmla="*/ 78 w 21600"/>
              <a:gd name="T3" fmla="*/ 32 h 21600"/>
              <a:gd name="T4" fmla="*/ 19 w 21600"/>
              <a:gd name="T5" fmla="*/ 16 h 21600"/>
              <a:gd name="T6" fmla="*/ 7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97 w 21600"/>
              <a:gd name="T13" fmla="*/ 4496 h 21600"/>
              <a:gd name="T14" fmla="*/ 17103 w 21600"/>
              <a:gd name="T15" fmla="*/ 1710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>
            <a:off x="467544" y="1916832"/>
            <a:ext cx="2808312" cy="1296144"/>
          </a:xfrm>
          <a:prstGeom prst="triangle">
            <a:avLst>
              <a:gd name="adj" fmla="val 24591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1571625" y="357188"/>
            <a:ext cx="600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EE0CAD"/>
                </a:solidFill>
                <a:latin typeface="Times New Roman" pitchFamily="18" charset="0"/>
                <a:cs typeface="Times New Roman" pitchFamily="18" charset="0"/>
              </a:rPr>
              <a:t>Свойства равнобедренной трапеции.</a:t>
            </a: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1571625" y="928688"/>
            <a:ext cx="59023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3C40E4"/>
                </a:solidFill>
                <a:latin typeface="Times New Roman" pitchFamily="18" charset="0"/>
                <a:cs typeface="Times New Roman" pitchFamily="18" charset="0"/>
              </a:rPr>
              <a:t>2) В равнобедренной трапеции диагонали равны.</a:t>
            </a:r>
          </a:p>
        </p:txBody>
      </p:sp>
      <p:sp>
        <p:nvSpPr>
          <p:cNvPr id="4102" name="Прямоугольник 14"/>
          <p:cNvSpPr>
            <a:spLocks noChangeArrowheads="1"/>
          </p:cNvSpPr>
          <p:nvPr/>
        </p:nvSpPr>
        <p:spPr bwMode="auto">
          <a:xfrm>
            <a:off x="3214688" y="1785938"/>
            <a:ext cx="5643562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Дано: ABCD – равнобедренная трапеция, АВ=СD.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Доказать: AC=BD. </a:t>
            </a:r>
          </a:p>
        </p:txBody>
      </p:sp>
      <p:sp>
        <p:nvSpPr>
          <p:cNvPr id="4109" name="AutoShape 12"/>
          <p:cNvSpPr>
            <a:spLocks noChangeAspect="1" noChangeArrowheads="1"/>
          </p:cNvSpPr>
          <p:nvPr/>
        </p:nvSpPr>
        <p:spPr bwMode="auto">
          <a:xfrm>
            <a:off x="500063" y="1928813"/>
            <a:ext cx="27416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113" name="Line 16"/>
          <p:cNvSpPr>
            <a:spLocks noChangeShapeType="1"/>
          </p:cNvSpPr>
          <p:nvPr/>
        </p:nvSpPr>
        <p:spPr bwMode="auto">
          <a:xfrm>
            <a:off x="827584" y="2204864"/>
            <a:ext cx="210663" cy="21003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17"/>
          <p:cNvSpPr>
            <a:spLocks noChangeShapeType="1"/>
          </p:cNvSpPr>
          <p:nvPr/>
        </p:nvSpPr>
        <p:spPr bwMode="auto">
          <a:xfrm flipH="1">
            <a:off x="2627784" y="2132856"/>
            <a:ext cx="210663" cy="2115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4" name="TextBox 32"/>
          <p:cNvSpPr txBox="1">
            <a:spLocks noChangeArrowheads="1"/>
          </p:cNvSpPr>
          <p:nvPr/>
        </p:nvSpPr>
        <p:spPr bwMode="auto">
          <a:xfrm>
            <a:off x="785813" y="3500438"/>
            <a:ext cx="73580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Доказательство.</a:t>
            </a:r>
          </a:p>
          <a:p>
            <a:pPr>
              <a:lnSpc>
                <a:spcPct val="150000"/>
              </a:lnSpc>
            </a:pPr>
            <a:r>
              <a:rPr lang="el-GR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ACD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общая,   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=&gt;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Ч.т.д.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endParaRPr lang="ru-RU" dirty="0"/>
          </a:p>
        </p:txBody>
      </p:sp>
      <p:graphicFrame>
        <p:nvGraphicFramePr>
          <p:cNvPr id="4098" name="Object 27"/>
          <p:cNvGraphicFramePr>
            <a:graphicFrameLocks noChangeAspect="1"/>
          </p:cNvGraphicFramePr>
          <p:nvPr/>
        </p:nvGraphicFramePr>
        <p:xfrm>
          <a:off x="4716016" y="4077072"/>
          <a:ext cx="214312" cy="214312"/>
        </p:xfrm>
        <a:graphic>
          <a:graphicData uri="http://schemas.openxmlformats.org/presentationml/2006/ole">
            <p:oleObj spid="_x0000_s4098" name="Microsoft Equation 3.0" r:id="rId3" imgW="164957" imgH="152268" progId="">
              <p:embed/>
            </p:oleObj>
          </a:graphicData>
        </a:graphic>
      </p:graphicFrame>
      <p:graphicFrame>
        <p:nvGraphicFramePr>
          <p:cNvPr id="4099" name="Object 28"/>
          <p:cNvGraphicFramePr>
            <a:graphicFrameLocks noChangeAspect="1"/>
          </p:cNvGraphicFramePr>
          <p:nvPr/>
        </p:nvGraphicFramePr>
        <p:xfrm>
          <a:off x="5214942" y="4071942"/>
          <a:ext cx="214313" cy="214312"/>
        </p:xfrm>
        <a:graphic>
          <a:graphicData uri="http://schemas.openxmlformats.org/presentationml/2006/ole">
            <p:oleObj spid="_x0000_s4099" name="Microsoft Equation 3.0" r:id="rId4" imgW="164957" imgH="152268" progId="">
              <p:embed/>
            </p:oleObj>
          </a:graphicData>
        </a:graphic>
      </p:graphicFrame>
      <p:sp>
        <p:nvSpPr>
          <p:cNvPr id="4105" name="TextBox 35"/>
          <p:cNvSpPr txBox="1">
            <a:spLocks noChangeArrowheads="1"/>
          </p:cNvSpPr>
          <p:nvPr/>
        </p:nvSpPr>
        <p:spPr bwMode="auto">
          <a:xfrm>
            <a:off x="285750" y="3143250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106" name="TextBox 36"/>
          <p:cNvSpPr txBox="1">
            <a:spLocks noChangeArrowheads="1"/>
          </p:cNvSpPr>
          <p:nvPr/>
        </p:nvSpPr>
        <p:spPr bwMode="auto">
          <a:xfrm>
            <a:off x="1000125" y="1571625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4107" name="TextBox 37"/>
          <p:cNvSpPr txBox="1">
            <a:spLocks noChangeArrowheads="1"/>
          </p:cNvSpPr>
          <p:nvPr/>
        </p:nvSpPr>
        <p:spPr bwMode="auto">
          <a:xfrm>
            <a:off x="2500313" y="1571625"/>
            <a:ext cx="350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108" name="TextBox 38"/>
          <p:cNvSpPr txBox="1">
            <a:spLocks noChangeArrowheads="1"/>
          </p:cNvSpPr>
          <p:nvPr/>
        </p:nvSpPr>
        <p:spPr bwMode="auto">
          <a:xfrm>
            <a:off x="3143250" y="3143250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8" name="Равнобедренный треугольник 47"/>
          <p:cNvSpPr/>
          <p:nvPr/>
        </p:nvSpPr>
        <p:spPr>
          <a:xfrm flipH="1">
            <a:off x="467544" y="1916832"/>
            <a:ext cx="2808312" cy="1296144"/>
          </a:xfrm>
          <a:prstGeom prst="triangle">
            <a:avLst>
              <a:gd name="adj" fmla="val 24591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>
            <a:stCxn id="47" idx="0"/>
            <a:endCxn id="48" idx="2"/>
          </p:cNvCxnSpPr>
          <p:nvPr/>
        </p:nvCxnSpPr>
        <p:spPr>
          <a:xfrm rot="16200000" flipH="1">
            <a:off x="1568924" y="1506044"/>
            <a:ext cx="1296144" cy="2117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48" idx="0"/>
            <a:endCxn id="48" idx="4"/>
          </p:cNvCxnSpPr>
          <p:nvPr/>
        </p:nvCxnSpPr>
        <p:spPr>
          <a:xfrm rot="16200000" flipH="1" flipV="1">
            <a:off x="878332" y="1506044"/>
            <a:ext cx="1296144" cy="2117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C2C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C2C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24" decel="1000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424" decel="1000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676" accel="100000" fill="hold">
                                          <p:stCondLst>
                                            <p:cond delay="424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424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676" accel="100000" fill="hold">
                                          <p:stCondLst>
                                            <p:cond delay="424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424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676" accel="100000" fill="hold">
                                          <p:stCondLst>
                                            <p:cond delay="424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Box 26"/>
          <p:cNvSpPr txBox="1">
            <a:spLocks noChangeArrowheads="1"/>
          </p:cNvSpPr>
          <p:nvPr/>
        </p:nvSpPr>
        <p:spPr bwMode="auto">
          <a:xfrm>
            <a:off x="500034" y="3714752"/>
            <a:ext cx="81438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    ВЕА=    ADC=180°-75°-40°=65°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    BСD=180°-65°=115°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    АВС=    АВЕ+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ЕВС=75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°+65°=140°.</a:t>
            </a:r>
          </a:p>
        </p:txBody>
      </p:sp>
      <p:grpSp>
        <p:nvGrpSpPr>
          <p:cNvPr id="2056" name="Group 26"/>
          <p:cNvGrpSpPr>
            <a:grpSpLocks/>
          </p:cNvGrpSpPr>
          <p:nvPr/>
        </p:nvGrpSpPr>
        <p:grpSpPr bwMode="auto">
          <a:xfrm>
            <a:off x="714375" y="1285875"/>
            <a:ext cx="3228975" cy="1571625"/>
            <a:chOff x="1975" y="1940"/>
            <a:chExt cx="2270" cy="1080"/>
          </a:xfrm>
        </p:grpSpPr>
        <p:grpSp>
          <p:nvGrpSpPr>
            <p:cNvPr id="2065" name="Group 27"/>
            <p:cNvGrpSpPr>
              <a:grpSpLocks noChangeAspect="1"/>
            </p:cNvGrpSpPr>
            <p:nvPr/>
          </p:nvGrpSpPr>
          <p:grpSpPr bwMode="auto">
            <a:xfrm>
              <a:off x="2623" y="1940"/>
              <a:ext cx="1622" cy="1080"/>
              <a:chOff x="6555" y="8682"/>
              <a:chExt cx="1272" cy="836"/>
            </a:xfrm>
          </p:grpSpPr>
          <p:sp>
            <p:nvSpPr>
              <p:cNvPr id="2069" name="Line 29"/>
              <p:cNvSpPr>
                <a:spLocks noChangeShapeType="1"/>
              </p:cNvSpPr>
              <p:nvPr/>
            </p:nvSpPr>
            <p:spPr bwMode="auto">
              <a:xfrm>
                <a:off x="6657" y="8682"/>
                <a:ext cx="84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Line 30"/>
              <p:cNvSpPr>
                <a:spLocks noChangeShapeType="1"/>
              </p:cNvSpPr>
              <p:nvPr/>
            </p:nvSpPr>
            <p:spPr bwMode="auto">
              <a:xfrm>
                <a:off x="7505" y="8682"/>
                <a:ext cx="322" cy="8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2071" name="AutoShape 31"/>
              <p:cNvCxnSpPr>
                <a:cxnSpLocks noChangeShapeType="1"/>
              </p:cNvCxnSpPr>
              <p:nvPr/>
            </p:nvCxnSpPr>
            <p:spPr bwMode="auto">
              <a:xfrm>
                <a:off x="6660" y="8682"/>
                <a:ext cx="324" cy="836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072" name="Arc 32"/>
              <p:cNvSpPr>
                <a:spLocks/>
              </p:cNvSpPr>
              <p:nvPr/>
            </p:nvSpPr>
            <p:spPr bwMode="auto">
              <a:xfrm rot="1278084" flipV="1">
                <a:off x="6569" y="8784"/>
                <a:ext cx="128" cy="65"/>
              </a:xfrm>
              <a:custGeom>
                <a:avLst/>
                <a:gdLst>
                  <a:gd name="T0" fmla="*/ 0 w 21417"/>
                  <a:gd name="T1" fmla="*/ 0 h 21600"/>
                  <a:gd name="T2" fmla="*/ 1 w 21417"/>
                  <a:gd name="T3" fmla="*/ 0 h 21600"/>
                  <a:gd name="T4" fmla="*/ 0 w 21417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417"/>
                  <a:gd name="T10" fmla="*/ 0 h 21600"/>
                  <a:gd name="T11" fmla="*/ 21417 w 2141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17" h="21600" fill="none" extrusionOk="0">
                    <a:moveTo>
                      <a:pt x="-1" y="0"/>
                    </a:moveTo>
                    <a:cubicBezTo>
                      <a:pt x="10843" y="0"/>
                      <a:pt x="20006" y="8039"/>
                      <a:pt x="21416" y="18791"/>
                    </a:cubicBezTo>
                  </a:path>
                  <a:path w="21417" h="21600" stroke="0" extrusionOk="0">
                    <a:moveTo>
                      <a:pt x="-1" y="0"/>
                    </a:moveTo>
                    <a:cubicBezTo>
                      <a:pt x="10843" y="0"/>
                      <a:pt x="20006" y="8039"/>
                      <a:pt x="21416" y="1879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2073" name="Arc 33"/>
              <p:cNvSpPr>
                <a:spLocks/>
              </p:cNvSpPr>
              <p:nvPr/>
            </p:nvSpPr>
            <p:spPr bwMode="auto">
              <a:xfrm rot="1278084" flipV="1">
                <a:off x="6555" y="8788"/>
                <a:ext cx="160" cy="103"/>
              </a:xfrm>
              <a:custGeom>
                <a:avLst/>
                <a:gdLst>
                  <a:gd name="T0" fmla="*/ 0 w 20901"/>
                  <a:gd name="T1" fmla="*/ 0 h 21600"/>
                  <a:gd name="T2" fmla="*/ 1 w 20901"/>
                  <a:gd name="T3" fmla="*/ 0 h 21600"/>
                  <a:gd name="T4" fmla="*/ 0 w 209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901"/>
                  <a:gd name="T10" fmla="*/ 0 h 21600"/>
                  <a:gd name="T11" fmla="*/ 20901 w 209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901" h="21600" fill="none" extrusionOk="0">
                    <a:moveTo>
                      <a:pt x="-1" y="0"/>
                    </a:moveTo>
                    <a:cubicBezTo>
                      <a:pt x="9829" y="0"/>
                      <a:pt x="18420" y="6637"/>
                      <a:pt x="20900" y="16149"/>
                    </a:cubicBezTo>
                  </a:path>
                  <a:path w="20901" h="21600" stroke="0" extrusionOk="0">
                    <a:moveTo>
                      <a:pt x="-1" y="0"/>
                    </a:moveTo>
                    <a:cubicBezTo>
                      <a:pt x="9829" y="0"/>
                      <a:pt x="18420" y="6637"/>
                      <a:pt x="20900" y="161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</p:grpSp>
        <p:sp>
          <p:nvSpPr>
            <p:cNvPr id="2066" name="Line 34"/>
            <p:cNvSpPr>
              <a:spLocks noChangeShapeType="1"/>
            </p:cNvSpPr>
            <p:nvPr/>
          </p:nvSpPr>
          <p:spPr bwMode="auto">
            <a:xfrm flipV="1">
              <a:off x="1975" y="1940"/>
              <a:ext cx="781" cy="10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Line 35"/>
            <p:cNvSpPr>
              <a:spLocks noChangeShapeType="1"/>
            </p:cNvSpPr>
            <p:nvPr/>
          </p:nvSpPr>
          <p:spPr bwMode="auto">
            <a:xfrm>
              <a:off x="1975" y="3020"/>
              <a:ext cx="226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Arc 36"/>
            <p:cNvSpPr>
              <a:spLocks/>
            </p:cNvSpPr>
            <p:nvPr/>
          </p:nvSpPr>
          <p:spPr bwMode="auto">
            <a:xfrm rot="656916">
              <a:off x="2095" y="2843"/>
              <a:ext cx="161" cy="177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</p:grpSp>
      <p:sp>
        <p:nvSpPr>
          <p:cNvPr id="2057" name="TextBox 38"/>
          <p:cNvSpPr txBox="1">
            <a:spLocks noChangeArrowheads="1"/>
          </p:cNvSpPr>
          <p:nvPr/>
        </p:nvSpPr>
        <p:spPr bwMode="auto">
          <a:xfrm>
            <a:off x="1500188" y="17145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75°</a:t>
            </a:r>
          </a:p>
        </p:txBody>
      </p:sp>
      <p:sp>
        <p:nvSpPr>
          <p:cNvPr id="2058" name="TextBox 39"/>
          <p:cNvSpPr txBox="1">
            <a:spLocks noChangeArrowheads="1"/>
          </p:cNvSpPr>
          <p:nvPr/>
        </p:nvSpPr>
        <p:spPr bwMode="auto">
          <a:xfrm>
            <a:off x="1000125" y="2428875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40°</a:t>
            </a:r>
          </a:p>
        </p:txBody>
      </p:sp>
      <p:sp>
        <p:nvSpPr>
          <p:cNvPr id="2059" name="TextBox 40"/>
          <p:cNvSpPr txBox="1">
            <a:spLocks noChangeArrowheads="1"/>
          </p:cNvSpPr>
          <p:nvPr/>
        </p:nvSpPr>
        <p:spPr bwMode="auto">
          <a:xfrm>
            <a:off x="500063" y="2928938"/>
            <a:ext cx="338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A</a:t>
            </a:r>
          </a:p>
        </p:txBody>
      </p:sp>
      <p:sp>
        <p:nvSpPr>
          <p:cNvPr id="2060" name="TextBox 41"/>
          <p:cNvSpPr txBox="1">
            <a:spLocks noChangeArrowheads="1"/>
          </p:cNvSpPr>
          <p:nvPr/>
        </p:nvSpPr>
        <p:spPr bwMode="auto">
          <a:xfrm>
            <a:off x="2214563" y="2928938"/>
            <a:ext cx="338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E</a:t>
            </a:r>
          </a:p>
        </p:txBody>
      </p:sp>
      <p:sp>
        <p:nvSpPr>
          <p:cNvPr id="2061" name="TextBox 42"/>
          <p:cNvSpPr txBox="1">
            <a:spLocks noChangeArrowheads="1"/>
          </p:cNvSpPr>
          <p:nvPr/>
        </p:nvSpPr>
        <p:spPr bwMode="auto">
          <a:xfrm>
            <a:off x="3857625" y="2928938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D</a:t>
            </a:r>
          </a:p>
        </p:txBody>
      </p:sp>
      <p:sp>
        <p:nvSpPr>
          <p:cNvPr id="2062" name="TextBox 43"/>
          <p:cNvSpPr txBox="1">
            <a:spLocks noChangeArrowheads="1"/>
          </p:cNvSpPr>
          <p:nvPr/>
        </p:nvSpPr>
        <p:spPr bwMode="auto">
          <a:xfrm>
            <a:off x="1643063" y="928688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B</a:t>
            </a:r>
          </a:p>
        </p:txBody>
      </p:sp>
      <p:sp>
        <p:nvSpPr>
          <p:cNvPr id="2063" name="TextBox 44"/>
          <p:cNvSpPr txBox="1">
            <a:spLocks noChangeArrowheads="1"/>
          </p:cNvSpPr>
          <p:nvPr/>
        </p:nvSpPr>
        <p:spPr bwMode="auto">
          <a:xfrm>
            <a:off x="3286125" y="928688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C</a:t>
            </a:r>
          </a:p>
        </p:txBody>
      </p:sp>
      <p:sp>
        <p:nvSpPr>
          <p:cNvPr id="2064" name="TextBox 46"/>
          <p:cNvSpPr txBox="1">
            <a:spLocks noChangeArrowheads="1"/>
          </p:cNvSpPr>
          <p:nvPr/>
        </p:nvSpPr>
        <p:spPr bwMode="auto">
          <a:xfrm>
            <a:off x="4500563" y="1071563"/>
            <a:ext cx="4214812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ABCD – трапеция, ВЕ||CD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Найти: углы трапеции.</a:t>
            </a:r>
          </a:p>
          <a:p>
            <a:pPr algn="ctr"/>
            <a:endParaRPr lang="ru-RU" dirty="0"/>
          </a:p>
        </p:txBody>
      </p:sp>
      <p:graphicFrame>
        <p:nvGraphicFramePr>
          <p:cNvPr id="2050" name="Object 37"/>
          <p:cNvGraphicFramePr>
            <a:graphicFrameLocks noChangeAspect="1"/>
          </p:cNvGraphicFramePr>
          <p:nvPr/>
        </p:nvGraphicFramePr>
        <p:xfrm>
          <a:off x="857250" y="4143375"/>
          <a:ext cx="214313" cy="214313"/>
        </p:xfrm>
        <a:graphic>
          <a:graphicData uri="http://schemas.openxmlformats.org/presentationml/2006/ole">
            <p:oleObj spid="_x0000_s2050" name="Microsoft Equation 3.0" r:id="rId3" imgW="164957" imgH="152268" progId="">
              <p:embed/>
            </p:oleObj>
          </a:graphicData>
        </a:graphic>
      </p:graphicFrame>
      <p:graphicFrame>
        <p:nvGraphicFramePr>
          <p:cNvPr id="2051" name="Object 38"/>
          <p:cNvGraphicFramePr>
            <a:graphicFrameLocks noChangeAspect="1"/>
          </p:cNvGraphicFramePr>
          <p:nvPr/>
        </p:nvGraphicFramePr>
        <p:xfrm>
          <a:off x="1714500" y="4143375"/>
          <a:ext cx="214313" cy="214313"/>
        </p:xfrm>
        <a:graphic>
          <a:graphicData uri="http://schemas.openxmlformats.org/presentationml/2006/ole">
            <p:oleObj spid="_x0000_s2051" name="Microsoft Equation 3.0" r:id="rId4" imgW="164957" imgH="152268" progId="">
              <p:embed/>
            </p:oleObj>
          </a:graphicData>
        </a:graphic>
      </p:graphicFrame>
      <p:graphicFrame>
        <p:nvGraphicFramePr>
          <p:cNvPr id="2052" name="Object 39"/>
          <p:cNvGraphicFramePr>
            <a:graphicFrameLocks noChangeAspect="1"/>
          </p:cNvGraphicFramePr>
          <p:nvPr/>
        </p:nvGraphicFramePr>
        <p:xfrm>
          <a:off x="857250" y="4572000"/>
          <a:ext cx="214313" cy="214313"/>
        </p:xfrm>
        <a:graphic>
          <a:graphicData uri="http://schemas.openxmlformats.org/presentationml/2006/ole">
            <p:oleObj spid="_x0000_s2052" name="Microsoft Equation 3.0" r:id="rId5" imgW="164957" imgH="152268" progId="">
              <p:embed/>
            </p:oleObj>
          </a:graphicData>
        </a:graphic>
      </p:graphicFrame>
      <p:graphicFrame>
        <p:nvGraphicFramePr>
          <p:cNvPr id="2053" name="Object 40"/>
          <p:cNvGraphicFramePr>
            <a:graphicFrameLocks noChangeAspect="1"/>
          </p:cNvGraphicFramePr>
          <p:nvPr/>
        </p:nvGraphicFramePr>
        <p:xfrm>
          <a:off x="857250" y="5000625"/>
          <a:ext cx="214313" cy="214313"/>
        </p:xfrm>
        <a:graphic>
          <a:graphicData uri="http://schemas.openxmlformats.org/presentationml/2006/ole">
            <p:oleObj spid="_x0000_s2053" name="Microsoft Equation 3.0" r:id="rId6" imgW="164957" imgH="152268" progId="">
              <p:embed/>
            </p:oleObj>
          </a:graphicData>
        </a:graphic>
      </p:graphicFrame>
      <p:graphicFrame>
        <p:nvGraphicFramePr>
          <p:cNvPr id="2054" name="Object 41"/>
          <p:cNvGraphicFramePr>
            <a:graphicFrameLocks noChangeAspect="1"/>
          </p:cNvGraphicFramePr>
          <p:nvPr/>
        </p:nvGraphicFramePr>
        <p:xfrm>
          <a:off x="1714500" y="5000625"/>
          <a:ext cx="214313" cy="214313"/>
        </p:xfrm>
        <a:graphic>
          <a:graphicData uri="http://schemas.openxmlformats.org/presentationml/2006/ole">
            <p:oleObj spid="_x0000_s2054" name="Microsoft Equation 3.0" r:id="rId7" imgW="164957" imgH="152268" progId="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71600" y="33265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Задача на готовом чертеже (устно):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41"/>
          <p:cNvGraphicFramePr>
            <a:graphicFrameLocks noChangeAspect="1"/>
          </p:cNvGraphicFramePr>
          <p:nvPr/>
        </p:nvGraphicFramePr>
        <p:xfrm>
          <a:off x="2411760" y="5013176"/>
          <a:ext cx="214313" cy="214313"/>
        </p:xfrm>
        <a:graphic>
          <a:graphicData uri="http://schemas.openxmlformats.org/presentationml/2006/ole">
            <p:oleObj spid="_x0000_s2055" name="Microsoft Equation 3.0" r:id="rId8" imgW="164957" imgH="15226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93" decel="1000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93" decel="1000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193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93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93" decel="1000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93" decel="1000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193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93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1042" name="TextBox 67"/>
          <p:cNvSpPr txBox="1">
            <a:spLocks noChangeArrowheads="1"/>
          </p:cNvSpPr>
          <p:nvPr/>
        </p:nvSpPr>
        <p:spPr bwMode="auto">
          <a:xfrm>
            <a:off x="1655763" y="714375"/>
            <a:ext cx="61753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1043" name="TextBox 68"/>
          <p:cNvSpPr txBox="1">
            <a:spLocks noChangeArrowheads="1"/>
          </p:cNvSpPr>
          <p:nvPr/>
        </p:nvSpPr>
        <p:spPr bwMode="auto">
          <a:xfrm>
            <a:off x="4017963" y="714375"/>
            <a:ext cx="411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С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857250" y="1111250"/>
            <a:ext cx="3522663" cy="2116138"/>
            <a:chOff x="857250" y="1111250"/>
            <a:chExt cx="3522663" cy="2116138"/>
          </a:xfrm>
        </p:grpSpPr>
        <p:sp>
          <p:nvSpPr>
            <p:cNvPr id="1031" name="TextBox 66"/>
            <p:cNvSpPr txBox="1">
              <a:spLocks noChangeArrowheads="1"/>
            </p:cNvSpPr>
            <p:nvPr/>
          </p:nvSpPr>
          <p:spPr bwMode="auto">
            <a:xfrm>
              <a:off x="857250" y="2857500"/>
              <a:ext cx="428625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/>
                <a:t>А</a:t>
              </a:r>
            </a:p>
          </p:txBody>
        </p:sp>
        <p:cxnSp>
          <p:nvCxnSpPr>
            <p:cNvPr id="1032" name="Прямая соединительная линия 16"/>
            <p:cNvCxnSpPr>
              <a:cxnSpLocks noChangeShapeType="1"/>
            </p:cNvCxnSpPr>
            <p:nvPr/>
          </p:nvCxnSpPr>
          <p:spPr bwMode="auto">
            <a:xfrm rot="5400000">
              <a:off x="3124994" y="2005807"/>
              <a:ext cx="1787525" cy="158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33" name="Прямая соединительная линия 23"/>
            <p:cNvCxnSpPr>
              <a:cxnSpLocks noChangeShapeType="1"/>
            </p:cNvCxnSpPr>
            <p:nvPr/>
          </p:nvCxnSpPr>
          <p:spPr bwMode="auto">
            <a:xfrm rot="10800000">
              <a:off x="1143000" y="2900363"/>
              <a:ext cx="2874963" cy="158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34" name="Прямая соединительная линия 27"/>
            <p:cNvCxnSpPr>
              <a:cxnSpLocks noChangeShapeType="1"/>
            </p:cNvCxnSpPr>
            <p:nvPr/>
          </p:nvCxnSpPr>
          <p:spPr bwMode="auto">
            <a:xfrm rot="10800000">
              <a:off x="2066925" y="1111250"/>
              <a:ext cx="1951038" cy="317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35" name="Прямая соединительная линия 32"/>
            <p:cNvCxnSpPr>
              <a:cxnSpLocks noChangeShapeType="1"/>
            </p:cNvCxnSpPr>
            <p:nvPr/>
          </p:nvCxnSpPr>
          <p:spPr bwMode="auto">
            <a:xfrm rot="5400000">
              <a:off x="710406" y="1543844"/>
              <a:ext cx="1789113" cy="923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36" name="Прямая соединительная линия 41"/>
            <p:cNvCxnSpPr>
              <a:cxnSpLocks noChangeShapeType="1"/>
            </p:cNvCxnSpPr>
            <p:nvPr/>
          </p:nvCxnSpPr>
          <p:spPr bwMode="auto">
            <a:xfrm>
              <a:off x="2066925" y="1111250"/>
              <a:ext cx="1951038" cy="178911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37" name="Прямая соединительная линия 46"/>
            <p:cNvCxnSpPr>
              <a:cxnSpLocks noChangeShapeType="1"/>
            </p:cNvCxnSpPr>
            <p:nvPr/>
          </p:nvCxnSpPr>
          <p:spPr bwMode="auto">
            <a:xfrm rot="5400000">
              <a:off x="3665537" y="1258888"/>
              <a:ext cx="296863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38" name="Прямая соединительная линия 48"/>
            <p:cNvCxnSpPr>
              <a:cxnSpLocks noChangeShapeType="1"/>
            </p:cNvCxnSpPr>
            <p:nvPr/>
          </p:nvCxnSpPr>
          <p:spPr bwMode="auto">
            <a:xfrm flipV="1">
              <a:off x="3813175" y="1409700"/>
              <a:ext cx="204788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7" name="Дуга 56"/>
            <p:cNvSpPr/>
            <p:nvPr/>
          </p:nvSpPr>
          <p:spPr bwMode="auto">
            <a:xfrm rot="20555544" flipH="1">
              <a:off x="3698875" y="2403475"/>
              <a:ext cx="374650" cy="428625"/>
            </a:xfrm>
            <a:prstGeom prst="arc">
              <a:avLst>
                <a:gd name="adj1" fmla="val 12715498"/>
                <a:gd name="adj2" fmla="val 2022122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040" name="TextBox 57"/>
            <p:cNvSpPr txBox="1">
              <a:spLocks noChangeArrowheads="1"/>
            </p:cNvSpPr>
            <p:nvPr/>
          </p:nvSpPr>
          <p:spPr bwMode="auto">
            <a:xfrm>
              <a:off x="3500438" y="2000250"/>
              <a:ext cx="500062" cy="3381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/>
                <a:t>45°</a:t>
              </a:r>
            </a:p>
          </p:txBody>
        </p:sp>
        <p:sp>
          <p:nvSpPr>
            <p:cNvPr id="1041" name="TextBox 58"/>
            <p:cNvSpPr txBox="1">
              <a:spLocks noChangeArrowheads="1"/>
            </p:cNvSpPr>
            <p:nvPr/>
          </p:nvSpPr>
          <p:spPr bwMode="auto">
            <a:xfrm>
              <a:off x="2374900" y="2501900"/>
              <a:ext cx="822325" cy="5143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/>
                <a:t>30</a:t>
              </a:r>
            </a:p>
          </p:txBody>
        </p:sp>
        <p:sp>
          <p:nvSpPr>
            <p:cNvPr id="1044" name="TextBox 69"/>
            <p:cNvSpPr txBox="1">
              <a:spLocks noChangeArrowheads="1"/>
            </p:cNvSpPr>
            <p:nvPr/>
          </p:nvSpPr>
          <p:spPr bwMode="auto">
            <a:xfrm>
              <a:off x="4071938" y="2786063"/>
              <a:ext cx="30797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/>
                <a:t>D</a:t>
              </a:r>
            </a:p>
          </p:txBody>
        </p:sp>
      </p:grpSp>
      <p:sp>
        <p:nvSpPr>
          <p:cNvPr id="1045" name="TextBox 75"/>
          <p:cNvSpPr txBox="1">
            <a:spLocks noChangeArrowheads="1"/>
          </p:cNvSpPr>
          <p:nvPr/>
        </p:nvSpPr>
        <p:spPr bwMode="auto">
          <a:xfrm>
            <a:off x="4714875" y="1214438"/>
            <a:ext cx="38576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АВСD -  трапеция    	АВС=135°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ВС.                           </a:t>
            </a:r>
          </a:p>
          <a:p>
            <a:pPr algn="ctr"/>
            <a:endParaRPr lang="ru-RU" dirty="0"/>
          </a:p>
        </p:txBody>
      </p:sp>
      <p:sp>
        <p:nvSpPr>
          <p:cNvPr id="104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5500688" y="1571625"/>
          <a:ext cx="214312" cy="214313"/>
        </p:xfrm>
        <a:graphic>
          <a:graphicData uri="http://schemas.openxmlformats.org/presentationml/2006/ole">
            <p:oleObj spid="_x0000_s1026" name="Microsoft Equation 3.0" r:id="rId3" imgW="164957" imgH="152268" progId="">
              <p:embed/>
            </p:oleObj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642654" y="3571876"/>
            <a:ext cx="7932621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ВСD – равнобедренный, т.к.     СВD=45°.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   АВD=135°-45°=90° =&gt;    ADB=90°-45°=45° =&gt;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AВD – равнобедренный.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 В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AВD проведем ВЕ||AD = &gt; ED=BC=15 см.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7" name="Object 20"/>
          <p:cNvGraphicFramePr>
            <a:graphicFrameLocks noChangeAspect="1"/>
          </p:cNvGraphicFramePr>
          <p:nvPr/>
        </p:nvGraphicFramePr>
        <p:xfrm>
          <a:off x="928662" y="4572008"/>
          <a:ext cx="214313" cy="214313"/>
        </p:xfrm>
        <a:graphic>
          <a:graphicData uri="http://schemas.openxmlformats.org/presentationml/2006/ole">
            <p:oleObj spid="_x0000_s1027" name="Microsoft Equation 3.0" r:id="rId4" imgW="164957" imgH="152268" progId="">
              <p:embed/>
            </p:oleObj>
          </a:graphicData>
        </a:graphic>
      </p:graphicFrame>
      <p:graphicFrame>
        <p:nvGraphicFramePr>
          <p:cNvPr id="1028" name="Object 21"/>
          <p:cNvGraphicFramePr>
            <a:graphicFrameLocks noChangeAspect="1"/>
          </p:cNvGraphicFramePr>
          <p:nvPr/>
        </p:nvGraphicFramePr>
        <p:xfrm>
          <a:off x="3357554" y="4572008"/>
          <a:ext cx="214312" cy="214313"/>
        </p:xfrm>
        <a:graphic>
          <a:graphicData uri="http://schemas.openxmlformats.org/presentationml/2006/ole">
            <p:oleObj spid="_x0000_s1028" name="Microsoft Equation 3.0" r:id="rId5" imgW="164957" imgH="152268" progId="">
              <p:embed/>
            </p:oleObj>
          </a:graphicData>
        </a:graphic>
      </p:graphicFrame>
      <p:graphicFrame>
        <p:nvGraphicFramePr>
          <p:cNvPr id="1029" name="Object 24"/>
          <p:cNvGraphicFramePr>
            <a:graphicFrameLocks noChangeAspect="1"/>
          </p:cNvGraphicFramePr>
          <p:nvPr/>
        </p:nvGraphicFramePr>
        <p:xfrm>
          <a:off x="4143372" y="4143380"/>
          <a:ext cx="214312" cy="214313"/>
        </p:xfrm>
        <a:graphic>
          <a:graphicData uri="http://schemas.openxmlformats.org/presentationml/2006/ole">
            <p:oleObj spid="_x0000_s1029" name="Microsoft Equation 3.0" r:id="rId6" imgW="164957" imgH="152268" progId="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827584" y="33265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Задача на готовом чертеже: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3" decel="1000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3" decel="1000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3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3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2337</TotalTime>
  <Words>438</Words>
  <Application>Microsoft Office PowerPoint</Application>
  <PresentationFormat>Экран (4:3)</PresentationFormat>
  <Paragraphs>134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Трек</vt:lpstr>
      <vt:lpstr>Microsoft Equation 3.0</vt:lpstr>
      <vt:lpstr>Формула</vt:lpstr>
      <vt:lpstr>Урок по теме:</vt:lpstr>
      <vt:lpstr>Слайд 2</vt:lpstr>
      <vt:lpstr>Трапеция - от др.-греч. τράπέζιου — «столик»; τράπεζα — «стол, еда»  АВ|| CD – основания AC и BD – боковые стороны</vt:lpstr>
      <vt:lpstr>Слайд 4</vt:lpstr>
      <vt:lpstr>Слайд 5</vt:lpstr>
      <vt:lpstr>Слайд 6</vt:lpstr>
      <vt:lpstr>Слайд 7</vt:lpstr>
      <vt:lpstr>Слайд 8</vt:lpstr>
      <vt:lpstr>Слайд 9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урока:</dc:title>
  <dc:creator>Настя</dc:creator>
  <cp:lastModifiedBy>Настя</cp:lastModifiedBy>
  <cp:revision>282</cp:revision>
  <dcterms:modified xsi:type="dcterms:W3CDTF">2011-01-27T21:09:12Z</dcterms:modified>
</cp:coreProperties>
</file>