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1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5.bin"/><Relationship Id="rId2" Type="http://schemas.microsoft.com/office/2006/relationships/legacyDiagramText" Target="legacyDiagramText4.bin"/><Relationship Id="rId1" Type="http://schemas.microsoft.com/office/2006/relationships/legacyDiagramText" Target="legacyDiagramText3.bin"/><Relationship Id="rId5" Type="http://schemas.microsoft.com/office/2006/relationships/legacyDiagramText" Target="legacyDiagramText7.bin"/><Relationship Id="rId4" Type="http://schemas.microsoft.com/office/2006/relationships/legacyDiagramText" Target="legacyDiagramText6.bin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EC19-C5FE-4A85-B8D3-659D61D24877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3E6A-1D53-4100-9B4A-256260F3B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E68DE-C33E-4883-92E8-FFD961D20E20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B6F1-F528-4C6B-AB70-55827FA0D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F1A5-D052-4FA8-B805-ABA855EB3BE1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2D7D9-251D-4B9E-B335-C663C8384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7FE50-FF61-45A6-B5AC-2646B3390ECC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DEAEC-0DC7-46A8-9588-ADD0F40F3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FDA4-5102-419E-8FB1-C36F13EFD7DD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E00D-8D37-44A7-B494-03E515D1C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9D87-9071-410B-964E-2949277C3820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B893-F73D-4BB2-8FA2-5F6D05D55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7FFF-AF2D-4673-B80D-575870324097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6312F-3824-4645-AAAE-18663969D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64A10-8C38-46C2-B032-C14A120F1AE3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9338-CD86-406F-A858-08178A4FF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874BF-95EA-4315-902C-F5AB34212260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7690E-3C81-413B-B357-44CABC476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EE6E-6266-4A90-8917-129D42D9648F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D9390-1DDD-4FEF-9EED-1A26E755F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1633C-45B9-4DDC-8F20-D2E8F3314E7E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6A99D-9361-4547-A930-8FA48B012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55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35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E35562-188F-438B-A92F-D3C44B67588A}" type="datetimeFigureOut">
              <a:rPr lang="ru-RU"/>
              <a:pPr>
                <a:defRPr/>
              </a:pPr>
              <a:t>11.06.2011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4E4BAA-BF51-4981-8321-F5BC343C5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356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23562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2356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1" y="4224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1" r:id="rId2"/>
    <p:sldLayoutId id="2147483913" r:id="rId3"/>
    <p:sldLayoutId id="2147483910" r:id="rId4"/>
    <p:sldLayoutId id="2147483909" r:id="rId5"/>
    <p:sldLayoutId id="2147483908" r:id="rId6"/>
    <p:sldLayoutId id="2147483907" r:id="rId7"/>
    <p:sldLayoutId id="2147483906" r:id="rId8"/>
    <p:sldLayoutId id="2147483914" r:id="rId9"/>
    <p:sldLayoutId id="2147483905" r:id="rId10"/>
    <p:sldLayoutId id="21474839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/>
          <p:cNvSpPr>
            <a:spLocks noChangeArrowheads="1"/>
          </p:cNvSpPr>
          <p:nvPr/>
        </p:nvSpPr>
        <p:spPr bwMode="auto">
          <a:xfrm>
            <a:off x="2000250" y="142875"/>
            <a:ext cx="4924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>
              <a:tabLst>
                <a:tab pos="1250950" algn="l"/>
              </a:tabLst>
            </a:pPr>
            <a:r>
              <a:rPr lang="ru-RU" sz="1200" b="1">
                <a:cs typeface="Times New Roman" pitchFamily="18" charset="0"/>
              </a:rPr>
              <a:t>Муниципальное общеобразовательное учреждение</a:t>
            </a:r>
            <a:endParaRPr lang="ru-RU" sz="1200"/>
          </a:p>
          <a:p>
            <a:pPr indent="449263" eaLnBrk="0" hangingPunct="0">
              <a:tabLst>
                <a:tab pos="1250950" algn="l"/>
              </a:tabLst>
            </a:pPr>
            <a:r>
              <a:rPr lang="ru-RU" sz="1200">
                <a:cs typeface="Times New Roman" pitchFamily="18" charset="0"/>
              </a:rPr>
              <a:t>	</a:t>
            </a:r>
            <a:r>
              <a:rPr lang="ru-RU" sz="1200" b="1">
                <a:cs typeface="Times New Roman" pitchFamily="18" charset="0"/>
              </a:rPr>
              <a:t>«Средняя общеобразовательная школа № 2»</a:t>
            </a:r>
            <a:endParaRPr lang="ru-RU" sz="1200"/>
          </a:p>
          <a:p>
            <a:pPr indent="449263" eaLnBrk="0" hangingPunct="0">
              <a:tabLst>
                <a:tab pos="1250950" algn="l"/>
              </a:tabLst>
            </a:pPr>
            <a:r>
              <a:rPr lang="ru-RU" sz="1200" b="1">
                <a:cs typeface="Times New Roman" pitchFamily="18" charset="0"/>
              </a:rPr>
              <a:t>Менделеевского муниципального района</a:t>
            </a:r>
            <a:endParaRPr lang="ru-RU" sz="1200"/>
          </a:p>
          <a:p>
            <a:pPr indent="449263" eaLnBrk="0" hangingPunct="0">
              <a:tabLst>
                <a:tab pos="1250950" algn="l"/>
              </a:tabLst>
            </a:pPr>
            <a:r>
              <a:rPr lang="ru-RU" sz="1200" b="1">
                <a:cs typeface="Times New Roman" pitchFamily="18" charset="0"/>
              </a:rPr>
              <a:t>	Республики   Татарстан</a:t>
            </a:r>
            <a:endParaRPr lang="ru-RU" sz="1200"/>
          </a:p>
          <a:p>
            <a:pPr indent="449263" eaLnBrk="0" hangingPunct="0">
              <a:tabLst>
                <a:tab pos="1250950" algn="l"/>
              </a:tabLst>
            </a:pPr>
            <a:endParaRPr lang="ru-RU"/>
          </a:p>
        </p:txBody>
      </p:sp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2786063" y="1571625"/>
            <a:ext cx="35004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60388" algn="l"/>
              </a:tabLst>
            </a:pPr>
            <a:r>
              <a:rPr lang="ru-RU" sz="1400" b="1">
                <a:cs typeface="Times New Roman" pitchFamily="18" charset="0"/>
              </a:rPr>
              <a:t>Исследовательская работа</a:t>
            </a:r>
            <a:endParaRPr lang="ru-RU" sz="1400" b="1"/>
          </a:p>
          <a:p>
            <a:pPr eaLnBrk="0" hangingPunct="0">
              <a:tabLst>
                <a:tab pos="560388" algn="l"/>
              </a:tabLst>
            </a:pPr>
            <a:r>
              <a:rPr lang="ru-RU" sz="1400" b="1">
                <a:cs typeface="Times New Roman" pitchFamily="18" charset="0"/>
              </a:rPr>
              <a:t>« МОЕ ЗДОРОВЬЕ»</a:t>
            </a:r>
            <a:endParaRPr lang="ru-RU" sz="1400" b="1"/>
          </a:p>
          <a:p>
            <a:pPr eaLnBrk="0" hangingPunct="0">
              <a:tabLst>
                <a:tab pos="560388" algn="l"/>
              </a:tabLst>
            </a:pPr>
            <a:r>
              <a:rPr lang="ru-RU" sz="1200" b="1">
                <a:cs typeface="Times New Roman" pitchFamily="18" charset="0"/>
              </a:rPr>
              <a:t>Тема: « Сколько весит здоровье ученика?»</a:t>
            </a:r>
            <a:endParaRPr lang="ru-RU" sz="1200"/>
          </a:p>
          <a:p>
            <a:pPr eaLnBrk="0" hangingPunct="0">
              <a:tabLst>
                <a:tab pos="560388" algn="l"/>
              </a:tabLst>
            </a:pPr>
            <a:r>
              <a:rPr lang="ru-RU" sz="1200" b="1">
                <a:cs typeface="Times New Roman" pitchFamily="18" charset="0"/>
              </a:rPr>
              <a:t>Исполнители: Шагапова Алина (2 класс),		</a:t>
            </a:r>
            <a:r>
              <a:rPr lang="en-US" sz="1200" b="1">
                <a:cs typeface="Times New Roman" pitchFamily="18" charset="0"/>
              </a:rPr>
              <a:t>    </a:t>
            </a:r>
            <a:r>
              <a:rPr lang="ru-RU" sz="1200" b="1">
                <a:cs typeface="Times New Roman" pitchFamily="18" charset="0"/>
              </a:rPr>
              <a:t>Шагапова Н. М.</a:t>
            </a:r>
            <a:endParaRPr lang="ru-RU" sz="1200"/>
          </a:p>
          <a:p>
            <a:pPr eaLnBrk="0" hangingPunct="0">
              <a:tabLst>
                <a:tab pos="560388" algn="l"/>
              </a:tabLst>
            </a:pPr>
            <a:r>
              <a:rPr lang="ru-RU" sz="1200" b="1">
                <a:cs typeface="Times New Roman" pitchFamily="18" charset="0"/>
              </a:rPr>
              <a:t>Руководитель работы: Созонова Е. В.</a:t>
            </a:r>
            <a:endParaRPr lang="ru-RU" sz="1200"/>
          </a:p>
          <a:p>
            <a:pPr eaLnBrk="0" hangingPunct="0">
              <a:tabLst>
                <a:tab pos="560388" algn="l"/>
              </a:tabLst>
            </a:pPr>
            <a:r>
              <a:rPr lang="ru-RU" sz="1200" b="1">
                <a:cs typeface="Times New Roman" pitchFamily="18" charset="0"/>
              </a:rPr>
              <a:t>					2010</a:t>
            </a:r>
            <a:endParaRPr lang="ru-RU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5357813" y="928688"/>
            <a:ext cx="36433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39800" algn="l"/>
              </a:tabLst>
            </a:pPr>
            <a:r>
              <a:rPr lang="ru-RU" sz="1600" b="1" i="1">
                <a:cs typeface="Times New Roman" pitchFamily="18" charset="0"/>
              </a:rPr>
              <a:t>Сравнив медицинский диагноз о нарушении осанки с реальным весом ранца с принадлежностями в течение недели, мы сделали вывод, что у порядка 60% детей с диагнозом «нарушение осанки» вес ранца превышает норму. У 40% - вес ранца в норме (Диаграмма 1).</a:t>
            </a:r>
            <a:endParaRPr lang="ru-RU" sz="1600" b="1" i="1"/>
          </a:p>
          <a:p>
            <a:pPr eaLnBrk="0" hangingPunct="0">
              <a:tabLst>
                <a:tab pos="939800" algn="l"/>
              </a:tabLst>
            </a:pPr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	</a:t>
            </a:r>
            <a:endParaRPr lang="ru-RU" sz="900" b="1"/>
          </a:p>
          <a:p>
            <a:pPr eaLnBrk="0" hangingPunct="0">
              <a:tabLst>
                <a:tab pos="939800" algn="l"/>
              </a:tabLst>
            </a:pPr>
            <a:endParaRPr lang="ru-RU" b="1"/>
          </a:p>
        </p:txBody>
      </p:sp>
      <p:graphicFrame>
        <p:nvGraphicFramePr>
          <p:cNvPr id="1026" name="Diagram 1"/>
          <p:cNvGraphicFramePr>
            <a:graphicFrameLocks/>
          </p:cNvGraphicFramePr>
          <p:nvPr/>
        </p:nvGraphicFramePr>
        <p:xfrm>
          <a:off x="-285750" y="928688"/>
          <a:ext cx="5429250" cy="57404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0" y="569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939800" algn="l"/>
              </a:tabLst>
            </a:pPr>
            <a:endParaRPr lang="ru-RU"/>
          </a:p>
        </p:txBody>
      </p:sp>
      <p:sp>
        <p:nvSpPr>
          <p:cNvPr id="1034" name="Прямоугольник 4"/>
          <p:cNvSpPr>
            <a:spLocks noChangeArrowheads="1"/>
          </p:cNvSpPr>
          <p:nvPr/>
        </p:nvSpPr>
        <p:spPr bwMode="auto">
          <a:xfrm>
            <a:off x="1285875" y="357188"/>
            <a:ext cx="1646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Диаграмма 1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5286375" y="1000125"/>
            <a:ext cx="38576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39800" algn="l"/>
              </a:tabLst>
            </a:pPr>
            <a:r>
              <a:rPr lang="ru-RU">
                <a:cs typeface="Times New Roman" pitchFamily="18" charset="0"/>
              </a:rPr>
              <a:t>Проанализировав все данные исследования, мы выяснили, что у:</a:t>
            </a:r>
            <a:endParaRPr lang="ru-RU"/>
          </a:p>
          <a:p>
            <a:pPr eaLnBrk="0" hangingPunct="0">
              <a:tabLst>
                <a:tab pos="939800" algn="l"/>
              </a:tabLst>
            </a:pPr>
            <a:r>
              <a:rPr lang="ru-RU">
                <a:cs typeface="Times New Roman" pitchFamily="18" charset="0"/>
              </a:rPr>
              <a:t> -у 10 человек все показатели в норме;</a:t>
            </a:r>
            <a:endParaRPr lang="ru-RU"/>
          </a:p>
          <a:p>
            <a:pPr eaLnBrk="0" hangingPunct="0">
              <a:tabLst>
                <a:tab pos="939800" algn="l"/>
              </a:tabLst>
            </a:pPr>
            <a:r>
              <a:rPr lang="ru-RU">
                <a:cs typeface="Times New Roman" pitchFamily="18" charset="0"/>
              </a:rPr>
              <a:t> -у 6   человек нарушение осанки и вес ранца с принадлежностями выше нормы;</a:t>
            </a:r>
            <a:endParaRPr lang="ru-RU"/>
          </a:p>
          <a:p>
            <a:pPr eaLnBrk="0" hangingPunct="0">
              <a:tabLst>
                <a:tab pos="939800" algn="l"/>
              </a:tabLst>
            </a:pPr>
            <a:r>
              <a:rPr lang="ru-RU">
                <a:cs typeface="Times New Roman" pitchFamily="18" charset="0"/>
              </a:rPr>
              <a:t> -у  5 человек  нарушение осанки, но вес ранца с принадлежностями в норме;</a:t>
            </a:r>
            <a:endParaRPr lang="ru-RU"/>
          </a:p>
          <a:p>
            <a:pPr eaLnBrk="0" hangingPunct="0">
              <a:tabLst>
                <a:tab pos="939800" algn="l"/>
              </a:tabLst>
            </a:pPr>
            <a:r>
              <a:rPr lang="ru-RU">
                <a:cs typeface="Times New Roman" pitchFamily="18" charset="0"/>
              </a:rPr>
              <a:t> -у 5 человек нет нарушения осанки, вес ранца с принадлежностями выше нормы (зона риска).</a:t>
            </a:r>
            <a:endParaRPr lang="ru-RU"/>
          </a:p>
          <a:p>
            <a:pPr eaLnBrk="0" hangingPunct="0">
              <a:tabLst>
                <a:tab pos="939800" algn="l"/>
              </a:tabLst>
            </a:pPr>
            <a:r>
              <a:rPr lang="ru-RU">
                <a:cs typeface="Times New Roman" pitchFamily="18" charset="0"/>
              </a:rPr>
              <a:t>Данные свели в диаграмму 2.</a:t>
            </a:r>
            <a:endParaRPr lang="ru-RU"/>
          </a:p>
          <a:p>
            <a:pPr eaLnBrk="0" hangingPunct="0">
              <a:tabLst>
                <a:tab pos="939800" algn="l"/>
              </a:tabLst>
            </a:pPr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				</a:t>
            </a:r>
            <a:endParaRPr lang="ru-RU"/>
          </a:p>
          <a:p>
            <a:pPr eaLnBrk="0" hangingPunct="0">
              <a:tabLst>
                <a:tab pos="939800" algn="l"/>
              </a:tabLst>
            </a:pPr>
            <a:endParaRPr lang="ru-RU"/>
          </a:p>
        </p:txBody>
      </p:sp>
      <p:graphicFrame>
        <p:nvGraphicFramePr>
          <p:cNvPr id="2050" name="Diagram 1"/>
          <p:cNvGraphicFramePr>
            <a:graphicFrameLocks/>
          </p:cNvGraphicFramePr>
          <p:nvPr/>
        </p:nvGraphicFramePr>
        <p:xfrm>
          <a:off x="0" y="1500188"/>
          <a:ext cx="5486400" cy="551497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2062" name="Rectangle 18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939800" algn="l"/>
              </a:tabLst>
            </a:pPr>
            <a:endParaRPr lang="ru-RU"/>
          </a:p>
        </p:txBody>
      </p:sp>
      <p:sp>
        <p:nvSpPr>
          <p:cNvPr id="2063" name="Прямоугольник 4"/>
          <p:cNvSpPr>
            <a:spLocks noChangeArrowheads="1"/>
          </p:cNvSpPr>
          <p:nvPr/>
        </p:nvSpPr>
        <p:spPr bwMode="auto">
          <a:xfrm>
            <a:off x="0" y="1428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				Диаграмма 2.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3" y="642938"/>
          <a:ext cx="3751262" cy="4843462"/>
        </p:xfrm>
        <a:graphic>
          <a:graphicData uri="http://schemas.openxmlformats.org/drawingml/2006/table">
            <a:tbl>
              <a:tblPr/>
              <a:tblGrid>
                <a:gridCol w="1250950"/>
                <a:gridCol w="1249362"/>
                <a:gridCol w="1250950"/>
              </a:tblGrid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 И. ученика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ранца, (кг)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Выводы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Зиатдинов М.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277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0,8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Слишком 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Зиганшин С.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07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0,4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Хуснутдинов В.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372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0,8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Слишком 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Узлова А.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6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0,5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Халиуллина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0,7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Слишком 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Шафикова Э.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6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0,8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Слишком 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Нажмутдинов А.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0,6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 С.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405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0,5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Абубакиров С.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405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0,8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Слишком 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Минеев В.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0,6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Степанова В.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6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0,6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Галямов Р.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5788" algn="l"/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0,5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Аширов З.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6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0,8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Слишком 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Коновалов В.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405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1,0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Слишком 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Колобкова М.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0,5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Малышева А.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405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0,7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Слишком 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Рябов К.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405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0,5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Сафина А.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25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1,0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Слишком 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Тимераева Д.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0,7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Слишком 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Назаров Э.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405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0,5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Зырянов С.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6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0,9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Слишком 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Созонов Д.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6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0,7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Слишком 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Шагапова А.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0,8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Слишком 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Зырянов Д.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07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0,7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Слишком 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Исламов А.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0,7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Слишком 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Фархутдинов В.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6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0,8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11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Слишком тяжелый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616" name="Rectangle 1"/>
          <p:cNvSpPr>
            <a:spLocks noChangeArrowheads="1"/>
          </p:cNvSpPr>
          <p:nvPr/>
        </p:nvSpPr>
        <p:spPr bwMode="auto">
          <a:xfrm>
            <a:off x="0" y="142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821113" algn="l"/>
              </a:tabLst>
            </a:pPr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Вес ранца без учебных принадлежностей		Таблица 5.</a:t>
            </a:r>
            <a:endParaRPr lang="ru-RU" sz="900"/>
          </a:p>
          <a:p>
            <a:pPr eaLnBrk="0" hangingPunct="0">
              <a:tabLst>
                <a:tab pos="3821113" algn="l"/>
              </a:tabLst>
            </a:pPr>
            <a:endParaRPr lang="ru-RU"/>
          </a:p>
        </p:txBody>
      </p:sp>
      <p:graphicFrame>
        <p:nvGraphicFramePr>
          <p:cNvPr id="16501" name="Диаграмма 3"/>
          <p:cNvGraphicFramePr>
            <a:graphicFrameLocks/>
          </p:cNvGraphicFramePr>
          <p:nvPr/>
        </p:nvGraphicFramePr>
        <p:xfrm>
          <a:off x="4500563" y="1285875"/>
          <a:ext cx="4357687" cy="3603625"/>
        </p:xfrm>
        <a:graphic>
          <a:graphicData uri="http://schemas.openxmlformats.org/presentationml/2006/ole">
            <p:oleObj spid="_x0000_s16501" r:id="rId3" imgW="4359018" imgH="360304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06500"/>
            <a:ext cx="2159000" cy="2536825"/>
          </a:xfrm>
          <a:prstGeom prst="rect">
            <a:avLst/>
          </a:prstGeom>
          <a:noFill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1825" y="633413"/>
            <a:ext cx="2389188" cy="2732087"/>
          </a:xfrm>
          <a:prstGeom prst="rect">
            <a:avLst/>
          </a:prstGeom>
          <a:noFill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8738" y="3706813"/>
            <a:ext cx="2249487" cy="2517775"/>
          </a:xfrm>
          <a:prstGeom prst="rect">
            <a:avLst/>
          </a:prstGeom>
          <a:noFill/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9525" y="3852863"/>
            <a:ext cx="2170113" cy="2584450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142875"/>
            <a:ext cx="62865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39800" algn="l"/>
              </a:tabLst>
            </a:pPr>
            <a:r>
              <a:rPr lang="ru-RU" sz="1600">
                <a:cs typeface="Times New Roman" pitchFamily="18" charset="0"/>
              </a:rPr>
              <a:t>Для наглядного представления мы приводим фотографии самых легких и самых тяжелых ранцев</a:t>
            </a:r>
            <a:endParaRPr lang="ru-RU" sz="900"/>
          </a:p>
          <a:p>
            <a:pPr eaLnBrk="0" hangingPunct="0">
              <a:tabLst>
                <a:tab pos="939800" algn="l"/>
              </a:tabLst>
            </a:pPr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Самые   тяжелые   ранцы:</a:t>
            </a:r>
            <a:endParaRPr lang="ru-RU" sz="900"/>
          </a:p>
          <a:p>
            <a:pPr eaLnBrk="0" hangingPunct="0">
              <a:tabLst>
                <a:tab pos="939800" algn="l"/>
              </a:tabLst>
            </a:pPr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857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614738" algn="l"/>
              </a:tabLst>
            </a:pPr>
            <a:r>
              <a:rPr lang="ru-RU" sz="2000">
                <a:cs typeface="Times New Roman" pitchFamily="18" charset="0"/>
              </a:rPr>
              <a:t>1000 гр</a:t>
            </a:r>
            <a:r>
              <a:rPr lang="ru-RU" sz="1400">
                <a:cs typeface="Times New Roman" pitchFamily="18" charset="0"/>
              </a:rPr>
              <a:t>	</a:t>
            </a:r>
            <a:r>
              <a:rPr lang="ru-RU" sz="2000">
                <a:cs typeface="Times New Roman" pitchFamily="18" charset="0"/>
              </a:rPr>
              <a:t>800 гр</a:t>
            </a:r>
            <a:endParaRPr lang="ru-RU" sz="900"/>
          </a:p>
          <a:p>
            <a:pPr eaLnBrk="0" hangingPunct="0">
              <a:tabLst>
                <a:tab pos="3614738" algn="l"/>
              </a:tabLst>
            </a:pPr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929063" y="1857375"/>
            <a:ext cx="12144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741363" algn="l"/>
              </a:tabLst>
            </a:pPr>
            <a:r>
              <a:rPr lang="ru-RU" sz="1400">
                <a:cs typeface="Times New Roman" pitchFamily="18" charset="0"/>
              </a:rPr>
              <a:t>	</a:t>
            </a:r>
            <a:endParaRPr lang="ru-RU" sz="2000">
              <a:cs typeface="Times New Roman" pitchFamily="18" charset="0"/>
            </a:endParaRPr>
          </a:p>
          <a:p>
            <a:pPr eaLnBrk="0" hangingPunct="0">
              <a:tabLst>
                <a:tab pos="741363" algn="l"/>
              </a:tabLst>
            </a:pPr>
            <a:r>
              <a:rPr lang="ru-RU" sz="2000">
                <a:cs typeface="Times New Roman" pitchFamily="18" charset="0"/>
              </a:rPr>
              <a:t>800 гр</a:t>
            </a:r>
            <a:r>
              <a:rPr lang="ru-RU" sz="1400">
                <a:cs typeface="Times New Roman" pitchFamily="18" charset="0"/>
              </a:rPr>
              <a:t/>
            </a:r>
            <a:br>
              <a:rPr lang="ru-RU" sz="1400">
                <a:cs typeface="Times New Roman" pitchFamily="18" charset="0"/>
              </a:rPr>
            </a:br>
            <a:endParaRPr lang="ru-RU"/>
          </a:p>
        </p:txBody>
      </p:sp>
      <p:sp>
        <p:nvSpPr>
          <p:cNvPr id="28680" name="Прямоугольник 8"/>
          <p:cNvSpPr>
            <a:spLocks noChangeArrowheads="1"/>
          </p:cNvSpPr>
          <p:nvPr/>
        </p:nvSpPr>
        <p:spPr bwMode="auto">
          <a:xfrm>
            <a:off x="142875" y="5929313"/>
            <a:ext cx="998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Arial" charset="0"/>
              </a:rPr>
              <a:t>1000 гр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633413"/>
            <a:ext cx="3109913" cy="3309937"/>
          </a:xfrm>
          <a:prstGeom prst="rect">
            <a:avLst/>
          </a:prstGeom>
          <a:noFill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750" y="493713"/>
            <a:ext cx="2108200" cy="2706687"/>
          </a:xfrm>
          <a:prstGeom prst="rect">
            <a:avLst/>
          </a:prstGeom>
          <a:noFill/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0075" y="3852863"/>
            <a:ext cx="4125913" cy="2889250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42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Самые легкие ранцы:</a:t>
            </a:r>
            <a:endParaRPr lang="ru-RU" sz="900"/>
          </a:p>
          <a:p>
            <a:pPr indent="449263" eaLnBrk="0" hangingPunct="0"/>
            <a:r>
              <a:rPr lang="ru-RU" sz="1600" u="sng">
                <a:solidFill>
                  <a:srgbClr val="339966"/>
                </a:solidFill>
                <a:cs typeface="Times New Roman" pitchFamily="18" charset="0"/>
              </a:rPr>
              <a:t>Зиганшин С. – 1 класс</a:t>
            </a:r>
            <a:endParaRPr lang="ru-RU" sz="900"/>
          </a:p>
          <a:p>
            <a:pPr indent="449263" eaLnBrk="0" hangingPunct="0"/>
            <a:r>
              <a:rPr lang="ru-RU" sz="1400">
                <a:cs typeface="Times New Roman" pitchFamily="18" charset="0"/>
              </a:rPr>
              <a:t>	</a:t>
            </a:r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000500" y="3143250"/>
            <a:ext cx="1357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717925" algn="l"/>
              </a:tabLst>
            </a:pPr>
            <a:r>
              <a:rPr lang="ru-RU">
                <a:cs typeface="Times New Roman" pitchFamily="18" charset="0"/>
              </a:rPr>
              <a:t>	500 гр  </a:t>
            </a:r>
            <a:endParaRPr lang="ru-RU" sz="900"/>
          </a:p>
          <a:p>
            <a:pPr eaLnBrk="0" hangingPunct="0">
              <a:tabLst>
                <a:tab pos="3717925" algn="l"/>
              </a:tabLst>
            </a:pPr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858000" y="4929188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147763" algn="l"/>
              </a:tabLst>
            </a:pPr>
            <a:r>
              <a:rPr lang="ru-RU" sz="1400">
                <a:cs typeface="Times New Roman" pitchFamily="18" charset="0"/>
              </a:rPr>
              <a:t>	</a:t>
            </a:r>
            <a:r>
              <a:rPr lang="ru-RU">
                <a:cs typeface="Times New Roman" pitchFamily="18" charset="0"/>
              </a:rPr>
              <a:t>500 гр</a:t>
            </a:r>
            <a:endParaRPr lang="ru-RU"/>
          </a:p>
        </p:txBody>
      </p:sp>
      <p:sp>
        <p:nvSpPr>
          <p:cNvPr id="29703" name="Прямоугольник 7"/>
          <p:cNvSpPr>
            <a:spLocks noChangeArrowheads="1"/>
          </p:cNvSpPr>
          <p:nvPr/>
        </p:nvSpPr>
        <p:spPr bwMode="auto">
          <a:xfrm>
            <a:off x="428625" y="4000500"/>
            <a:ext cx="2122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400 гр  (  </a:t>
            </a:r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ЛИДЕР</a:t>
            </a:r>
            <a:r>
              <a:rPr lang="ru-RU">
                <a:cs typeface="Times New Roman" pitchFamily="18" charset="0"/>
              </a:rPr>
              <a:t> )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50850"/>
            <a:ext cx="4243388" cy="3176588"/>
          </a:xfrm>
          <a:prstGeom prst="rect">
            <a:avLst/>
          </a:prstGeom>
          <a:noFill/>
        </p:spPr>
      </p:pic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950" y="420688"/>
            <a:ext cx="4406900" cy="305435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ru-RU">
                <a:cs typeface="Times New Roman" pitchFamily="18" charset="0"/>
              </a:rPr>
              <a:t>Для сравнения  приводим совместные фотографии легких и тяжелых ранцев:</a:t>
            </a:r>
            <a:endParaRPr lang="ru-RU" sz="900"/>
          </a:p>
          <a:p>
            <a:pPr indent="449263" eaLnBrk="0" hangingPunct="0"/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619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>
              <a:tabLst>
                <a:tab pos="1552575" algn="l"/>
              </a:tabLst>
            </a:pPr>
            <a:r>
              <a:rPr lang="ru-RU">
                <a:cs typeface="Times New Roman" pitchFamily="18" charset="0"/>
              </a:rPr>
              <a:t>	2 класс (500гр : 1000гр)</a:t>
            </a:r>
            <a:endParaRPr lang="ru-RU" sz="900"/>
          </a:p>
          <a:p>
            <a:pPr indent="449263" eaLnBrk="0" hangingPunct="0">
              <a:tabLst>
                <a:tab pos="1552575" algn="l"/>
              </a:tabLst>
            </a:pPr>
            <a:endParaRPr lang="ru-RU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786313" y="3714750"/>
            <a:ext cx="371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cs typeface="Times New Roman" pitchFamily="18" charset="0"/>
              </a:rPr>
              <a:t>	1 класс (800гр: 400гр)</a:t>
            </a:r>
            <a:r>
              <a:rPr lang="ru-RU" sz="900"/>
              <a:t> </a:t>
            </a:r>
            <a:endParaRPr lang="ru-RU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4065588"/>
            <a:ext cx="3584575" cy="2371725"/>
          </a:xfrm>
          <a:prstGeom prst="rect">
            <a:avLst/>
          </a:prstGeom>
          <a:noFill/>
        </p:spPr>
      </p:pic>
      <p:sp>
        <p:nvSpPr>
          <p:cNvPr id="30727" name="Прямоугольник 7"/>
          <p:cNvSpPr>
            <a:spLocks noChangeArrowheads="1"/>
          </p:cNvSpPr>
          <p:nvPr/>
        </p:nvSpPr>
        <p:spPr bwMode="auto">
          <a:xfrm>
            <a:off x="214313" y="6488113"/>
            <a:ext cx="2644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Arial" charset="0"/>
              </a:rPr>
              <a:t>2 класс (1000гр: 500гр)</a:t>
            </a: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3786188" y="4357688"/>
            <a:ext cx="5214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1600">
                <a:cs typeface="Times New Roman" pitchFamily="18" charset="0"/>
              </a:rPr>
              <a:t>Как видим, вес ранца зависит не только от размеров, но и в большей степени от материалов, из которых сделан ранец. На это и должны обращать свое внимание родители при покупке ранца. Можно сказать, что родители ребят, обладающих правильными ранцами и ранцами-легковесами, побеспокоились о сохранении здоровья своего ребенка, в частности осанки.</a:t>
            </a:r>
            <a:endParaRPr lang="ru-RU"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00438" y="1000125"/>
          <a:ext cx="5402262" cy="4525963"/>
        </p:xfrm>
        <a:graphic>
          <a:graphicData uri="http://schemas.openxmlformats.org/drawingml/2006/table">
            <a:tbl>
              <a:tblPr/>
              <a:tblGrid>
                <a:gridCol w="1081087"/>
                <a:gridCol w="1079500"/>
                <a:gridCol w="1081088"/>
                <a:gridCol w="1079500"/>
                <a:gridCol w="1081087"/>
              </a:tblGrid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принадлежностей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класс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России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класс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2100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России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класс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России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Литературное чтение (уч)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Литературное чтение (р/т)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(уч)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Дидактический материал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(уч)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(р/т)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Татарский язык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Окружающий мир (уч)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Окружающий мир( р/т)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Англ. Язык (уч)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Англ. Язык (р/т)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Дневник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Тетрадь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Карандаши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Пенал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49" name="Rectangle 1"/>
          <p:cNvSpPr>
            <a:spLocks noChangeArrowheads="1"/>
          </p:cNvSpPr>
          <p:nvPr/>
        </p:nvSpPr>
        <p:spPr bwMode="auto">
          <a:xfrm>
            <a:off x="0" y="928688"/>
            <a:ext cx="3429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>
              <a:tabLst>
                <a:tab pos="4727575" algn="l"/>
              </a:tabLst>
            </a:pPr>
            <a:r>
              <a:rPr lang="ru-RU" sz="2000">
                <a:cs typeface="Times New Roman" pitchFamily="18" charset="0"/>
              </a:rPr>
              <a:t>А может быть, причина не только в ранцах, но и в учебных пособиях? Для этого, мы записали все учебные пособия, которыми пользуемся, и взвесили их (таб. 6)</a:t>
            </a:r>
            <a:endParaRPr lang="ru-RU" sz="2000"/>
          </a:p>
          <a:p>
            <a:pPr indent="449263" eaLnBrk="0" hangingPunct="0">
              <a:tabLst>
                <a:tab pos="4727575" algn="l"/>
              </a:tabLst>
            </a:pPr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Вес учебных принадлежностей, гр.             Табл.6</a:t>
            </a:r>
            <a:endParaRPr lang="ru-RU" sz="2000"/>
          </a:p>
          <a:p>
            <a:pPr indent="449263" eaLnBrk="0" hangingPunct="0">
              <a:tabLst>
                <a:tab pos="4727575" algn="l"/>
              </a:tabLst>
            </a:pPr>
            <a:endParaRPr lang="ru-RU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5775" y="493713"/>
            <a:ext cx="2566988" cy="2189162"/>
          </a:xfrm>
          <a:prstGeom prst="rect">
            <a:avLst/>
          </a:prstGeom>
          <a:noFill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493713"/>
            <a:ext cx="2908300" cy="2047875"/>
          </a:xfrm>
          <a:prstGeom prst="rect">
            <a:avLst/>
          </a:prstGeom>
          <a:noFill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3" y="3779838"/>
            <a:ext cx="2889250" cy="2030412"/>
          </a:xfrm>
          <a:prstGeom prst="rect">
            <a:avLst/>
          </a:prstGeom>
          <a:noFill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5775" y="3706813"/>
            <a:ext cx="2962275" cy="1798637"/>
          </a:xfrm>
          <a:prstGeom prst="rect">
            <a:avLst/>
          </a:prstGeom>
          <a:noFill/>
        </p:spPr>
      </p:pic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5214938" y="2857500"/>
            <a:ext cx="3071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444875" algn="r"/>
              </a:tabLst>
            </a:pPr>
            <a:r>
              <a:rPr lang="ru-RU">
                <a:cs typeface="Times New Roman" pitchFamily="18" charset="0"/>
              </a:rPr>
              <a:t>1 класс (Школа России)</a:t>
            </a:r>
            <a:endParaRPr lang="ru-RU"/>
          </a:p>
        </p:txBody>
      </p:sp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785813" y="2571750"/>
            <a:ext cx="2470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Arial" charset="0"/>
              </a:rPr>
              <a:t>2 класс (Школа 2100)</a:t>
            </a:r>
          </a:p>
        </p:txBody>
      </p:sp>
      <p:sp>
        <p:nvSpPr>
          <p:cNvPr id="32775" name="Прямоугольник 7"/>
          <p:cNvSpPr>
            <a:spLocks noChangeArrowheads="1"/>
          </p:cNvSpPr>
          <p:nvPr/>
        </p:nvSpPr>
        <p:spPr bwMode="auto">
          <a:xfrm>
            <a:off x="1714500" y="5857875"/>
            <a:ext cx="2716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Arial" charset="0"/>
              </a:rPr>
              <a:t>3 класс (Школа России)</a:t>
            </a:r>
          </a:p>
        </p:txBody>
      </p:sp>
      <p:sp>
        <p:nvSpPr>
          <p:cNvPr id="32776" name="Прямоугольник 8"/>
          <p:cNvSpPr>
            <a:spLocks noChangeArrowheads="1"/>
          </p:cNvSpPr>
          <p:nvPr/>
        </p:nvSpPr>
        <p:spPr bwMode="auto">
          <a:xfrm>
            <a:off x="5715000" y="5786438"/>
            <a:ext cx="2716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Arial" charset="0"/>
              </a:rPr>
              <a:t>4 класс (Школа России)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71563" y="1285875"/>
            <a:ext cx="685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2000">
                <a:cs typeface="Times New Roman" pitchFamily="18" charset="0"/>
              </a:rPr>
              <a:t>Понаблюдав в течение недели за весом ранцев, мы обнаружили, что самым тяжелым ранец бывает:</a:t>
            </a:r>
            <a:endParaRPr lang="ru-RU" sz="2000"/>
          </a:p>
          <a:p>
            <a:pPr indent="449263" eaLnBrk="0" hangingPunct="0"/>
            <a:r>
              <a:rPr lang="ru-RU" sz="2000">
                <a:solidFill>
                  <a:srgbClr val="FF0000"/>
                </a:solidFill>
                <a:cs typeface="Times New Roman" pitchFamily="18" charset="0"/>
              </a:rPr>
              <a:t>1 класс</a:t>
            </a:r>
            <a:r>
              <a:rPr lang="ru-RU" sz="2000">
                <a:cs typeface="Times New Roman" pitchFamily="18" charset="0"/>
              </a:rPr>
              <a:t> - равномерно в течение всей учебной недели;</a:t>
            </a:r>
            <a:endParaRPr lang="ru-RU" sz="2000"/>
          </a:p>
          <a:p>
            <a:pPr indent="449263" eaLnBrk="0" hangingPunct="0"/>
            <a:r>
              <a:rPr lang="ru-RU" sz="2000">
                <a:solidFill>
                  <a:srgbClr val="FF0000"/>
                </a:solidFill>
                <a:cs typeface="Times New Roman" pitchFamily="18" charset="0"/>
              </a:rPr>
              <a:t>2 класс</a:t>
            </a:r>
            <a:r>
              <a:rPr lang="ru-RU" sz="2000">
                <a:cs typeface="Times New Roman" pitchFamily="18" charset="0"/>
              </a:rPr>
              <a:t> – во вторник, четверг;</a:t>
            </a:r>
            <a:endParaRPr lang="ru-RU" sz="2000"/>
          </a:p>
          <a:p>
            <a:pPr indent="449263" eaLnBrk="0" hangingPunct="0"/>
            <a:r>
              <a:rPr lang="ru-RU" sz="2000">
                <a:solidFill>
                  <a:srgbClr val="FF0000"/>
                </a:solidFill>
                <a:cs typeface="Times New Roman" pitchFamily="18" charset="0"/>
              </a:rPr>
              <a:t>3 класс </a:t>
            </a:r>
            <a:r>
              <a:rPr lang="ru-RU" sz="2000">
                <a:cs typeface="Times New Roman" pitchFamily="18" charset="0"/>
              </a:rPr>
              <a:t>– во вторник, четверг;</a:t>
            </a:r>
            <a:endParaRPr lang="ru-RU" sz="2000"/>
          </a:p>
          <a:p>
            <a:pPr indent="449263" eaLnBrk="0" hangingPunct="0"/>
            <a:r>
              <a:rPr lang="ru-RU" sz="2000">
                <a:solidFill>
                  <a:srgbClr val="FF0000"/>
                </a:solidFill>
                <a:cs typeface="Times New Roman" pitchFamily="18" charset="0"/>
              </a:rPr>
              <a:t>4 класс</a:t>
            </a:r>
            <a:r>
              <a:rPr lang="ru-RU" sz="2000">
                <a:cs typeface="Times New Roman" pitchFamily="18" charset="0"/>
              </a:rPr>
              <a:t> - в понедельник, вторник, пятницу.</a:t>
            </a:r>
            <a:endParaRPr lang="ru-RU" sz="2000"/>
          </a:p>
          <a:p>
            <a:pPr indent="449263" eaLnBrk="0" hangingPunct="0"/>
            <a:r>
              <a:rPr lang="ru-RU" sz="2000">
                <a:cs typeface="Times New Roman" pitchFamily="18" charset="0"/>
              </a:rPr>
              <a:t>Самым «легким» учебным днем  для всех классов оказалась суббота. У первоклашек, в связи с пятидневкой, этим днем стала пятница.</a:t>
            </a:r>
            <a:endParaRPr lang="ru-RU" sz="2000"/>
          </a:p>
          <a:p>
            <a:pPr indent="449263" eaLnBrk="0" hangingPunct="0"/>
            <a:r>
              <a:rPr lang="ru-RU" sz="2000">
                <a:cs typeface="Times New Roman" pitchFamily="18" charset="0"/>
              </a:rPr>
              <a:t>Причем в расчетах не учитывался вес сменной обуви.</a:t>
            </a:r>
            <a:endParaRPr lang="ru-RU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4429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>
              <a:tabLst>
                <a:tab pos="474663" algn="l"/>
                <a:tab pos="681038" algn="l"/>
              </a:tabLst>
            </a:pPr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Рекомендации ученикам</a:t>
            </a:r>
            <a:endParaRPr lang="ru-RU"/>
          </a:p>
          <a:p>
            <a:pPr indent="449263" eaLnBrk="0" hangingPunct="0">
              <a:tabLst>
                <a:tab pos="474663" algn="l"/>
                <a:tab pos="681038" algn="l"/>
              </a:tabLst>
            </a:pPr>
            <a:r>
              <a:rPr lang="ru-RU">
                <a:cs typeface="Times New Roman" pitchFamily="18" charset="0"/>
              </a:rPr>
              <a:t>-  Не носите лишнего в ранцах.</a:t>
            </a:r>
            <a:endParaRPr lang="ru-RU"/>
          </a:p>
          <a:p>
            <a:pPr indent="449263" eaLnBrk="0" hangingPunct="0">
              <a:tabLst>
                <a:tab pos="474663" algn="l"/>
                <a:tab pos="681038" algn="l"/>
              </a:tabLst>
            </a:pPr>
            <a:r>
              <a:rPr lang="ru-RU">
                <a:cs typeface="Times New Roman" pitchFamily="18" charset="0"/>
              </a:rPr>
              <a:t>-  Проверяйте ранец ежедневно и не забывайте вытащить из него ненужные учебники. </a:t>
            </a:r>
            <a:endParaRPr lang="ru-RU"/>
          </a:p>
          <a:p>
            <a:pPr indent="449263" eaLnBrk="0" hangingPunct="0">
              <a:tabLst>
                <a:tab pos="474663" algn="l"/>
                <a:tab pos="681038" algn="l"/>
              </a:tabLst>
            </a:pPr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Рекомендации родителям</a:t>
            </a:r>
            <a:endParaRPr lang="ru-RU"/>
          </a:p>
          <a:p>
            <a:pPr indent="449263" eaLnBrk="0" hangingPunct="0">
              <a:tabLst>
                <a:tab pos="474663" algn="l"/>
                <a:tab pos="681038" algn="l"/>
              </a:tabLst>
            </a:pPr>
            <a:r>
              <a:rPr lang="ru-RU">
                <a:cs typeface="Times New Roman" pitchFamily="18" charset="0"/>
              </a:rPr>
              <a:t>	-	Просим вас: не покупайте тяжелые ранцы. Врачи рекомендуют средний вес пустого ранца для ученика начальной школы – 300-500грамм.</a:t>
            </a:r>
            <a:endParaRPr lang="ru-RU"/>
          </a:p>
          <a:p>
            <a:pPr indent="449263" eaLnBrk="0" hangingPunct="0">
              <a:tabLst>
                <a:tab pos="474663" algn="l"/>
                <a:tab pos="681038" algn="l"/>
              </a:tabLst>
            </a:pPr>
            <a:r>
              <a:rPr lang="ru-RU">
                <a:cs typeface="Times New Roman" pitchFamily="18" charset="0"/>
              </a:rPr>
              <a:t>-    У ваших детей то тяжелых нагрузок портится осанка.</a:t>
            </a:r>
            <a:endParaRPr lang="ru-RU"/>
          </a:p>
          <a:p>
            <a:pPr indent="449263" eaLnBrk="0" hangingPunct="0">
              <a:tabLst>
                <a:tab pos="474663" algn="l"/>
                <a:tab pos="681038" algn="l"/>
              </a:tabLst>
            </a:pPr>
            <a:r>
              <a:rPr lang="ru-RU">
                <a:cs typeface="Times New Roman" pitchFamily="18" charset="0"/>
              </a:rPr>
              <a:t>-    Ваши дети быстрее устают, таская, за своей спиной, тяжеловесы.</a:t>
            </a:r>
            <a:endParaRPr lang="ru-RU"/>
          </a:p>
          <a:p>
            <a:pPr indent="449263" eaLnBrk="0" hangingPunct="0">
              <a:tabLst>
                <a:tab pos="474663" algn="l"/>
                <a:tab pos="681038" algn="l"/>
              </a:tabLst>
            </a:pPr>
            <a:r>
              <a:rPr lang="ru-RU">
                <a:cs typeface="Times New Roman" pitchFamily="18" charset="0"/>
              </a:rPr>
              <a:t>-    Пожалуйста, позаботьтесь о ваших детях и об их здоровье!</a:t>
            </a:r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429125" y="0"/>
            <a:ext cx="457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>
              <a:tabLst>
                <a:tab pos="663575" algn="l"/>
              </a:tabLst>
            </a:pPr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Рекомендации работникам школ</a:t>
            </a:r>
            <a:endParaRPr lang="ru-RU" sz="1600"/>
          </a:p>
          <a:p>
            <a:pPr indent="449263" eaLnBrk="0" hangingPunct="0">
              <a:tabLst>
                <a:tab pos="663575" algn="l"/>
              </a:tabLst>
            </a:pPr>
            <a:r>
              <a:rPr lang="ru-RU" sz="1600">
                <a:cs typeface="Times New Roman" pitchFamily="18" charset="0"/>
              </a:rPr>
              <a:t>-  Снизить вес школьных ранцев и способствовать, таким образом, профилактике ортопедических и сердечно-сосудистых заболеваний у учащихся можно несколькими путями:</a:t>
            </a:r>
            <a:endParaRPr lang="ru-RU" sz="1600"/>
          </a:p>
          <a:p>
            <a:pPr indent="449263" eaLnBrk="0" hangingPunct="0">
              <a:tabLst>
                <a:tab pos="663575" algn="l"/>
              </a:tabLst>
            </a:pPr>
            <a:r>
              <a:rPr lang="ru-RU" sz="1600">
                <a:cs typeface="Times New Roman" pitchFamily="18" charset="0"/>
              </a:rPr>
              <a:t>-   использовать только те учебники и пособия, которые прошли гигиеническую экспертизу;</a:t>
            </a:r>
            <a:endParaRPr lang="ru-RU" sz="1600"/>
          </a:p>
          <a:p>
            <a:pPr indent="449263" eaLnBrk="0" hangingPunct="0">
              <a:tabLst>
                <a:tab pos="663575" algn="l"/>
              </a:tabLst>
            </a:pPr>
            <a:r>
              <a:rPr lang="ru-RU" sz="1600">
                <a:cs typeface="Times New Roman" pitchFamily="18" charset="0"/>
              </a:rPr>
              <a:t>-   найти возможность (в начальной школе) использовать два комплекта учебников (один в школе один – дома);</a:t>
            </a:r>
            <a:endParaRPr lang="ru-RU" sz="1600"/>
          </a:p>
          <a:p>
            <a:pPr indent="449263" eaLnBrk="0" hangingPunct="0">
              <a:tabLst>
                <a:tab pos="663575" algn="l"/>
              </a:tabLst>
            </a:pPr>
            <a:r>
              <a:rPr lang="ru-RU" sz="1600">
                <a:cs typeface="Times New Roman" pitchFamily="18" charset="0"/>
              </a:rPr>
              <a:t>-  при составлении  школьного расписания учитывать гигиенические требования к весу ежедневных учебных комплектов;</a:t>
            </a:r>
            <a:endParaRPr lang="ru-RU" sz="1600"/>
          </a:p>
          <a:p>
            <a:pPr indent="449263" eaLnBrk="0" hangingPunct="0">
              <a:tabLst>
                <a:tab pos="663575" algn="l"/>
              </a:tabLst>
            </a:pPr>
            <a:r>
              <a:rPr lang="ru-RU" sz="1600">
                <a:cs typeface="Times New Roman" pitchFamily="18" charset="0"/>
              </a:rPr>
              <a:t>	-  организовать в классе  библиотеку необходимых книг для дополнительного чтения.</a:t>
            </a:r>
            <a:endParaRPr lang="ru-RU" sz="1600"/>
          </a:p>
          <a:p>
            <a:pPr indent="449263" eaLnBrk="0" hangingPunct="0">
              <a:tabLst>
                <a:tab pos="663575" algn="l"/>
              </a:tabLst>
            </a:pPr>
            <a:r>
              <a:rPr lang="ru-RU" sz="1600">
                <a:cs typeface="Times New Roman" pitchFamily="18" charset="0"/>
              </a:rPr>
              <a:t>	Мы обозначили лишь некоторые направления решения этой проблемы. Однако острота ситуации может быть снята только тогда, когда вопрос контроля данной проблемы будет постоянно находиться в поле зрения учителей, родителей и учеников.</a:t>
            </a:r>
            <a:endParaRPr lang="ru-RU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214313" y="1143000"/>
            <a:ext cx="85010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1. </a:t>
            </a:r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Выбор темы</a:t>
            </a:r>
            <a:r>
              <a:rPr lang="ru-RU" sz="2000" b="1">
                <a:cs typeface="Times New Roman" pitchFamily="18" charset="0"/>
              </a:rPr>
              <a:t>.</a:t>
            </a:r>
            <a:endParaRPr lang="ru-RU" sz="900"/>
          </a:p>
          <a:p>
            <a:pPr eaLnBrk="0" hangingPunct="0"/>
            <a:r>
              <a:rPr lang="ru-RU" sz="1600">
                <a:cs typeface="Times New Roman" pitchFamily="18" charset="0"/>
              </a:rPr>
              <a:t>Нас волнует здоровье школьника – здоровье будущего поколения. </a:t>
            </a:r>
            <a:endParaRPr lang="ru-RU" sz="1600"/>
          </a:p>
          <a:p>
            <a:pPr eaLnBrk="0" hangingPunct="0"/>
            <a:r>
              <a:rPr lang="ru-RU" sz="1600">
                <a:cs typeface="Times New Roman" pitchFamily="18" charset="0"/>
              </a:rPr>
              <a:t>В данном исследовании мы рассматриваем такие вопросы: </a:t>
            </a:r>
            <a:r>
              <a:rPr lang="ru-RU" sz="1600" b="1" i="1">
                <a:cs typeface="Times New Roman" pitchFamily="18" charset="0"/>
              </a:rPr>
              <a:t>Как тяжелый ранец влияет на осанку ребенка? Сколько должен весить ранец? Как правильно выбрать ранец?</a:t>
            </a:r>
            <a:endParaRPr lang="en-US" sz="1600" b="1" i="1">
              <a:cs typeface="Times New Roman" pitchFamily="18" charset="0"/>
            </a:endParaRPr>
          </a:p>
          <a:p>
            <a:pPr eaLnBrk="0" hangingPunct="0"/>
            <a:endParaRPr lang="ru-RU" sz="1600"/>
          </a:p>
          <a:p>
            <a:pPr eaLnBrk="0" hangingPunct="0"/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2. Цель</a:t>
            </a:r>
            <a:r>
              <a:rPr lang="ru-RU" sz="2200" b="1">
                <a:cs typeface="Times New Roman" pitchFamily="18" charset="0"/>
              </a:rPr>
              <a:t> </a:t>
            </a:r>
            <a:endParaRPr lang="ru-RU" sz="900"/>
          </a:p>
          <a:p>
            <a:pPr eaLnBrk="0" hangingPunct="0"/>
            <a:r>
              <a:rPr lang="ru-RU" sz="1400" b="1" i="1">
                <a:cs typeface="Times New Roman" pitchFamily="18" charset="0"/>
              </a:rPr>
              <a:t> </a:t>
            </a:r>
            <a:r>
              <a:rPr lang="ru-RU" sz="1600">
                <a:cs typeface="Times New Roman" pitchFamily="18" charset="0"/>
              </a:rPr>
              <a:t>Активизировать познавательную деятельность учеников при изучении темы « Человек », обратить внимание на сбережение своего здоровья  (осанки) путем ежедневного контроля тяжестей за спиной.</a:t>
            </a:r>
            <a:endParaRPr lang="en-US" sz="1600">
              <a:cs typeface="Times New Roman" pitchFamily="18" charset="0"/>
            </a:endParaRPr>
          </a:p>
          <a:p>
            <a:pPr eaLnBrk="0" hangingPunct="0"/>
            <a:endParaRPr lang="ru-RU" sz="1600"/>
          </a:p>
          <a:p>
            <a:pPr eaLnBrk="0" hangingPunct="0"/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3. Задачи</a:t>
            </a:r>
            <a:r>
              <a:rPr lang="ru-RU" sz="2200">
                <a:solidFill>
                  <a:srgbClr val="FF0000"/>
                </a:solidFill>
                <a:cs typeface="Times New Roman" pitchFamily="18" charset="0"/>
              </a:rPr>
              <a:t>    </a:t>
            </a:r>
            <a:endParaRPr lang="ru-RU" sz="900"/>
          </a:p>
          <a:p>
            <a:pPr eaLnBrk="0" hangingPunct="0"/>
            <a:r>
              <a:rPr lang="ru-RU" sz="1600">
                <a:cs typeface="Times New Roman" pitchFamily="18" charset="0"/>
              </a:rPr>
              <a:t>1. Проанализировать данные в медицинской литературе по теме исследования.</a:t>
            </a:r>
            <a:endParaRPr lang="ru-RU" sz="1600"/>
          </a:p>
          <a:p>
            <a:pPr eaLnBrk="0" hangingPunct="0"/>
            <a:r>
              <a:rPr lang="ru-RU" sz="1600">
                <a:cs typeface="Times New Roman" pitchFamily="18" charset="0"/>
              </a:rPr>
              <a:t>2. Описать, как влияют тяжелые ранцы на растущий организм ребенка, к каким последствиям это приводит.</a:t>
            </a:r>
            <a:endParaRPr lang="ru-RU" sz="1600"/>
          </a:p>
          <a:p>
            <a:pPr eaLnBrk="0" hangingPunct="0"/>
            <a:r>
              <a:rPr lang="ru-RU" sz="1600">
                <a:cs typeface="Times New Roman" pitchFamily="18" charset="0"/>
              </a:rPr>
              <a:t>3. Доказать, что тяжелый портфель вредит здоровью.</a:t>
            </a:r>
            <a:endParaRPr lang="ru-RU" sz="1600"/>
          </a:p>
          <a:p>
            <a:pPr eaLnBrk="0" hangingPunct="0"/>
            <a:r>
              <a:rPr lang="ru-RU" sz="1600">
                <a:cs typeface="Times New Roman" pitchFamily="18" charset="0"/>
              </a:rPr>
              <a:t>4. Предложить свои способы решения проблемы.</a:t>
            </a:r>
            <a:endParaRPr lang="ru-RU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313" y="1571625"/>
            <a:ext cx="892968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4.Объект, предмет и база исследования.</a:t>
            </a:r>
            <a:endParaRPr lang="ru-RU" sz="900"/>
          </a:p>
          <a:p>
            <a:pPr eaLnBrk="0" hangingPunct="0"/>
            <a:r>
              <a:rPr lang="ru-RU" sz="1600">
                <a:cs typeface="Times New Roman" pitchFamily="18" charset="0"/>
              </a:rPr>
              <a:t>Объект исследования: человек.</a:t>
            </a:r>
            <a:endParaRPr lang="ru-RU" sz="1600"/>
          </a:p>
          <a:p>
            <a:pPr eaLnBrk="0" hangingPunct="0"/>
            <a:r>
              <a:rPr lang="ru-RU" sz="1600">
                <a:cs typeface="Times New Roman" pitchFamily="18" charset="0"/>
              </a:rPr>
              <a:t>Предмет исследования: осанка школьника – основа здоровья.</a:t>
            </a:r>
            <a:endParaRPr lang="ru-RU" sz="1600"/>
          </a:p>
          <a:p>
            <a:pPr eaLnBrk="0" hangingPunct="0"/>
            <a:r>
              <a:rPr lang="ru-RU" sz="1600">
                <a:cs typeface="Times New Roman" pitchFamily="18" charset="0"/>
              </a:rPr>
              <a:t>Участники исследования: учащиеся 1-4 классов средней школы №2 , г. Менделеевск.</a:t>
            </a:r>
            <a:endParaRPr lang="en-US" sz="1600">
              <a:cs typeface="Times New Roman" pitchFamily="18" charset="0"/>
            </a:endParaRPr>
          </a:p>
          <a:p>
            <a:pPr eaLnBrk="0" hangingPunct="0"/>
            <a:r>
              <a:rPr lang="ru-RU" sz="1600" b="1">
                <a:cs typeface="Times New Roman" pitchFamily="18" charset="0"/>
              </a:rPr>
              <a:t> </a:t>
            </a:r>
            <a:endParaRPr lang="ru-RU" sz="1600"/>
          </a:p>
          <a:p>
            <a:pPr eaLnBrk="0" hangingPunct="0"/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5. Гипотеза исследования.</a:t>
            </a:r>
            <a:endParaRPr lang="ru-RU" sz="900"/>
          </a:p>
          <a:p>
            <a:pPr eaLnBrk="0" hangingPunct="0"/>
            <a:r>
              <a:rPr lang="ru-RU" sz="1600">
                <a:cs typeface="Times New Roman" pitchFamily="18" charset="0"/>
              </a:rPr>
              <a:t>Мы предполагаем, что тяжелый ранец вредит здоровью.</a:t>
            </a:r>
            <a:endParaRPr lang="en-US" sz="1600">
              <a:cs typeface="Times New Roman" pitchFamily="18" charset="0"/>
            </a:endParaRPr>
          </a:p>
          <a:p>
            <a:pPr eaLnBrk="0" hangingPunct="0"/>
            <a:endParaRPr lang="ru-RU" sz="1600"/>
          </a:p>
          <a:p>
            <a:pPr eaLnBrk="0" hangingPunct="0"/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6. Методы исследования.</a:t>
            </a:r>
            <a:endParaRPr lang="ru-RU" sz="900"/>
          </a:p>
          <a:p>
            <a:pPr eaLnBrk="0" hangingPunct="0"/>
            <a:r>
              <a:rPr lang="ru-RU" sz="1600">
                <a:cs typeface="Times New Roman" pitchFamily="18" charset="0"/>
              </a:rPr>
              <a:t>Анализ; опрос; наблюдение; сбор информации из книг, журналов, газет; эксперимент.</a:t>
            </a:r>
            <a:endParaRPr lang="ru-RU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857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0663"/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-  Правильная осанка формируется с 4 до 10 лет</a:t>
            </a:r>
            <a:endParaRPr lang="ru-RU" sz="900"/>
          </a:p>
          <a:p>
            <a:pPr indent="220663" eaLnBrk="0" hangingPunct="0"/>
            <a:r>
              <a:rPr lang="ru-RU" sz="2200">
                <a:cs typeface="Times New Roman" pitchFamily="18" charset="0"/>
              </a:rPr>
              <a:t>	</a:t>
            </a:r>
            <a:r>
              <a:rPr lang="ru-RU" sz="2200">
                <a:solidFill>
                  <a:srgbClr val="000000"/>
                </a:solidFill>
                <a:cs typeface="Times New Roman" pitchFamily="18" charset="0"/>
              </a:rPr>
              <a:t>(самый важный период)</a:t>
            </a:r>
            <a:endParaRPr lang="ru-RU" sz="900"/>
          </a:p>
          <a:p>
            <a:pPr indent="220663" eaLnBrk="0" hangingPunct="0"/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ru-RU" sz="2800" b="1"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Неправильная осанка.</a:t>
            </a:r>
            <a:r>
              <a:rPr lang="ru-RU" sz="2800" b="1">
                <a:cs typeface="Times New Roman" pitchFamily="18" charset="0"/>
              </a:rPr>
              <a:t> </a:t>
            </a:r>
            <a:endParaRPr lang="ru-RU" sz="900"/>
          </a:p>
          <a:p>
            <a:pPr indent="220663" eaLnBrk="0" hangingPunct="0"/>
            <a:r>
              <a:rPr lang="ru-RU" sz="2200">
                <a:cs typeface="Times New Roman" pitchFamily="18" charset="0"/>
              </a:rPr>
              <a:t>Причины:</a:t>
            </a:r>
            <a:endParaRPr lang="ru-RU" sz="900"/>
          </a:p>
          <a:p>
            <a:pPr indent="220663" eaLnBrk="0" hangingPunct="0"/>
            <a:r>
              <a:rPr lang="ru-RU" sz="2200">
                <a:cs typeface="Times New Roman" pitchFamily="18" charset="0"/>
              </a:rPr>
              <a:t>	</a:t>
            </a:r>
            <a:r>
              <a:rPr lang="ru-RU" sz="2200">
                <a:solidFill>
                  <a:srgbClr val="33CCCC"/>
                </a:solidFill>
                <a:cs typeface="Times New Roman" pitchFamily="18" charset="0"/>
              </a:rPr>
              <a:t>- </a:t>
            </a:r>
            <a:r>
              <a:rPr lang="ru-RU" sz="2200">
                <a:cs typeface="Times New Roman" pitchFamily="18" charset="0"/>
              </a:rPr>
              <a:t>хронические заболевания;</a:t>
            </a:r>
            <a:endParaRPr lang="ru-RU" sz="900"/>
          </a:p>
          <a:p>
            <a:pPr indent="220663" eaLnBrk="0" hangingPunct="0"/>
            <a:r>
              <a:rPr lang="ru-RU" sz="2200">
                <a:cs typeface="Times New Roman" pitchFamily="18" charset="0"/>
              </a:rPr>
              <a:t>	</a:t>
            </a:r>
            <a:r>
              <a:rPr lang="ru-RU" sz="2200">
                <a:solidFill>
                  <a:srgbClr val="33CCCC"/>
                </a:solidFill>
                <a:cs typeface="Times New Roman" pitchFamily="18" charset="0"/>
              </a:rPr>
              <a:t>-</a:t>
            </a:r>
            <a:r>
              <a:rPr lang="ru-RU" sz="2200">
                <a:cs typeface="Times New Roman" pitchFamily="18" charset="0"/>
              </a:rPr>
              <a:t> недостаточный отдых;</a:t>
            </a:r>
            <a:endParaRPr lang="ru-RU" sz="900"/>
          </a:p>
          <a:p>
            <a:pPr indent="220663" eaLnBrk="0" hangingPunct="0"/>
            <a:r>
              <a:rPr lang="ru-RU" sz="2200">
                <a:cs typeface="Times New Roman" pitchFamily="18" charset="0"/>
              </a:rPr>
              <a:t>	</a:t>
            </a:r>
            <a:r>
              <a:rPr lang="ru-RU" sz="2200">
                <a:solidFill>
                  <a:srgbClr val="33CCCC"/>
                </a:solidFill>
                <a:cs typeface="Times New Roman" pitchFamily="18" charset="0"/>
              </a:rPr>
              <a:t>-</a:t>
            </a:r>
            <a:r>
              <a:rPr lang="ru-RU" sz="2200">
                <a:cs typeface="Times New Roman" pitchFamily="18" charset="0"/>
              </a:rPr>
              <a:t> пассивные формы проведения отдыха;</a:t>
            </a:r>
            <a:endParaRPr lang="ru-RU" sz="900"/>
          </a:p>
          <a:p>
            <a:pPr indent="220663" eaLnBrk="0" hangingPunct="0"/>
            <a:r>
              <a:rPr lang="ru-RU" sz="2200">
                <a:cs typeface="Times New Roman" pitchFamily="18" charset="0"/>
              </a:rPr>
              <a:t>	</a:t>
            </a:r>
            <a:r>
              <a:rPr lang="ru-RU" sz="2200">
                <a:solidFill>
                  <a:srgbClr val="33CCCC"/>
                </a:solidFill>
                <a:cs typeface="Times New Roman" pitchFamily="18" charset="0"/>
              </a:rPr>
              <a:t>-</a:t>
            </a:r>
            <a:r>
              <a:rPr lang="ru-RU" sz="2200">
                <a:cs typeface="Times New Roman" pitchFamily="18" charset="0"/>
              </a:rPr>
              <a:t> неправильное положение тела во время занятий;</a:t>
            </a:r>
            <a:endParaRPr lang="ru-RU" sz="900"/>
          </a:p>
          <a:p>
            <a:pPr indent="220663" eaLnBrk="0" hangingPunct="0"/>
            <a:r>
              <a:rPr lang="ru-RU" sz="2200">
                <a:cs typeface="Times New Roman" pitchFamily="18" charset="0"/>
              </a:rPr>
              <a:t>	</a:t>
            </a:r>
            <a:r>
              <a:rPr lang="ru-RU" sz="2200">
                <a:solidFill>
                  <a:srgbClr val="33CCCC"/>
                </a:solidFill>
                <a:cs typeface="Times New Roman" pitchFamily="18" charset="0"/>
              </a:rPr>
              <a:t>- </a:t>
            </a:r>
            <a:r>
              <a:rPr lang="ru-RU" sz="2200">
                <a:cs typeface="Times New Roman" pitchFamily="18" charset="0"/>
              </a:rPr>
              <a:t>мебель, несоответствующая росту;</a:t>
            </a:r>
            <a:endParaRPr lang="ru-RU" sz="900"/>
          </a:p>
          <a:p>
            <a:pPr indent="220663" eaLnBrk="0" hangingPunct="0"/>
            <a:r>
              <a:rPr lang="ru-RU" sz="2200">
                <a:solidFill>
                  <a:srgbClr val="33CCCC"/>
                </a:solidFill>
                <a:cs typeface="Times New Roman" pitchFamily="18" charset="0"/>
              </a:rPr>
              <a:t>	-</a:t>
            </a:r>
            <a:r>
              <a:rPr lang="ru-RU" sz="2200">
                <a:cs typeface="Times New Roman" pitchFamily="18" charset="0"/>
              </a:rPr>
              <a:t> неудобная обувь и одежда (большая или маленькая).</a:t>
            </a:r>
            <a:endParaRPr lang="ru-RU" sz="900"/>
          </a:p>
          <a:p>
            <a:pPr indent="220663" eaLnBrk="0" hangingPunct="0"/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-  Группы риска:</a:t>
            </a:r>
            <a:endParaRPr lang="ru-RU" sz="900"/>
          </a:p>
          <a:p>
            <a:pPr indent="220663" eaLnBrk="0" hangingPunct="0"/>
            <a:r>
              <a:rPr lang="ru-RU" sz="2200">
                <a:cs typeface="Times New Roman" pitchFamily="18" charset="0"/>
              </a:rPr>
              <a:t>	</a:t>
            </a:r>
            <a:r>
              <a:rPr lang="ru-RU" sz="2200">
                <a:solidFill>
                  <a:srgbClr val="33CCCC"/>
                </a:solidFill>
                <a:cs typeface="Times New Roman" pitchFamily="18" charset="0"/>
              </a:rPr>
              <a:t>-</a:t>
            </a:r>
            <a:r>
              <a:rPr lang="ru-RU" sz="2200">
                <a:cs typeface="Times New Roman" pitchFamily="18" charset="0"/>
              </a:rPr>
              <a:t>  близорукие дети;</a:t>
            </a:r>
            <a:endParaRPr lang="ru-RU" sz="900"/>
          </a:p>
          <a:p>
            <a:pPr indent="220663" eaLnBrk="0" hangingPunct="0"/>
            <a:r>
              <a:rPr lang="ru-RU" sz="2200">
                <a:cs typeface="Times New Roman" pitchFamily="18" charset="0"/>
              </a:rPr>
              <a:t>	</a:t>
            </a:r>
            <a:r>
              <a:rPr lang="ru-RU" sz="2200">
                <a:solidFill>
                  <a:srgbClr val="33CCCC"/>
                </a:solidFill>
                <a:cs typeface="Times New Roman" pitchFamily="18" charset="0"/>
              </a:rPr>
              <a:t>- </a:t>
            </a:r>
            <a:r>
              <a:rPr lang="ru-RU" sz="2200">
                <a:cs typeface="Times New Roman" pitchFamily="18" charset="0"/>
              </a:rPr>
              <a:t>  быстрорастущие дети;</a:t>
            </a:r>
            <a:endParaRPr lang="ru-RU" sz="900"/>
          </a:p>
          <a:p>
            <a:pPr indent="220663" eaLnBrk="0" hangingPunct="0"/>
            <a:r>
              <a:rPr lang="ru-RU" sz="2200">
                <a:cs typeface="Times New Roman" pitchFamily="18" charset="0"/>
              </a:rPr>
              <a:t>	</a:t>
            </a:r>
            <a:r>
              <a:rPr lang="ru-RU" sz="2200">
                <a:solidFill>
                  <a:srgbClr val="33CCCC"/>
                </a:solidFill>
                <a:cs typeface="Times New Roman" pitchFamily="18" charset="0"/>
              </a:rPr>
              <a:t>-</a:t>
            </a:r>
            <a:r>
              <a:rPr lang="ru-RU" sz="2200">
                <a:cs typeface="Times New Roman" pitchFamily="18" charset="0"/>
              </a:rPr>
              <a:t>   дети с частыми болями в животе;</a:t>
            </a:r>
            <a:endParaRPr lang="ru-RU" sz="900"/>
          </a:p>
          <a:p>
            <a:pPr indent="220663" eaLnBrk="0" hangingPunct="0"/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-  Тяжелые ранцы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625" y="1428750"/>
            <a:ext cx="807243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На все есть свои нормы</a:t>
            </a:r>
            <a:r>
              <a:rPr lang="ru-RU" sz="2000" b="1" i="1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ru-RU" sz="2000"/>
          </a:p>
          <a:p>
            <a:pPr eaLnBrk="0" hangingPunct="0">
              <a:tabLst>
                <a:tab pos="457200" algn="l"/>
              </a:tabLst>
            </a:pPr>
            <a:r>
              <a:rPr lang="ru-RU" sz="2000" b="1">
                <a:cs typeface="Times New Roman" pitchFamily="18" charset="0"/>
              </a:rPr>
              <a:t>1998 – « Гигиенические требования к изданиям учебников для общего и профессионального образования»</a:t>
            </a:r>
            <a:endParaRPr lang="ru-RU" sz="2000"/>
          </a:p>
          <a:p>
            <a:pPr eaLnBrk="0" hangingPunct="0">
              <a:tabLst>
                <a:tab pos="457200" algn="l"/>
              </a:tabLst>
            </a:pPr>
            <a:r>
              <a:rPr lang="ru-RU" sz="2000">
                <a:cs typeface="Times New Roman" pitchFamily="18" charset="0"/>
              </a:rPr>
              <a:t>( правила и нормы).</a:t>
            </a:r>
            <a:endParaRPr lang="ru-RU" sz="2000"/>
          </a:p>
          <a:p>
            <a:pPr eaLnBrk="0" hangingPunct="0">
              <a:tabLst>
                <a:tab pos="457200" algn="l"/>
              </a:tabLst>
            </a:pPr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 Вес одного учебника:</a:t>
            </a:r>
            <a:endParaRPr lang="ru-RU" sz="20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>
                <a:cs typeface="Times New Roman" pitchFamily="18" charset="0"/>
              </a:rPr>
              <a:t>1-4-х классов – 300г;</a:t>
            </a:r>
            <a:endParaRPr lang="ru-RU" sz="2000"/>
          </a:p>
          <a:p>
            <a:pPr eaLnBrk="0" hangingPunct="0">
              <a:tabLst>
                <a:tab pos="457200" algn="l"/>
              </a:tabLst>
            </a:pPr>
            <a:r>
              <a:rPr lang="ru-RU" sz="2000" b="1">
                <a:cs typeface="Times New Roman" pitchFamily="18" charset="0"/>
              </a:rPr>
              <a:t>-    5-6-х классов -  400г;</a:t>
            </a:r>
            <a:endParaRPr lang="ru-RU" sz="2000"/>
          </a:p>
          <a:p>
            <a:pPr eaLnBrk="0" hangingPunct="0">
              <a:tabLst>
                <a:tab pos="457200" algn="l"/>
              </a:tabLst>
            </a:pPr>
            <a:r>
              <a:rPr lang="ru-RU" sz="2000" b="1">
                <a:cs typeface="Times New Roman" pitchFamily="18" charset="0"/>
              </a:rPr>
              <a:t>-    7-8-х классов – 500г;</a:t>
            </a:r>
            <a:endParaRPr lang="ru-RU" sz="2000"/>
          </a:p>
          <a:p>
            <a:pPr eaLnBrk="0" hangingPunct="0">
              <a:tabLst>
                <a:tab pos="457200" algn="l"/>
              </a:tabLst>
            </a:pPr>
            <a:r>
              <a:rPr lang="ru-RU" sz="2000" b="1">
                <a:cs typeface="Times New Roman" pitchFamily="18" charset="0"/>
              </a:rPr>
              <a:t>-    10-11-х классов- 600г.      </a:t>
            </a:r>
            <a:endParaRPr lang="ru-RU" sz="2000"/>
          </a:p>
          <a:p>
            <a:pPr eaLnBrk="0" hangingPunct="0">
              <a:tabLst>
                <a:tab pos="457200" algn="l"/>
              </a:tabLst>
            </a:pPr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Ранец</a:t>
            </a:r>
            <a:endParaRPr lang="ru-RU" sz="2000"/>
          </a:p>
          <a:p>
            <a:pPr eaLnBrk="0" hangingPunct="0">
              <a:tabLst>
                <a:tab pos="457200" algn="l"/>
              </a:tabLst>
            </a:pPr>
            <a:r>
              <a:rPr lang="ru-RU" sz="2000" b="1">
                <a:cs typeface="Times New Roman" pitchFamily="18" charset="0"/>
              </a:rPr>
              <a:t>По санитарно-гигиеническим нормам вес ранца с учебными принадлежностями не должен превышать </a:t>
            </a:r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10%</a:t>
            </a:r>
            <a:r>
              <a:rPr lang="ru-RU" sz="2000" b="1">
                <a:cs typeface="Times New Roman" pitchFamily="18" charset="0"/>
              </a:rPr>
              <a:t> от веса тела ученика   </a:t>
            </a:r>
            <a:endParaRPr lang="ru-RU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00188" y="1143000"/>
            <a:ext cx="63468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>
              <a:tabLst>
                <a:tab pos="725488" algn="l"/>
              </a:tabLst>
            </a:pPr>
            <a:r>
              <a:rPr lang="ru-RU" sz="3600" b="1">
                <a:solidFill>
                  <a:srgbClr val="FF0000"/>
                </a:solidFill>
                <a:cs typeface="Times New Roman" pitchFamily="18" charset="0"/>
              </a:rPr>
              <a:t>Наш эксперимент</a:t>
            </a:r>
            <a:endParaRPr lang="ru-RU" sz="900"/>
          </a:p>
          <a:p>
            <a:pPr indent="449263" eaLnBrk="0" hangingPunct="0">
              <a:buFontTx/>
              <a:buChar char="•"/>
              <a:tabLst>
                <a:tab pos="725488" algn="l"/>
              </a:tabLst>
            </a:pPr>
            <a:r>
              <a:rPr lang="ru-RU" sz="2800" b="1">
                <a:cs typeface="Times New Roman" pitchFamily="18" charset="0"/>
              </a:rPr>
              <a:t>Изучение различной литературы.</a:t>
            </a:r>
            <a:endParaRPr lang="en-US" sz="2800" b="1">
              <a:cs typeface="Times New Roman" pitchFamily="18" charset="0"/>
            </a:endParaRPr>
          </a:p>
          <a:p>
            <a:pPr indent="449263" eaLnBrk="0" hangingPunct="0">
              <a:tabLst>
                <a:tab pos="725488" algn="l"/>
              </a:tabLst>
            </a:pPr>
            <a:endParaRPr lang="ru-RU" sz="2800"/>
          </a:p>
          <a:p>
            <a:pPr indent="449263" eaLnBrk="0" hangingPunct="0">
              <a:buFontTx/>
              <a:buChar char="•"/>
              <a:tabLst>
                <a:tab pos="725488" algn="l"/>
              </a:tabLst>
            </a:pPr>
            <a:r>
              <a:rPr lang="ru-RU" sz="2800" b="1">
                <a:cs typeface="Times New Roman" pitchFamily="18" charset="0"/>
              </a:rPr>
              <a:t>Работа с детьми.</a:t>
            </a:r>
            <a:endParaRPr lang="en-US" sz="2800" b="1">
              <a:cs typeface="Times New Roman" pitchFamily="18" charset="0"/>
            </a:endParaRPr>
          </a:p>
          <a:p>
            <a:pPr indent="449263" eaLnBrk="0" hangingPunct="0">
              <a:tabLst>
                <a:tab pos="725488" algn="l"/>
              </a:tabLst>
            </a:pPr>
            <a:endParaRPr lang="ru-RU" sz="2800"/>
          </a:p>
          <a:p>
            <a:pPr indent="449263" eaLnBrk="0" hangingPunct="0">
              <a:buFontTx/>
              <a:buChar char="•"/>
              <a:tabLst>
                <a:tab pos="725488" algn="l"/>
              </a:tabLst>
            </a:pPr>
            <a:r>
              <a:rPr lang="ru-RU" sz="2800" b="1">
                <a:cs typeface="Times New Roman" pitchFamily="18" charset="0"/>
              </a:rPr>
              <a:t>Исследование детских ранцев.</a:t>
            </a:r>
            <a:endParaRPr lang="en-US" sz="2800" b="1">
              <a:cs typeface="Times New Roman" pitchFamily="18" charset="0"/>
            </a:endParaRPr>
          </a:p>
          <a:p>
            <a:pPr indent="449263" eaLnBrk="0" hangingPunct="0">
              <a:tabLst>
                <a:tab pos="725488" algn="l"/>
              </a:tabLst>
            </a:pPr>
            <a:endParaRPr lang="ru-RU" sz="2800"/>
          </a:p>
          <a:p>
            <a:pPr indent="449263" eaLnBrk="0" hangingPunct="0">
              <a:buFontTx/>
              <a:buChar char="•"/>
              <a:tabLst>
                <a:tab pos="725488" algn="l"/>
              </a:tabLst>
            </a:pPr>
            <a:r>
              <a:rPr lang="ru-RU" sz="2800" b="1">
                <a:cs typeface="Times New Roman" pitchFamily="18" charset="0"/>
              </a:rPr>
              <a:t>Исследование учебников.</a:t>
            </a:r>
            <a:endParaRPr lang="en-US" sz="2800" b="1">
              <a:cs typeface="Times New Roman" pitchFamily="18" charset="0"/>
            </a:endParaRPr>
          </a:p>
          <a:p>
            <a:pPr indent="449263" eaLnBrk="0" hangingPunct="0">
              <a:tabLst>
                <a:tab pos="725488" algn="l"/>
              </a:tabLst>
            </a:pPr>
            <a:endParaRPr lang="ru-RU" sz="2800"/>
          </a:p>
          <a:p>
            <a:pPr indent="449263" eaLnBrk="0" hangingPunct="0">
              <a:buFontTx/>
              <a:buChar char="•"/>
              <a:tabLst>
                <a:tab pos="725488" algn="l"/>
              </a:tabLst>
            </a:pPr>
            <a:r>
              <a:rPr lang="ru-RU" sz="2800" b="1">
                <a:cs typeface="Times New Roman" pitchFamily="18" charset="0"/>
              </a:rPr>
              <a:t>Изучение расписания детей.</a:t>
            </a:r>
            <a:endParaRPr lang="ru-RU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75" y="428625"/>
            <a:ext cx="828675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План эксперимент</a:t>
            </a:r>
            <a:r>
              <a:rPr lang="en-US" sz="1600" b="1">
                <a:solidFill>
                  <a:srgbClr val="FF0000"/>
                </a:solidFill>
                <a:cs typeface="Times New Roman" pitchFamily="18" charset="0"/>
              </a:rPr>
              <a:t>а.</a:t>
            </a:r>
            <a:endParaRPr lang="ru-RU" sz="1600"/>
          </a:p>
          <a:p>
            <a:pPr indent="449263" eaLnBrk="0" hangingPunct="0"/>
            <a:r>
              <a:rPr lang="ru-RU" sz="1600" b="1">
                <a:cs typeface="Times New Roman" pitchFamily="18" charset="0"/>
              </a:rPr>
              <a:t>1</a:t>
            </a:r>
            <a:r>
              <a:rPr lang="ru-RU" sz="1600">
                <a:cs typeface="Times New Roman" pitchFamily="18" charset="0"/>
              </a:rPr>
              <a:t>. Узнать у медицинского работника школы информацию о состоянии опорно-двигательной системы, в частности об осанке, ребят начальных классов.</a:t>
            </a:r>
            <a:endParaRPr lang="ru-RU" sz="1600"/>
          </a:p>
          <a:p>
            <a:pPr indent="449263" eaLnBrk="0" hangingPunct="0"/>
            <a:r>
              <a:rPr lang="ru-RU" sz="1600">
                <a:cs typeface="Times New Roman" pitchFamily="18" charset="0"/>
              </a:rPr>
              <a:t> </a:t>
            </a:r>
            <a:endParaRPr lang="ru-RU" sz="1600"/>
          </a:p>
          <a:p>
            <a:pPr indent="449263" eaLnBrk="0" hangingPunct="0"/>
            <a:r>
              <a:rPr lang="ru-RU" sz="1600" b="1">
                <a:cs typeface="Times New Roman" pitchFamily="18" charset="0"/>
              </a:rPr>
              <a:t>2</a:t>
            </a:r>
            <a:r>
              <a:rPr lang="ru-RU" sz="1600">
                <a:cs typeface="Times New Roman" pitchFamily="18" charset="0"/>
              </a:rPr>
              <a:t>. Взвесить ранцы без школьных принадлежностей у учеников начальных классов.</a:t>
            </a:r>
            <a:endParaRPr lang="ru-RU" sz="1600"/>
          </a:p>
          <a:p>
            <a:pPr indent="449263" eaLnBrk="0" hangingPunct="0"/>
            <a:r>
              <a:rPr lang="ru-RU" sz="1600" b="1">
                <a:cs typeface="Times New Roman" pitchFamily="18" charset="0"/>
              </a:rPr>
              <a:t>3</a:t>
            </a:r>
            <a:r>
              <a:rPr lang="ru-RU" sz="1600">
                <a:cs typeface="Times New Roman" pitchFamily="18" charset="0"/>
              </a:rPr>
              <a:t>. Проверить вес учебных пособий, необходимых по программе, и сравнить их с гигиеническими нормами.</a:t>
            </a:r>
            <a:endParaRPr lang="ru-RU" sz="1600"/>
          </a:p>
          <a:p>
            <a:pPr indent="449263" eaLnBrk="0" hangingPunct="0"/>
            <a:r>
              <a:rPr lang="ru-RU" sz="1600">
                <a:cs typeface="Times New Roman" pitchFamily="18" charset="0"/>
              </a:rPr>
              <a:t> </a:t>
            </a:r>
            <a:endParaRPr lang="ru-RU" sz="1600"/>
          </a:p>
          <a:p>
            <a:pPr indent="449263" eaLnBrk="0" hangingPunct="0"/>
            <a:r>
              <a:rPr lang="ru-RU" sz="1600" b="1">
                <a:cs typeface="Times New Roman" pitchFamily="18" charset="0"/>
              </a:rPr>
              <a:t>4</a:t>
            </a:r>
            <a:r>
              <a:rPr lang="ru-RU" sz="1600">
                <a:cs typeface="Times New Roman" pitchFamily="18" charset="0"/>
              </a:rPr>
              <a:t>. В течение недели наблюдать за изменением веса ранца в связи с учебными нагрузками.</a:t>
            </a:r>
            <a:endParaRPr lang="ru-RU" sz="1600"/>
          </a:p>
          <a:p>
            <a:pPr indent="449263" eaLnBrk="0" hangingPunct="0"/>
            <a:r>
              <a:rPr lang="ru-RU" sz="1600" b="1">
                <a:cs typeface="Times New Roman" pitchFamily="18" charset="0"/>
              </a:rPr>
              <a:t>5</a:t>
            </a:r>
            <a:r>
              <a:rPr lang="ru-RU" sz="1600">
                <a:cs typeface="Times New Roman" pitchFamily="18" charset="0"/>
              </a:rPr>
              <a:t>. Подвести итоги по позициям: </a:t>
            </a:r>
            <a:endParaRPr lang="ru-RU" sz="1600"/>
          </a:p>
          <a:p>
            <a:pPr indent="449263" eaLnBrk="0" hangingPunct="0"/>
            <a:r>
              <a:rPr lang="ru-RU" sz="1600">
                <a:cs typeface="Times New Roman" pitchFamily="18" charset="0"/>
              </a:rPr>
              <a:t>- самый правильный ранец (до 0,5 кг);</a:t>
            </a:r>
            <a:endParaRPr lang="ru-RU" sz="1600"/>
          </a:p>
          <a:p>
            <a:pPr indent="449263" eaLnBrk="0" hangingPunct="0"/>
            <a:r>
              <a:rPr lang="ru-RU" sz="1600">
                <a:cs typeface="Times New Roman" pitchFamily="18" charset="0"/>
              </a:rPr>
              <a:t>- самый легкий портфель;</a:t>
            </a:r>
            <a:endParaRPr lang="ru-RU" sz="1600"/>
          </a:p>
          <a:p>
            <a:pPr indent="449263" eaLnBrk="0" hangingPunct="0"/>
            <a:r>
              <a:rPr lang="ru-RU" sz="1600">
                <a:cs typeface="Times New Roman" pitchFamily="18" charset="0"/>
              </a:rPr>
              <a:t>- самый тяжелый ранец;</a:t>
            </a:r>
            <a:endParaRPr lang="ru-RU" sz="1600"/>
          </a:p>
          <a:p>
            <a:pPr indent="449263" eaLnBrk="0" hangingPunct="0"/>
            <a:r>
              <a:rPr lang="ru-RU" sz="1600">
                <a:cs typeface="Times New Roman" pitchFamily="18" charset="0"/>
              </a:rPr>
              <a:t>- самый тяжелый ранец с принадлежностями;</a:t>
            </a:r>
            <a:endParaRPr lang="ru-RU" sz="1600"/>
          </a:p>
          <a:p>
            <a:pPr indent="449263" eaLnBrk="0" hangingPunct="0"/>
            <a:r>
              <a:rPr lang="ru-RU" sz="1600">
                <a:cs typeface="Times New Roman" pitchFamily="18" charset="0"/>
              </a:rPr>
              <a:t>- самый легкий ранец с принадлежностями;</a:t>
            </a:r>
            <a:endParaRPr lang="ru-RU" sz="1600"/>
          </a:p>
          <a:p>
            <a:pPr indent="449263" eaLnBrk="0" hangingPunct="0"/>
            <a:r>
              <a:rPr lang="ru-RU" sz="1600">
                <a:cs typeface="Times New Roman" pitchFamily="18" charset="0"/>
              </a:rPr>
              <a:t>- самый тяжелый учебник;</a:t>
            </a:r>
            <a:endParaRPr lang="ru-RU" sz="1600"/>
          </a:p>
          <a:p>
            <a:pPr indent="449263" eaLnBrk="0" hangingPunct="0"/>
            <a:r>
              <a:rPr lang="ru-RU" sz="1600">
                <a:cs typeface="Times New Roman" pitchFamily="18" charset="0"/>
              </a:rPr>
              <a:t>- самый «тяжелый» учебный день;</a:t>
            </a:r>
            <a:endParaRPr lang="ru-RU" sz="1600"/>
          </a:p>
          <a:p>
            <a:pPr indent="449263" eaLnBrk="0" hangingPunct="0">
              <a:buFontTx/>
              <a:buChar char="-"/>
            </a:pPr>
            <a:r>
              <a:rPr lang="ru-RU" sz="1600">
                <a:cs typeface="Times New Roman" pitchFamily="18" charset="0"/>
              </a:rPr>
              <a:t>самый « легкий» учебный день.</a:t>
            </a:r>
            <a:endParaRPr lang="en-US" sz="1600">
              <a:cs typeface="Times New Roman" pitchFamily="18" charset="0"/>
            </a:endParaRPr>
          </a:p>
          <a:p>
            <a:pPr indent="449263" eaLnBrk="0" hangingPunct="0"/>
            <a:endParaRPr lang="en-US" sz="1600">
              <a:cs typeface="Times New Roman" pitchFamily="18" charset="0"/>
            </a:endParaRPr>
          </a:p>
          <a:p>
            <a:pPr indent="449263" eaLnBrk="0" hangingPunct="0"/>
            <a:r>
              <a:rPr lang="ru-RU" sz="1600" b="1">
                <a:latin typeface="Constantia" pitchFamily="18" charset="0"/>
              </a:rPr>
              <a:t>6</a:t>
            </a:r>
            <a:r>
              <a:rPr lang="ru-RU" sz="1600">
                <a:latin typeface="Constantia" pitchFamily="18" charset="0"/>
              </a:rPr>
              <a:t>. </a:t>
            </a:r>
            <a:r>
              <a:rPr lang="ru-RU">
                <a:latin typeface="Constantia" pitchFamily="18" charset="0"/>
              </a:rPr>
              <a:t>Дать рекомендации детям, родителям и учителям.</a:t>
            </a:r>
          </a:p>
          <a:p>
            <a:pPr indent="449263" eaLnBrk="0" hangingPunct="0">
              <a:buFontTx/>
              <a:buChar char="-"/>
            </a:pPr>
            <a:endParaRPr lang="ru-RU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блица 1"/>
          <p:cNvPicPr>
            <a:picLocks noGrp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4013"/>
            <a:ext cx="7789862" cy="2932112"/>
          </a:xfrm>
          <a:prstGeom prst="rect">
            <a:avLst/>
          </a:prstGeom>
          <a:noFill/>
        </p:spPr>
      </p:pic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0"/>
            <a:ext cx="872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225550">
              <a:tabLst>
                <a:tab pos="939800" algn="l"/>
              </a:tabLst>
            </a:pPr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 Результаты исследований в 1 классе	</a:t>
            </a:r>
            <a:r>
              <a:rPr lang="ru-RU" sz="140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Таблица 1</a:t>
            </a:r>
            <a:endParaRPr lang="ru-RU" sz="900"/>
          </a:p>
          <a:p>
            <a:pPr indent="1225550" eaLnBrk="0" hangingPunct="0">
              <a:tabLst>
                <a:tab pos="939800" algn="l"/>
              </a:tabLst>
            </a:pPr>
            <a:endParaRPr lang="ru-RU"/>
          </a:p>
        </p:txBody>
      </p:sp>
      <p:pic>
        <p:nvPicPr>
          <p:cNvPr id="4" name="Таблица 3"/>
          <p:cNvPicPr>
            <a:picLocks noGrp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713163"/>
            <a:ext cx="8077200" cy="2644775"/>
          </a:xfrm>
          <a:prstGeom prst="rect">
            <a:avLst/>
          </a:prstGeom>
          <a:noFill/>
        </p:spPr>
      </p:pic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3286125"/>
            <a:ext cx="8697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225550">
              <a:tabLst>
                <a:tab pos="939800" algn="l"/>
              </a:tabLst>
            </a:pPr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Результаты исследований в 3 классе</a:t>
            </a:r>
            <a:r>
              <a:rPr lang="ru-RU" sz="1400">
                <a:solidFill>
                  <a:srgbClr val="FF0000"/>
                </a:solidFill>
                <a:cs typeface="Times New Roman" pitchFamily="18" charset="0"/>
              </a:rPr>
              <a:t>		</a:t>
            </a:r>
            <a:r>
              <a:rPr lang="en-US" sz="1400">
                <a:solidFill>
                  <a:srgbClr val="FF0000"/>
                </a:solidFill>
                <a:cs typeface="Times New Roman" pitchFamily="18" charset="0"/>
              </a:rPr>
              <a:t>                  </a:t>
            </a:r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Таблица 2</a:t>
            </a:r>
            <a:endParaRPr lang="ru-RU" sz="900"/>
          </a:p>
          <a:p>
            <a:pPr indent="1225550" eaLnBrk="0" hangingPunct="0">
              <a:tabLst>
                <a:tab pos="939800" algn="l"/>
              </a:tabLst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блица 1"/>
          <p:cNvPicPr>
            <a:picLocks noGrp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427038"/>
            <a:ext cx="8004175" cy="2292350"/>
          </a:xfrm>
          <a:prstGeom prst="rect">
            <a:avLst/>
          </a:prstGeom>
          <a:noFill/>
        </p:spPr>
      </p:pic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225550">
              <a:tabLst>
                <a:tab pos="939800" algn="l"/>
              </a:tabLst>
            </a:pPr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Результаты исследований  в 4 классе	</a:t>
            </a:r>
            <a:r>
              <a:rPr lang="ru-RU" sz="140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Таблица 3</a:t>
            </a:r>
            <a:endParaRPr lang="ru-RU" sz="900"/>
          </a:p>
          <a:p>
            <a:pPr indent="1225550" eaLnBrk="0" hangingPunct="0">
              <a:tabLst>
                <a:tab pos="939800" algn="l"/>
              </a:tabLst>
            </a:pP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4" y="3071809"/>
          <a:ext cx="7715303" cy="3643343"/>
        </p:xfrm>
        <a:graphic>
          <a:graphicData uri="http://schemas.openxmlformats.org/drawingml/2006/table">
            <a:tbl>
              <a:tblPr/>
              <a:tblGrid>
                <a:gridCol w="1435408"/>
                <a:gridCol w="448564"/>
                <a:gridCol w="492589"/>
                <a:gridCol w="404539"/>
                <a:gridCol w="448564"/>
                <a:gridCol w="897129"/>
                <a:gridCol w="598085"/>
                <a:gridCol w="598085"/>
                <a:gridCol w="598085"/>
                <a:gridCol w="598085"/>
                <a:gridCol w="598085"/>
                <a:gridCol w="598085"/>
              </a:tblGrid>
              <a:tr h="22478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Ф. И. ученика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класс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Год  рожд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Вес тела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Диагноз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Правильн Вес ранца, кг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Реальный Вес ранца, 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пн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вт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ср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чт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пт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сб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Аширов 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26185"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Коновалов 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Зд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Колобкова 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Малышева 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Зд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Рябов 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Зд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Сафина 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Тимераева 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Назаров Э.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Зырянов 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Зд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Созонов 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Зд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Шагапова 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Зырянов 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Ислаиов 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Зд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Фархутдинов 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Зд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40435" algn="l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2,36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2714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225550">
              <a:tabLst>
                <a:tab pos="939800" algn="l"/>
              </a:tabLst>
            </a:pPr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Результаты исследований во 2 классе	</a:t>
            </a:r>
            <a:r>
              <a:rPr lang="ru-RU" sz="140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Таблица 4</a:t>
            </a:r>
            <a:endParaRPr lang="ru-RU" sz="900"/>
          </a:p>
          <a:p>
            <a:pPr indent="1225550" eaLnBrk="0" hangingPunct="0">
              <a:tabLst>
                <a:tab pos="939800" algn="l"/>
              </a:tabLst>
            </a:pP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1183</Words>
  <Application>Microsoft Office PowerPoint</Application>
  <PresentationFormat>Экран (4:3)</PresentationFormat>
  <Paragraphs>325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Поток</vt:lpstr>
      <vt:lpstr>Поток</vt:lpstr>
      <vt:lpstr>Лист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9</cp:revision>
  <dcterms:created xsi:type="dcterms:W3CDTF">2010-04-28T19:12:50Z</dcterms:created>
  <dcterms:modified xsi:type="dcterms:W3CDTF">2011-06-11T08:42:39Z</dcterms:modified>
</cp:coreProperties>
</file>