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73" r:id="rId22"/>
    <p:sldId id="274" r:id="rId23"/>
    <p:sldId id="283" r:id="rId24"/>
    <p:sldId id="281" r:id="rId25"/>
    <p:sldId id="275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93" d="100"/>
          <a:sy n="93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CD25-2CB7-4190-BBC9-AC21F41C6E46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E4FC1-5B4C-4DF6-BC2C-1F8E902E7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E4FC1-5B4C-4DF6-BC2C-1F8E902E7B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E4FC1-5B4C-4DF6-BC2C-1F8E902E7B0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685D44-F1E0-4A26-B227-3D27EF441E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4640A5-5885-44C6-AE3B-7076BCBEA9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hkolazhizni.ru/archive/0/n-6497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143248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768" y="785794"/>
            <a:ext cx="8301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 allgemeinbildende 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</a:t>
            </a:r>
            <a:r>
              <a:rPr lang="de-DE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ommunalinstitution</a:t>
            </a:r>
            <a:r>
              <a:rPr lang="de-D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die mittlere </a:t>
            </a:r>
            <a:br>
              <a:rPr lang="de-D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de-D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allgemeinbildende Schule № 4  in der Stadt </a:t>
            </a:r>
            <a:r>
              <a:rPr lang="de-DE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Urjupinsk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857496"/>
            <a:ext cx="778667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en-US" sz="4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Die  </a:t>
            </a:r>
            <a:r>
              <a:rPr lang="en-US" sz="4000" b="1" cap="all" spc="0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Einwirkung</a:t>
            </a:r>
            <a:r>
              <a:rPr lang="en-US" sz="4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4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Internets auf den Teenager</a:t>
            </a:r>
            <a:r>
              <a:rPr lang="ru-RU" sz="4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40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5429264"/>
            <a:ext cx="6643702" cy="125255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Das </a:t>
            </a:r>
            <a:r>
              <a:rPr lang="en-US" sz="1800" b="1" dirty="0" err="1" smtClean="0">
                <a:solidFill>
                  <a:srgbClr val="002060"/>
                </a:solidFill>
              </a:rPr>
              <a:t>Projekt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haben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gemacht</a:t>
            </a:r>
            <a:r>
              <a:rPr lang="ru-RU" sz="1800" b="1" dirty="0" smtClean="0">
                <a:solidFill>
                  <a:srgbClr val="002060"/>
                </a:solidFill>
              </a:rPr>
              <a:t>: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Das Workshop </a:t>
            </a:r>
            <a:r>
              <a:rPr lang="en-US" sz="1800" b="1" dirty="0" err="1" smtClean="0">
                <a:solidFill>
                  <a:srgbClr val="002060"/>
                </a:solidFill>
              </a:rPr>
              <a:t>der</a:t>
            </a:r>
            <a:r>
              <a:rPr lang="en-US" sz="1800" b="1" dirty="0" smtClean="0">
                <a:solidFill>
                  <a:srgbClr val="002060"/>
                </a:solidFill>
              </a:rPr>
              <a:t>  9 </a:t>
            </a:r>
            <a:r>
              <a:rPr lang="en-US" sz="1800" b="1" dirty="0" err="1" smtClean="0">
                <a:solidFill>
                  <a:srgbClr val="002060"/>
                </a:solidFill>
              </a:rPr>
              <a:t>Klasse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Der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Leiter</a:t>
            </a:r>
            <a:r>
              <a:rPr lang="en-US" sz="1800" b="1" dirty="0" smtClean="0">
                <a:solidFill>
                  <a:srgbClr val="002060"/>
                </a:solidFill>
              </a:rPr>
              <a:t> des </a:t>
            </a:r>
            <a:r>
              <a:rPr lang="en-US" sz="1800" b="1" dirty="0" err="1" smtClean="0">
                <a:solidFill>
                  <a:srgbClr val="002060"/>
                </a:solidFill>
              </a:rPr>
              <a:t>Projektes</a:t>
            </a:r>
            <a:r>
              <a:rPr lang="ru-RU" sz="1800" b="1" dirty="0" smtClean="0">
                <a:solidFill>
                  <a:srgbClr val="002060"/>
                </a:solidFill>
              </a:rPr>
              <a:t>:</a:t>
            </a:r>
            <a:r>
              <a:rPr lang="de-DE" sz="1800" b="1" dirty="0" smtClean="0">
                <a:solidFill>
                  <a:srgbClr val="002060"/>
                </a:solidFill>
              </a:rPr>
              <a:t>Der Lehrer der höchsten Qualifikationskategorie der  deutschen    Sprache </a:t>
            </a:r>
            <a:r>
              <a:rPr lang="de-DE" sz="1800" b="1" dirty="0" err="1" smtClean="0">
                <a:solidFill>
                  <a:srgbClr val="002060"/>
                </a:solidFill>
              </a:rPr>
              <a:t>Jurina</a:t>
            </a:r>
            <a:r>
              <a:rPr lang="de-DE" sz="1800" b="1" dirty="0" smtClean="0">
                <a:solidFill>
                  <a:srgbClr val="002060"/>
                </a:solidFill>
              </a:rPr>
              <a:t> T. W.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8592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Das soziale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</a:rPr>
              <a:t>Untersuchungs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</a:rPr>
              <a:t>projekt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 zum Thema: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500438"/>
            <a:ext cx="3429024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11386">
            <a:off x="500034" y="3714752"/>
            <a:ext cx="3251301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79714" y="857232"/>
            <a:ext cx="7399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Wozu brauchen wir das Netz?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Schulen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denSchriff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die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Informationsgesellschaff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(fur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politischen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internationallen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Neuigkeiten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143380"/>
            <a:ext cx="3143272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7" descr="book099-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1150" y="857232"/>
            <a:ext cx="24828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642919"/>
          <a:ext cx="3429024" cy="6222600"/>
        </p:xfrm>
        <a:graphic>
          <a:graphicData uri="http://schemas.openxmlformats.org/drawingml/2006/table">
            <a:tbl>
              <a:tblPr/>
              <a:tblGrid>
                <a:gridCol w="2830912"/>
                <a:gridCol w="598112"/>
              </a:tblGrid>
              <a:tr h="109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Wozu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braucht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man  das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Netz</a:t>
                      </a:r>
                      <a:r>
                        <a:rPr lang="ru-RU" sz="36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Für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das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Erhalten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Informationen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58%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Für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die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Kommunikation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Für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die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Unterhaltungen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Für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die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Erfullung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Haus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aufgabe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Fur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erunterladen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071678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F</a:t>
            </a:r>
            <a:r>
              <a:rPr lang="en-US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ü</a:t>
            </a:r>
            <a:r>
              <a:rPr lang="en-US" sz="2400" b="1" dirty="0" err="1" smtClean="0">
                <a:solidFill>
                  <a:srgbClr val="002060"/>
                </a:solidFill>
              </a:rPr>
              <a:t>r</a:t>
            </a:r>
            <a:r>
              <a:rPr lang="en-US" sz="2400" b="1" dirty="0" smtClean="0">
                <a:solidFill>
                  <a:srgbClr val="002060"/>
                </a:solidFill>
              </a:rPr>
              <a:t> die </a:t>
            </a:r>
            <a:r>
              <a:rPr lang="en-US" sz="2400" b="1" dirty="0" err="1" smtClean="0">
                <a:solidFill>
                  <a:srgbClr val="002060"/>
                </a:solidFill>
              </a:rPr>
              <a:t>Antwortungserkl</a:t>
            </a:r>
            <a:r>
              <a:rPr lang="en-US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ä</a:t>
            </a:r>
            <a:r>
              <a:rPr lang="en-US" sz="2400" b="1" dirty="0" err="1" smtClean="0">
                <a:solidFill>
                  <a:srgbClr val="002060"/>
                </a:solidFill>
              </a:rPr>
              <a:t>rung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auf </a:t>
            </a:r>
            <a:r>
              <a:rPr lang="en-US" sz="2400" b="1" dirty="0" err="1" smtClean="0">
                <a:solidFill>
                  <a:srgbClr val="002060"/>
                </a:solidFill>
              </a:rPr>
              <a:t>vers</a:t>
            </a:r>
            <a:r>
              <a:rPr lang="en-US" sz="2400" dirty="0" err="1" smtClean="0">
                <a:solidFill>
                  <a:srgbClr val="002060"/>
                </a:solidFill>
              </a:rPr>
              <a:t>chie</a:t>
            </a:r>
            <a:r>
              <a:rPr lang="en-US" sz="2400" b="1" dirty="0" err="1" smtClean="0">
                <a:solidFill>
                  <a:srgbClr val="002060"/>
                </a:solidFill>
              </a:rPr>
              <a:t>dene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Fragen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214686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Wozu brauchen wir das Netz?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w-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14290"/>
            <a:ext cx="34607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xs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572008"/>
            <a:ext cx="30702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79" y="1714489"/>
          <a:ext cx="5000659" cy="3571900"/>
        </p:xfrm>
        <a:graphic>
          <a:graphicData uri="http://schemas.openxmlformats.org/drawingml/2006/table">
            <a:tbl>
              <a:tblPr/>
              <a:tblGrid>
                <a:gridCol w="4230578"/>
                <a:gridCol w="770081"/>
              </a:tblGrid>
              <a:tr h="42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populärsten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Netzhandlungen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Spiele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Auslastung</a:t>
                      </a: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Musik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22%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Unterhaltung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51%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6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Erfullung</a:t>
                      </a:r>
                      <a:r>
                        <a:rPr lang="en-US" sz="16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6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6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ausaufgabe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</a:t>
                      </a:r>
                      <a:r>
                        <a:rPr lang="en-US" sz="16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bildende</a:t>
                      </a:r>
                      <a:r>
                        <a:rPr lang="en-US" sz="16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Ressourcen</a:t>
                      </a:r>
                      <a:r>
                        <a:rPr lang="en-US" sz="16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des Internets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Die</a:t>
                      </a:r>
                      <a:r>
                        <a:rPr lang="en-US" sz="16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i="1" baseline="0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Kommunikation</a:t>
                      </a:r>
                      <a:r>
                        <a:rPr lang="en-US" sz="16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den Chats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71448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besuchen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285992"/>
            <a:ext cx="4786346" cy="359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64291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Wozu brauchen wir das Netz?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714" y="857232"/>
            <a:ext cx="669196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Wozu brauchen wir das Netz?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1448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Information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sammeln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verarbeiten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9" descr="intern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571744"/>
            <a:ext cx="4143404" cy="322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7215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Wozu brauchen wir das Netz?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Schuler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selbstsändig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Kenntnisse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auf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verschiedenen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Sachgebieten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bekommen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lick?url=http%3A%2F%2Fpsyfact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214686"/>
            <a:ext cx="3786214" cy="32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14" y="857232"/>
            <a:ext cx="664066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Wozu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brauchen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wir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das 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Netz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Unferhaltung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Welt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s?pC2ctwfUGCHdji3JixDLqvAn27RJkhGKrzYjcmhbTS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786058"/>
            <a:ext cx="49688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irlsleepDM2210_468x3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0497" y="1377932"/>
            <a:ext cx="33242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net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857628"/>
            <a:ext cx="29400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714354"/>
          <a:ext cx="4286280" cy="5557906"/>
        </p:xfrm>
        <a:graphic>
          <a:graphicData uri="http://schemas.openxmlformats.org/drawingml/2006/table">
            <a:tbl>
              <a:tblPr/>
              <a:tblGrid>
                <a:gridCol w="3800841"/>
                <a:gridCol w="485439"/>
              </a:tblGrid>
              <a:tr h="66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Welche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Gefahren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sind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n et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Viren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Spam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sozialen</a:t>
                      </a: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Webseiten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Sekten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Hacker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terroristische</a:t>
                      </a: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Webseiten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gefährliche</a:t>
                      </a:r>
                      <a:r>
                        <a:rPr lang="en-US" sz="17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Webseiten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Hypnose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Betrug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Drogenwebseiten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Pornowebseiten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28596" y="714356"/>
            <a:ext cx="8231188" cy="11144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algn="ctr" defTabSz="449263">
              <a:lnSpc>
                <a:spcPct val="98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3600" b="1" i="0" u="none" strike="noStrike" kern="1200" normalizeH="0" baseline="0" noProof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Physiologische</a:t>
            </a:r>
            <a:r>
              <a:rPr kumimoji="0" lang="en-US" sz="3600" b="1" i="0" u="none" strike="noStrike" kern="120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normalizeH="0" noProof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Symptome</a:t>
            </a:r>
            <a:r>
              <a:rPr kumimoji="0" lang="en-US" sz="3600" b="1" i="0" u="none" strike="noStrike" kern="120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normalizeH="0" noProof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</a:t>
            </a:r>
            <a:r>
              <a:rPr kumimoji="0" lang="en-US" sz="3600" b="1" i="0" u="none" strike="noStrike" kern="120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Netzt</a:t>
            </a:r>
            <a:r>
              <a:rPr lang="en-US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3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abhängigkeit</a:t>
            </a:r>
            <a:endParaRPr lang="en-GB" sz="4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496"/>
            <a:ext cx="4448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3857620" y="3429000"/>
            <a:ext cx="5000660" cy="714380"/>
          </a:xfrm>
          <a:prstGeom prst="wedgeEllipseCallout">
            <a:avLst>
              <a:gd name="adj1" fmla="val -60251"/>
              <a:gd name="adj2" fmla="val 22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Rückenschmerzen</a:t>
            </a:r>
            <a:endParaRPr lang="en-US" dirty="0" smtClean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857620" y="2071678"/>
            <a:ext cx="5000660" cy="642942"/>
          </a:xfrm>
          <a:prstGeom prst="wedgeEllipseCallout">
            <a:avLst>
              <a:gd name="adj1" fmla="val -73379"/>
              <a:gd name="adj2" fmla="val 99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Kopfschmerzen</a:t>
            </a:r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>
            <a:off x="2714612" y="4143380"/>
            <a:ext cx="357190" cy="2857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4000496" y="4214818"/>
            <a:ext cx="4929222" cy="2500306"/>
          </a:xfrm>
          <a:prstGeom prst="wedgeEllipseCallout">
            <a:avLst>
              <a:gd name="adj1" fmla="val -70302"/>
              <a:gd name="adj2" fmla="val -46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  </a:t>
            </a:r>
            <a:r>
              <a:rPr lang="en-US" dirty="0" err="1" smtClean="0"/>
              <a:t>Herz</a:t>
            </a:r>
            <a:r>
              <a:rPr lang="en-US" dirty="0" smtClean="0"/>
              <a:t>  </a:t>
            </a:r>
            <a:r>
              <a:rPr lang="en-US" dirty="0" err="1" smtClean="0"/>
              <a:t>ruft</a:t>
            </a:r>
            <a:r>
              <a:rPr lang="en-US" dirty="0" smtClean="0"/>
              <a:t>: “</a:t>
            </a:r>
            <a:r>
              <a:rPr lang="en-US" dirty="0" err="1" smtClean="0"/>
              <a:t>Woher</a:t>
            </a:r>
            <a:r>
              <a:rPr lang="en-US" dirty="0" smtClean="0"/>
              <a:t>  </a:t>
            </a:r>
            <a:r>
              <a:rPr lang="en-US" dirty="0" err="1" smtClean="0"/>
              <a:t>soll</a:t>
            </a:r>
            <a:r>
              <a:rPr lang="en-US" dirty="0" smtClean="0"/>
              <a:t>  </a:t>
            </a:r>
            <a:r>
              <a:rPr lang="en-US" dirty="0" err="1" smtClean="0"/>
              <a:t>ich</a:t>
            </a:r>
            <a:r>
              <a:rPr lang="en-US" dirty="0" smtClean="0"/>
              <a:t>  die  Kraft  </a:t>
            </a:r>
            <a:r>
              <a:rPr lang="en-US" dirty="0" err="1" smtClean="0"/>
              <a:t>nehmen</a:t>
            </a:r>
            <a:r>
              <a:rPr lang="en-US" dirty="0" smtClean="0"/>
              <a:t>, das  </a:t>
            </a:r>
            <a:r>
              <a:rPr lang="en-US" dirty="0" err="1" smtClean="0"/>
              <a:t>Blut</a:t>
            </a:r>
            <a:r>
              <a:rPr lang="en-US" dirty="0" smtClean="0"/>
              <a:t>  </a:t>
            </a:r>
            <a:r>
              <a:rPr lang="en-US" dirty="0" err="1" smtClean="0"/>
              <a:t>durch</a:t>
            </a:r>
            <a:r>
              <a:rPr lang="en-US" dirty="0" smtClean="0"/>
              <a:t>  </a:t>
            </a:r>
            <a:r>
              <a:rPr lang="en-US" dirty="0" err="1" smtClean="0"/>
              <a:t>deinen</a:t>
            </a:r>
            <a:r>
              <a:rPr lang="en-US" dirty="0" smtClean="0"/>
              <a:t>  </a:t>
            </a:r>
            <a:r>
              <a:rPr lang="en-US" dirty="0" err="1" smtClean="0"/>
              <a:t>Körper</a:t>
            </a:r>
            <a:r>
              <a:rPr lang="en-US" dirty="0" smtClean="0"/>
              <a:t>  </a:t>
            </a:r>
            <a:r>
              <a:rPr lang="en-US" dirty="0" err="1" smtClean="0"/>
              <a:t>zu</a:t>
            </a:r>
            <a:r>
              <a:rPr lang="en-US" dirty="0" smtClean="0"/>
              <a:t>  </a:t>
            </a:r>
            <a:r>
              <a:rPr lang="en-US" dirty="0" err="1" smtClean="0"/>
              <a:t>pumpen</a:t>
            </a:r>
            <a:r>
              <a:rPr lang="ru-RU" dirty="0" smtClean="0"/>
              <a:t>!</a:t>
            </a:r>
            <a:r>
              <a:rPr lang="en-US" dirty="0" smtClean="0"/>
              <a:t>”</a:t>
            </a:r>
          </a:p>
          <a:p>
            <a:pPr algn="ctr"/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857620" y="2786058"/>
            <a:ext cx="4929222" cy="571504"/>
          </a:xfrm>
          <a:prstGeom prst="wedgeEllipseCallout">
            <a:avLst>
              <a:gd name="adj1" fmla="val -80139"/>
              <a:gd name="adj2" fmla="val 81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Augenschmerzen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14291"/>
            <a:ext cx="77867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Aktualität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des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Themas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Das Internet hat die Struktur der modernen Gesellschaft in der gründlichen Weise geändert. Der Teenager muss die Informationen über allen bekommen, was ihn interessiert.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Unbedingt, wirkt Internet wie positiv, als auch negativ auf den Teenager ein. Es entstehen die Widersprüche und die Gegenteile zwischen: 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- Den bedeutenden </a:t>
            </a:r>
            <a:r>
              <a:rPr lang="de-DE" dirty="0" err="1" smtClean="0">
                <a:solidFill>
                  <a:srgbClr val="002060"/>
                </a:solidFill>
              </a:rPr>
              <a:t>Wackstum</a:t>
            </a:r>
            <a:r>
              <a:rPr lang="de-DE" dirty="0" smtClean="0">
                <a:solidFill>
                  <a:srgbClr val="002060"/>
                </a:solidFill>
              </a:rPr>
              <a:t>  der notwendigen für die Lebenstätigkeit Informationen, die vom informativen Fortschritt herbeigerufen  sind, und der Möglichkeiten des Erhaltens von  jedem Teenager.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4357694"/>
            <a:ext cx="814393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/>
              <a:t>Heute</a:t>
            </a:r>
            <a:r>
              <a:rPr lang="en-US" sz="2000" dirty="0"/>
              <a:t> </a:t>
            </a:r>
            <a:r>
              <a:rPr lang="en-US" sz="2000" dirty="0" err="1"/>
              <a:t>kann</a:t>
            </a:r>
            <a:r>
              <a:rPr lang="en-US" sz="2000" dirty="0"/>
              <a:t> das </a:t>
            </a:r>
            <a:r>
              <a:rPr lang="en-US" sz="2000" dirty="0" err="1"/>
              <a:t>notige</a:t>
            </a:r>
            <a:r>
              <a:rPr lang="en-US" sz="2000" dirty="0"/>
              <a:t> </a:t>
            </a:r>
            <a:r>
              <a:rPr lang="en-US" sz="2000" dirty="0" err="1"/>
              <a:t>Wissen</a:t>
            </a:r>
            <a:r>
              <a:rPr lang="en-US" sz="2000" dirty="0"/>
              <a:t> fur </a:t>
            </a:r>
            <a:r>
              <a:rPr lang="en-US" sz="2000" dirty="0" err="1"/>
              <a:t>morgen</a:t>
            </a:r>
            <a:r>
              <a:rPr lang="en-US" sz="2000" dirty="0"/>
              <a:t> </a:t>
            </a:r>
            <a:r>
              <a:rPr lang="en-US" sz="2000" dirty="0" err="1"/>
              <a:t>nur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Hilfe</a:t>
            </a:r>
            <a:r>
              <a:rPr lang="en-US" sz="2000" dirty="0"/>
              <a:t> von </a:t>
            </a:r>
            <a:r>
              <a:rPr lang="en-US" sz="2000" dirty="0" err="1" smtClean="0"/>
              <a:t>Rechnern</a:t>
            </a:r>
            <a:r>
              <a:rPr lang="en-US" sz="2000" dirty="0" smtClean="0"/>
              <a:t> </a:t>
            </a:r>
            <a:r>
              <a:rPr lang="en-US" sz="2000" dirty="0" err="1"/>
              <a:t>organisiert</a:t>
            </a:r>
            <a:r>
              <a:rPr lang="en-US" sz="2000" dirty="0"/>
              <a:t> und </a:t>
            </a:r>
            <a:r>
              <a:rPr lang="en-US" sz="2000" dirty="0" err="1" smtClean="0"/>
              <a:t>genutzt</a:t>
            </a:r>
            <a:r>
              <a:rPr lang="en-US" sz="2000" dirty="0" smtClean="0"/>
              <a:t> </a:t>
            </a:r>
            <a:r>
              <a:rPr lang="en-US" sz="2000" dirty="0" err="1"/>
              <a:t>werden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err="1" smtClean="0"/>
              <a:t>Deshalb</a:t>
            </a:r>
            <a:r>
              <a:rPr lang="en-US" sz="2000" dirty="0" smtClean="0"/>
              <a:t> </a:t>
            </a:r>
            <a:r>
              <a:rPr lang="en-US" sz="2000" dirty="0" err="1" smtClean="0"/>
              <a:t>gehen</a:t>
            </a:r>
            <a:r>
              <a:rPr lang="en-US" sz="2000" dirty="0" smtClean="0"/>
              <a:t> </a:t>
            </a:r>
            <a:r>
              <a:rPr lang="en-US" sz="2000" dirty="0" err="1" smtClean="0"/>
              <a:t>Schulen</a:t>
            </a:r>
            <a:r>
              <a:rPr lang="en-US" sz="2000" dirty="0" smtClean="0"/>
              <a:t> </a:t>
            </a:r>
            <a:r>
              <a:rPr lang="en-US" sz="2000" dirty="0" err="1" smtClean="0"/>
              <a:t>ans</a:t>
            </a:r>
            <a:r>
              <a:rPr lang="en-US" sz="2000" dirty="0" smtClean="0"/>
              <a:t> </a:t>
            </a:r>
            <a:r>
              <a:rPr lang="en-US" sz="2000" dirty="0" err="1" smtClean="0"/>
              <a:t>Netz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28596" y="6000768"/>
            <a:ext cx="81439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/>
              <a:t>Der</a:t>
            </a:r>
            <a:r>
              <a:rPr lang="en-US" sz="2000" dirty="0"/>
              <a:t> </a:t>
            </a:r>
            <a:r>
              <a:rPr lang="en-US" sz="2000" dirty="0" err="1" smtClean="0"/>
              <a:t>computerunterstuzte</a:t>
            </a:r>
            <a:r>
              <a:rPr lang="en-US" sz="2000" dirty="0" smtClean="0"/>
              <a:t> </a:t>
            </a:r>
            <a:r>
              <a:rPr lang="en-US" sz="2000" dirty="0" err="1"/>
              <a:t>Unterricht</a:t>
            </a:r>
            <a:r>
              <a:rPr lang="en-US" sz="2000" dirty="0"/>
              <a:t> </a:t>
            </a:r>
            <a:r>
              <a:rPr lang="en-US" sz="2000" dirty="0" err="1"/>
              <a:t>macht</a:t>
            </a:r>
            <a:r>
              <a:rPr lang="en-US" sz="2000" dirty="0"/>
              <a:t> das </a:t>
            </a:r>
          </a:p>
          <a:p>
            <a:pPr algn="ctr"/>
            <a:r>
              <a:rPr lang="en-US" sz="2000" dirty="0" err="1"/>
              <a:t>Klasenzimmer</a:t>
            </a:r>
            <a:r>
              <a:rPr lang="en-US" sz="2000" dirty="0"/>
              <a:t> </a:t>
            </a:r>
            <a:r>
              <a:rPr lang="en-US" sz="2000" dirty="0" err="1"/>
              <a:t>offen</a:t>
            </a:r>
            <a:r>
              <a:rPr lang="en-US" sz="2000" dirty="0"/>
              <a:t> fur </a:t>
            </a:r>
            <a:r>
              <a:rPr lang="en-US" sz="2000" dirty="0" err="1"/>
              <a:t>Neugkeiten</a:t>
            </a:r>
            <a:r>
              <a:rPr lang="en-US" sz="2000" dirty="0"/>
              <a:t> </a:t>
            </a:r>
            <a:r>
              <a:rPr lang="en-US" sz="2000" dirty="0" err="1"/>
              <a:t>aus</a:t>
            </a:r>
            <a:r>
              <a:rPr lang="en-US" sz="2000" dirty="0"/>
              <a:t> </a:t>
            </a:r>
            <a:r>
              <a:rPr lang="en-US" sz="2000" dirty="0" err="1"/>
              <a:t>aller</a:t>
            </a:r>
            <a:r>
              <a:rPr lang="en-US" sz="2000" dirty="0"/>
              <a:t> Welt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85786" y="285728"/>
            <a:ext cx="7858180" cy="1857388"/>
          </a:xfrm>
          <a:prstGeom prst="rect">
            <a:avLst/>
          </a:prstGeom>
        </p:spPr>
        <p:txBody>
          <a:bodyPr vert="horz" lIns="0" tIns="0" rIns="0" bIns="0" anchor="b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49263" rtl="0" eaLnBrk="1" fontAlgn="auto" latinLnBrk="0" hangingPunct="1">
              <a:lnSpc>
                <a:spcPct val="9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5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 defTabSz="449263">
              <a:lnSpc>
                <a:spcPct val="98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Psychologische</a:t>
            </a:r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S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</a:t>
            </a:r>
            <a:r>
              <a:rPr lang="en-GB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mptome</a:t>
            </a:r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der</a:t>
            </a:r>
            <a:endParaRPr lang="ru-RU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 defTabSz="449263">
              <a:lnSpc>
                <a:spcPct val="98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Netztabhängigkeit</a:t>
            </a:r>
            <a:endParaRPr kumimoji="0" lang="en-GB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book_prof7_M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12414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357430"/>
            <a:ext cx="385762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714620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Selbstgefühl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Computer 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vertreib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am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7159" y="1500174"/>
            <a:ext cx="878684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Die II.  Phase– die Durchführung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smtClean="0">
                <a:solidFill>
                  <a:srgbClr val="002060"/>
                </a:solidFill>
              </a:rPr>
              <a:t>SOZIOLOGISCHEN 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UNTERSUCHUNG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12" descr="100_25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500306"/>
            <a:ext cx="5572164" cy="41788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9962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Arbeitsstufe ans Projekt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06" y="3143248"/>
            <a:ext cx="8605838" cy="285752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de-DE" sz="2000" dirty="0" smtClean="0">
                <a:solidFill>
                  <a:srgbClr val="002060"/>
                </a:solidFill>
              </a:rPr>
              <a:t>Der Ort der Durchführung: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de-DE" sz="2000" dirty="0" smtClean="0">
                <a:solidFill>
                  <a:srgbClr val="002060"/>
                </a:solidFill>
              </a:rPr>
              <a:t>die Schule 4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de-DE" sz="2000" dirty="0" smtClean="0">
                <a:solidFill>
                  <a:srgbClr val="002060"/>
                </a:solidFill>
              </a:rPr>
              <a:t>Die Zahl der Teilnehmer: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de-DE" sz="2000" dirty="0" smtClean="0">
                <a:solidFill>
                  <a:srgbClr val="002060"/>
                </a:solidFill>
              </a:rPr>
              <a:t>20 Menschen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</a:rPr>
              <a:t>Die Zeit der </a:t>
            </a:r>
            <a:br>
              <a:rPr lang="de-DE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</a:rPr>
              <a:t>Durchführung: </a:t>
            </a:r>
            <a:br>
              <a:rPr lang="de-DE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</a:rPr>
              <a:t> September 2011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465PC3CADLYL6QCAIM7W2LCALK569KCAVJH1S0CA2Y6S6CCAC23N7SCA62VKIXCA747CXECA43S5URCAI4HWGHCAHSHBRJCA9UYT5VCABP7JBUCAVN2J2XCAX24F3HCAFCYNX2CA605F59CADOPXKECAD5HF6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74350" y="0"/>
            <a:ext cx="1469649" cy="10001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714356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Arbeitsstufe ans Projekt</a:t>
            </a:r>
          </a:p>
          <a:p>
            <a:pPr algn="ctr"/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428736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</a:rPr>
              <a:t>Die III. Phase–die Analyse der Ergebnisse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714348" y="1857364"/>
            <a:ext cx="4214842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smtClean="0"/>
              <a:t>Das Internet  macht eine positive</a:t>
            </a:r>
          </a:p>
          <a:p>
            <a:pPr algn="ctr"/>
            <a:r>
              <a:rPr lang="de-DE" dirty="0" smtClean="0"/>
              <a:t>Einwirkung auf den Benutzer</a:t>
            </a:r>
            <a:r>
              <a:rPr lang="ru-RU" dirty="0" smtClean="0"/>
              <a:t>?</a:t>
            </a:r>
            <a:endParaRPr lang="de-DE" dirty="0" smtClean="0"/>
          </a:p>
          <a:p>
            <a:pPr algn="ctr"/>
            <a:endParaRPr lang="ru-RU" dirty="0"/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5157760" y="2144702"/>
            <a:ext cx="90839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JA 13 M</a:t>
            </a:r>
            <a:endParaRPr lang="ru-RU" dirty="0"/>
          </a:p>
        </p:txBody>
      </p:sp>
      <p:sp>
        <p:nvSpPr>
          <p:cNvPr id="17" name="Text Box 77"/>
          <p:cNvSpPr txBox="1">
            <a:spLocks noChangeArrowheads="1"/>
          </p:cNvSpPr>
          <p:nvPr/>
        </p:nvSpPr>
        <p:spPr bwMode="auto">
          <a:xfrm>
            <a:off x="6689698" y="2144702"/>
            <a:ext cx="1382764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NEIN 7 M</a:t>
            </a:r>
            <a:endParaRPr lang="ru-RU" dirty="0"/>
          </a:p>
        </p:txBody>
      </p:sp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714348" y="3590915"/>
            <a:ext cx="4032250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de-DE" dirty="0" smtClean="0"/>
              <a:t>Sie gebrauchen das Internet öfter</a:t>
            </a:r>
          </a:p>
          <a:p>
            <a:pPr algn="ctr"/>
            <a:r>
              <a:rPr lang="de-DE" dirty="0" smtClean="0"/>
              <a:t>für die Kommunikation mit den Freunden?</a:t>
            </a:r>
            <a:endParaRPr lang="ru-RU" dirty="0"/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5205385" y="3721090"/>
            <a:ext cx="857735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JA 6 M</a:t>
            </a:r>
            <a:endParaRPr lang="ru-RU" dirty="0"/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6689698" y="3721090"/>
            <a:ext cx="1261884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NEIN 14 M</a:t>
            </a:r>
            <a:endParaRPr lang="ru-RU" dirty="0"/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714348" y="4572008"/>
            <a:ext cx="4030662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smtClean="0"/>
              <a:t>Sie verwenden öfter das Internet</a:t>
            </a:r>
          </a:p>
          <a:p>
            <a:pPr algn="ctr"/>
            <a:r>
              <a:rPr lang="en-US" dirty="0" smtClean="0"/>
              <a:t>f</a:t>
            </a:r>
            <a:r>
              <a:rPr lang="de-DE" dirty="0" err="1" smtClean="0"/>
              <a:t>ür</a:t>
            </a:r>
            <a:r>
              <a:rPr lang="de-DE" dirty="0" smtClean="0"/>
              <a:t> den Verkehr mit den Freunden?</a:t>
            </a:r>
            <a:endParaRPr lang="de-DE" dirty="0"/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5178398" y="4513252"/>
            <a:ext cx="912237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JA 20M</a:t>
            </a:r>
            <a:endParaRPr lang="ru-RU" dirty="0"/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714348" y="5168890"/>
            <a:ext cx="4030662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de-DE" dirty="0" smtClean="0"/>
              <a:t>Sie verwenden öfter das Internet</a:t>
            </a:r>
          </a:p>
          <a:p>
            <a:pPr algn="ctr"/>
            <a:r>
              <a:rPr lang="de-DE" dirty="0" smtClean="0"/>
              <a:t>In den wissenswerten Zielen?</a:t>
            </a:r>
            <a:endParaRPr lang="ru-RU" dirty="0"/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5249835" y="5311765"/>
            <a:ext cx="841705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JA 5 M</a:t>
            </a:r>
            <a:endParaRPr lang="ru-RU" dirty="0"/>
          </a:p>
        </p:txBody>
      </p:sp>
      <p:sp>
        <p:nvSpPr>
          <p:cNvPr id="26" name="Text Box 88"/>
          <p:cNvSpPr txBox="1">
            <a:spLocks noChangeArrowheads="1"/>
          </p:cNvSpPr>
          <p:nvPr/>
        </p:nvSpPr>
        <p:spPr bwMode="auto">
          <a:xfrm>
            <a:off x="6762723" y="5311765"/>
            <a:ext cx="124566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NEIN 15 M</a:t>
            </a:r>
            <a:endParaRPr lang="ru-RU" dirty="0"/>
          </a:p>
        </p:txBody>
      </p:sp>
      <p:sp>
        <p:nvSpPr>
          <p:cNvPr id="27" name="Text Box 89"/>
          <p:cNvSpPr txBox="1">
            <a:spLocks noChangeArrowheads="1"/>
          </p:cNvSpPr>
          <p:nvPr/>
        </p:nvSpPr>
        <p:spPr bwMode="auto">
          <a:xfrm>
            <a:off x="738160" y="2857496"/>
            <a:ext cx="419103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smtClean="0"/>
              <a:t>Das Internet leistet eine negative</a:t>
            </a:r>
          </a:p>
          <a:p>
            <a:pPr algn="ctr"/>
            <a:r>
              <a:rPr lang="de-DE" dirty="0" smtClean="0"/>
              <a:t>Einwirkung auf den Benutzer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8" name="Text Box 90"/>
          <p:cNvSpPr txBox="1">
            <a:spLocks noChangeArrowheads="1"/>
          </p:cNvSpPr>
          <p:nvPr/>
        </p:nvSpPr>
        <p:spPr bwMode="auto">
          <a:xfrm>
            <a:off x="5178398" y="2928927"/>
            <a:ext cx="804836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JA 1 M</a:t>
            </a:r>
            <a:endParaRPr lang="ru-RU" dirty="0"/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6689698" y="2928927"/>
            <a:ext cx="1265539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NEIN 19 M</a:t>
            </a:r>
            <a:endParaRPr lang="ru-RU" dirty="0"/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14348" y="5929330"/>
            <a:ext cx="4030662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de-DE" dirty="0" smtClean="0"/>
              <a:t>Ob Sie dem ganzen Band anvertrauen, </a:t>
            </a:r>
          </a:p>
          <a:p>
            <a:pPr algn="ctr"/>
            <a:r>
              <a:rPr lang="de-DE" dirty="0" smtClean="0"/>
              <a:t>was Sie im Internet  finden.</a:t>
            </a:r>
            <a:endParaRPr lang="ru-RU" dirty="0"/>
          </a:p>
        </p:txBody>
      </p:sp>
      <p:sp>
        <p:nvSpPr>
          <p:cNvPr id="31" name="Text Box 94"/>
          <p:cNvSpPr txBox="1">
            <a:spLocks noChangeArrowheads="1"/>
          </p:cNvSpPr>
          <p:nvPr/>
        </p:nvSpPr>
        <p:spPr bwMode="auto">
          <a:xfrm>
            <a:off x="5249835" y="6103927"/>
            <a:ext cx="92987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JA 10 M</a:t>
            </a:r>
            <a:endParaRPr lang="ru-RU" dirty="0"/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6762723" y="6103927"/>
            <a:ext cx="126509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NEIN 10 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90763" y="1557338"/>
            <a:ext cx="6853237" cy="8309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Meinen, dass das Internet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den positiven Einfluss leistet 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39975" y="2500306"/>
            <a:ext cx="6788150" cy="156966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Erwarten die Gefahr und das Negativ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vom Internet  nicht, ist die kritische Einstellung verringert.</a:t>
            </a:r>
          </a:p>
          <a:p>
            <a:pPr algn="ctr"/>
            <a:endParaRPr lang="de-DE" sz="2400" b="1" dirty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411413" y="4221163"/>
            <a:ext cx="6731000" cy="8309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Gebrauchen  das Internet 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in den wissenswerten Zielen.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23850" y="1412875"/>
            <a:ext cx="1079500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65 %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23850" y="2709863"/>
            <a:ext cx="1079500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95 %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323850" y="4005263"/>
            <a:ext cx="1079500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25 %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323850" y="5373688"/>
            <a:ext cx="1079500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50 %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411413" y="5500702"/>
            <a:ext cx="6732587" cy="8309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Vertrauen allen, was 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finden im Internet.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1476375" y="1989138"/>
            <a:ext cx="863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1476375" y="3284538"/>
            <a:ext cx="863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1476375" y="4581525"/>
            <a:ext cx="863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1476375" y="5949950"/>
            <a:ext cx="863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285728"/>
            <a:ext cx="67866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Die Schlussfolgerungen als Ergebnis</a:t>
            </a:r>
            <a:br>
              <a:rPr lang="de-DE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der Untersuchung</a:t>
            </a:r>
            <a:endParaRPr lang="de-DE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  <p:bldP spid="52231" grpId="0" animBg="1"/>
      <p:bldP spid="52233" grpId="0" animBg="1"/>
      <p:bldP spid="52234" grpId="0" animBg="1"/>
      <p:bldP spid="52235" grpId="0" animBg="1"/>
      <p:bldP spid="52236" grpId="0" animBg="1"/>
      <p:bldP spid="52238" grpId="0" animBg="1"/>
      <p:bldP spid="52239" grpId="0" animBg="1"/>
      <p:bldP spid="52240" grpId="0" animBg="1"/>
      <p:bldP spid="522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7294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Schlussfolgerung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714620"/>
            <a:ext cx="5217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Ergebnisse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6" descr="wall-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05" y="4181092"/>
            <a:ext cx="4167195" cy="26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1571612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Im Verlauf unserer Forschungen haben wir festgestellt, dass zur Zeit die </a:t>
            </a:r>
            <a:r>
              <a:rPr lang="de-DE" sz="2000" b="1" dirty="0" err="1" smtClean="0">
                <a:solidFill>
                  <a:srgbClr val="002060"/>
                </a:solidFill>
              </a:rPr>
              <a:t>Internetsabhängigkeit</a:t>
            </a:r>
            <a:r>
              <a:rPr lang="de-DE" sz="2000" b="1" dirty="0" smtClean="0">
                <a:solidFill>
                  <a:srgbClr val="002060"/>
                </a:solidFill>
              </a:rPr>
              <a:t> das Problem unter den Schüler der 9 Klasse ist.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643314"/>
            <a:ext cx="7786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Alle Testpersonen sind in die Gruppe der ungewöhnlichen Benutzer geraten</a:t>
            </a:r>
            <a:r>
              <a:rPr lang="de-DE" dirty="0" smtClean="0">
                <a:solidFill>
                  <a:srgbClr val="002060"/>
                </a:solidFill>
              </a:rPr>
              <a:t>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71" y="714356"/>
            <a:ext cx="6677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Arbeitsstufe ans Projekt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7158" y="1428736"/>
            <a:ext cx="850112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 Phase – die Datenerfassung ÜBER das Internet 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ZUSAMMENSTELLUNG DES MERKBLATTES 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«WIE DIE INTERNETSABHÄNGIGKEIT ZU VERMEIDEN»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intern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571876"/>
            <a:ext cx="4895850" cy="31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Merkblatt «WIE die </a:t>
            </a:r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Internetsabhängigkeit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ZU VERMEIDEN»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1643050"/>
            <a:ext cx="9144000" cy="92333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/>
              <a:t>WENN Sie die Internetabhängige sind, das bedeutet , man muss nachdenken</a:t>
            </a:r>
          </a:p>
          <a:p>
            <a:r>
              <a:rPr lang="de-DE" b="1" dirty="0" smtClean="0"/>
              <a:t>ob darüber Sie verstehen, sich in der Realität zu umgehen, probieren Sie </a:t>
            </a:r>
          </a:p>
          <a:p>
            <a:r>
              <a:rPr lang="de-DE" b="1" dirty="0" smtClean="0"/>
              <a:t>mit Hilfe der Fachkräfte, ihm zu lernen</a:t>
            </a:r>
            <a:endParaRPr lang="ru-RU" b="1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27089" y="2500306"/>
            <a:ext cx="8316912" cy="2031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de-DE" b="1" dirty="0" smtClean="0"/>
              <a:t>WENN Sie eine lange Zeit  am  Computer durchführen</a:t>
            </a:r>
          </a:p>
          <a:p>
            <a:pPr marL="342900" indent="-342900"/>
            <a:r>
              <a:rPr lang="de-DE" b="1" dirty="0" smtClean="0"/>
              <a:t>Man muss die folgenden Regeln achten:</a:t>
            </a:r>
          </a:p>
          <a:p>
            <a:pPr marL="342900" indent="-342900"/>
            <a:r>
              <a:rPr lang="de-DE" b="1" dirty="0" smtClean="0"/>
              <a:t>-Richtig organisieren Sie den Arbeitsplatz</a:t>
            </a:r>
          </a:p>
          <a:p>
            <a:pPr marL="342900" indent="-342900"/>
            <a:r>
              <a:rPr lang="de-DE" b="1" dirty="0" smtClean="0"/>
              <a:t>-Machen Sie die regelmäßigen Pausen in der Arbeit durch jede 30-40 Minuten</a:t>
            </a:r>
          </a:p>
          <a:p>
            <a:pPr marL="342900" indent="-342900"/>
            <a:r>
              <a:rPr lang="de-DE" b="1" dirty="0" smtClean="0"/>
              <a:t>-Machen Sie Gymnastik für die Augen und die Wirbelsäule</a:t>
            </a:r>
          </a:p>
          <a:p>
            <a:pPr marL="342900" indent="-342900"/>
            <a:endParaRPr lang="ru-RU" b="1" dirty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4221163"/>
            <a:ext cx="8773407" cy="1200329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/>
              <a:t>WENN Sie das Nervensystem  aufsparen wollen,  arbeiten Sie  spät am </a:t>
            </a:r>
            <a:br>
              <a:rPr lang="de-DE" b="1" dirty="0" smtClean="0"/>
            </a:br>
            <a:r>
              <a:rPr lang="de-DE" b="1" dirty="0" smtClean="0"/>
              <a:t>Abend und nach den Nächten nicht , da es  führt  zu</a:t>
            </a:r>
          </a:p>
          <a:p>
            <a:r>
              <a:rPr lang="de-DE" b="1" dirty="0" smtClean="0"/>
              <a:t>den Überlastungen und der Überanspannung</a:t>
            </a:r>
          </a:p>
          <a:p>
            <a:endParaRPr lang="de-DE" b="1" dirty="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28597" y="5300663"/>
            <a:ext cx="8715403" cy="147732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de-DE" b="1" dirty="0" smtClean="0"/>
              <a:t>Vergessen Sie nicht, dass außer den virtuellen Mitteln des Verkehrs und des Erhaltens der Informationen  auch die Realen sind : man kann nichts die lebendigen Emotionen, die Gefühle, die Seelenzustande  ersetzen.</a:t>
            </a:r>
          </a:p>
          <a:p>
            <a:pPr marL="342900" indent="-342900"/>
            <a:r>
              <a:rPr lang="de-DE" b="1" dirty="0" smtClean="0"/>
              <a:t>KONTROLLIEREN Sie sich, wenn Sie nicht im Zustand sind, so behandeln zu </a:t>
            </a:r>
          </a:p>
          <a:p>
            <a:pPr marL="342900" indent="-342900"/>
            <a:r>
              <a:rPr lang="de-DE" b="1" dirty="0" smtClean="0"/>
              <a:t>dem Arzt, es wird sich wie auch eine beliebige Manie  behandeln.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allAtOnce" animBg="1"/>
      <p:bldP spid="51205" grpId="0" build="allAtOnce" animBg="1"/>
      <p:bldP spid="51206" grpId="0" build="allAtOnce" animBg="1"/>
      <p:bldP spid="51207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8595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Gebrauchte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literatur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Text:  </a:t>
            </a:r>
            <a:r>
              <a:rPr lang="en-US" dirty="0" err="1" smtClean="0">
                <a:solidFill>
                  <a:srgbClr val="002060"/>
                </a:solidFill>
              </a:rPr>
              <a:t>Schulen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ans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Netz</a:t>
            </a:r>
            <a:r>
              <a:rPr lang="en-US" dirty="0" smtClean="0">
                <a:solidFill>
                  <a:srgbClr val="002060"/>
                </a:solidFill>
              </a:rPr>
              <a:t>.  Deutsch </a:t>
            </a:r>
            <a:r>
              <a:rPr lang="en-US" dirty="0" err="1" smtClean="0">
                <a:solidFill>
                  <a:srgbClr val="002060"/>
                </a:solidFill>
              </a:rPr>
              <a:t>Schritte</a:t>
            </a:r>
            <a:r>
              <a:rPr lang="en-US" dirty="0" smtClean="0">
                <a:solidFill>
                  <a:srgbClr val="002060"/>
                </a:solidFill>
              </a:rPr>
              <a:t> 5, </a:t>
            </a:r>
            <a:r>
              <a:rPr lang="ru-RU" dirty="0" smtClean="0">
                <a:solidFill>
                  <a:srgbClr val="002060"/>
                </a:solidFill>
              </a:rPr>
              <a:t>И.Л. </a:t>
            </a:r>
            <a:r>
              <a:rPr lang="ru-RU" dirty="0" err="1" smtClean="0">
                <a:solidFill>
                  <a:srgbClr val="002060"/>
                </a:solidFill>
              </a:rPr>
              <a:t>Бим</a:t>
            </a:r>
            <a:r>
              <a:rPr lang="ru-RU" dirty="0" smtClean="0">
                <a:solidFill>
                  <a:srgbClr val="002060"/>
                </a:solidFill>
              </a:rPr>
              <a:t>, Л.В. </a:t>
            </a:r>
            <a:r>
              <a:rPr lang="ru-RU" dirty="0" err="1" smtClean="0">
                <a:solidFill>
                  <a:srgbClr val="002060"/>
                </a:solidFill>
              </a:rPr>
              <a:t>Садомова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Text:  Computer.  Deutsch </a:t>
            </a:r>
            <a:r>
              <a:rPr lang="en-US" dirty="0" err="1" smtClean="0">
                <a:solidFill>
                  <a:srgbClr val="002060"/>
                </a:solidFill>
              </a:rPr>
              <a:t>Schritte</a:t>
            </a:r>
            <a:r>
              <a:rPr lang="en-US" dirty="0" smtClean="0">
                <a:solidFill>
                  <a:srgbClr val="002060"/>
                </a:solidFill>
              </a:rPr>
              <a:t> 5, </a:t>
            </a:r>
            <a:r>
              <a:rPr lang="ru-RU" dirty="0" smtClean="0">
                <a:solidFill>
                  <a:srgbClr val="002060"/>
                </a:solidFill>
              </a:rPr>
              <a:t>И.Л. </a:t>
            </a:r>
            <a:r>
              <a:rPr lang="ru-RU" dirty="0" err="1" smtClean="0">
                <a:solidFill>
                  <a:srgbClr val="002060"/>
                </a:solidFill>
              </a:rPr>
              <a:t>Бим</a:t>
            </a:r>
            <a:r>
              <a:rPr lang="ru-RU" dirty="0" smtClean="0">
                <a:solidFill>
                  <a:srgbClr val="002060"/>
                </a:solidFill>
              </a:rPr>
              <a:t>, Л.В. </a:t>
            </a:r>
            <a:r>
              <a:rPr lang="ru-RU" dirty="0" err="1" smtClean="0">
                <a:solidFill>
                  <a:srgbClr val="002060"/>
                </a:solidFill>
              </a:rPr>
              <a:t>Садомова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Text:  </a:t>
            </a:r>
            <a:r>
              <a:rPr lang="en-US" dirty="0" err="1" smtClean="0">
                <a:solidFill>
                  <a:srgbClr val="002060"/>
                </a:solidFill>
              </a:rPr>
              <a:t>Aufstand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gegen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Theobald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Schlapp</a:t>
            </a:r>
            <a:r>
              <a:rPr lang="en-US" dirty="0" smtClean="0">
                <a:solidFill>
                  <a:srgbClr val="002060"/>
                </a:solidFill>
              </a:rPr>
              <a:t>.  Deutsch </a:t>
            </a:r>
            <a:r>
              <a:rPr lang="en-US" dirty="0" err="1" smtClean="0">
                <a:solidFill>
                  <a:srgbClr val="002060"/>
                </a:solidFill>
              </a:rPr>
              <a:t>Schritte</a:t>
            </a:r>
            <a:r>
              <a:rPr lang="en-US" dirty="0" smtClean="0">
                <a:solidFill>
                  <a:srgbClr val="002060"/>
                </a:solidFill>
              </a:rPr>
              <a:t> 3, </a:t>
            </a:r>
            <a:r>
              <a:rPr lang="ru-RU" dirty="0" smtClean="0">
                <a:solidFill>
                  <a:srgbClr val="002060"/>
                </a:solidFill>
              </a:rPr>
              <a:t>И.Л. </a:t>
            </a:r>
            <a:r>
              <a:rPr lang="ru-RU" dirty="0" err="1" smtClean="0">
                <a:solidFill>
                  <a:srgbClr val="002060"/>
                </a:solidFill>
              </a:rPr>
              <a:t>Бим</a:t>
            </a:r>
            <a:r>
              <a:rPr lang="ru-RU" dirty="0" smtClean="0">
                <a:solidFill>
                  <a:srgbClr val="002060"/>
                </a:solidFill>
              </a:rPr>
              <a:t>, Л.В. </a:t>
            </a:r>
            <a:r>
              <a:rPr lang="ru-RU" dirty="0" err="1" smtClean="0">
                <a:solidFill>
                  <a:srgbClr val="002060"/>
                </a:solidFill>
              </a:rPr>
              <a:t>Садомова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Die Internet-</a:t>
            </a:r>
            <a:r>
              <a:rPr lang="en-US" sz="2800" b="1" dirty="0" err="1" smtClean="0">
                <a:solidFill>
                  <a:srgbClr val="002060"/>
                </a:solidFill>
              </a:rPr>
              <a:t>Ressourcen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Follow-up</a:t>
            </a: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Man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kann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in den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Klassenstunden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Konferenzen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Disskussionen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gebrauchen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?id=5822593-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200052"/>
            <a:ext cx="918051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857232"/>
            <a:ext cx="79373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Problem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Untersuchung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357562"/>
            <a:ext cx="6888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Ziel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Untersuchung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2880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Bestimmung, die Begründung des Einflusses des Internets auf den Teenager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256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C000"/>
                </a:solidFill>
              </a:rPr>
              <a:t>An den Tag zu bringen, zu bestimmen, den positiven oder negativen Einfluss des Internets auf den Teenager zu rechtfertigen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?id=32575219-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8868"/>
            <a:ext cx="2317896" cy="2305050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55875" y="2071678"/>
            <a:ext cx="6588125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Die positive oder negative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Netzeinwirkung auf  den Teenager zu bestimmen.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55875" y="3214686"/>
            <a:ext cx="6588125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Das Problem der  </a:t>
            </a:r>
            <a:r>
              <a:rPr lang="de-DE" sz="2000" b="1" dirty="0" err="1" smtClean="0">
                <a:solidFill>
                  <a:srgbClr val="002060"/>
                </a:solidFill>
              </a:rPr>
              <a:t>Internetsabhängigkeit</a:t>
            </a:r>
            <a:r>
              <a:rPr lang="de-DE" sz="2000" b="1" dirty="0" smtClean="0">
                <a:solidFill>
                  <a:srgbClr val="002060"/>
                </a:solidFill>
              </a:rPr>
              <a:t> unter den Schülern der 9 Klassen zu untersuchen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55875" y="4518018"/>
            <a:ext cx="662484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Die Popularit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ä</a:t>
            </a:r>
            <a:r>
              <a:rPr lang="de-DE" sz="2000" b="1" dirty="0" smtClean="0">
                <a:solidFill>
                  <a:srgbClr val="002060"/>
                </a:solidFill>
              </a:rPr>
              <a:t>t des Internets zur Zeit zu </a:t>
            </a:r>
            <a:r>
              <a:rPr lang="de-DE" sz="2000" b="1" dirty="0" err="1" smtClean="0">
                <a:solidFill>
                  <a:srgbClr val="002060"/>
                </a:solidFill>
              </a:rPr>
              <a:t>bestimmenund</a:t>
            </a:r>
            <a:r>
              <a:rPr lang="de-DE" sz="2000" b="1" dirty="0" smtClean="0">
                <a:solidFill>
                  <a:srgbClr val="002060"/>
                </a:solidFill>
              </a:rPr>
              <a:t>  wofür es die Teenager verwenden</a:t>
            </a:r>
          </a:p>
          <a:p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55875" y="5832468"/>
            <a:ext cx="669667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Das Merkblatt zum Thema zu bilden «wie die Abhängigkeit  vom Internet zu vermeiden»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785794"/>
            <a:ext cx="5038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Die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Aufgaben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der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Untersuchung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416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Methoden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Untersuchung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24300" y="3819525"/>
            <a:ext cx="52197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4400" dirty="0" err="1" smtClean="0"/>
              <a:t>Analyse</a:t>
            </a:r>
            <a:endParaRPr lang="ru-RU" sz="4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29256" y="3155953"/>
            <a:ext cx="3714744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 err="1" smtClean="0"/>
              <a:t>Synthese</a:t>
            </a:r>
            <a:endParaRPr lang="ru-RU" sz="40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27313" y="4527550"/>
            <a:ext cx="6516687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 err="1" smtClean="0"/>
              <a:t>Verallgemeinerung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58888" y="5175250"/>
            <a:ext cx="7885112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 err="1" smtClean="0"/>
              <a:t>Modellierung</a:t>
            </a:r>
            <a:endParaRPr lang="ru-RU" sz="40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3" y="5876925"/>
            <a:ext cx="9180513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4000" dirty="0" smtClean="0"/>
              <a:t>Die </a:t>
            </a:r>
            <a:r>
              <a:rPr lang="en-US" sz="4000" dirty="0" err="1" smtClean="0"/>
              <a:t>soziologische</a:t>
            </a:r>
            <a:r>
              <a:rPr lang="en-US" sz="4000" dirty="0" smtClean="0"/>
              <a:t> </a:t>
            </a:r>
            <a:r>
              <a:rPr lang="en-US" sz="4000" dirty="0" err="1" smtClean="0"/>
              <a:t>Forschung</a:t>
            </a:r>
            <a:endParaRPr lang="ru-RU" sz="4000" dirty="0"/>
          </a:p>
        </p:txBody>
      </p:sp>
      <p:pic>
        <p:nvPicPr>
          <p:cNvPr id="8" name="Picture 11" descr="AL9KZEICAN0II53CAKL78B7CA8OZHVWCA9WAKOSCADX9PFUCAMXT358CAMWT7HPCAKDJAIRCA04NH2UCAQTIMCECAB5PKASCAG5XQ2ZCAUVR5FBCARBPDPLCAMTY4BTCAO0GKLTCAL3LVELCAFKMD99CAH3ZAI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3168650" cy="2236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72" y="571480"/>
            <a:ext cx="80299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de-DE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Kreatives Workshop des Projektes: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10" descr="п"/>
          <p:cNvSpPr>
            <a:spLocks noChangeArrowheads="1"/>
          </p:cNvSpPr>
          <p:nvPr/>
        </p:nvSpPr>
        <p:spPr bwMode="auto">
          <a:xfrm>
            <a:off x="0" y="4714884"/>
            <a:ext cx="2089150" cy="1944688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11" descr="РОДИН"/>
          <p:cNvSpPr>
            <a:spLocks noChangeArrowheads="1"/>
          </p:cNvSpPr>
          <p:nvPr/>
        </p:nvSpPr>
        <p:spPr bwMode="auto">
          <a:xfrm>
            <a:off x="1571604" y="3071810"/>
            <a:ext cx="2089150" cy="19446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12" descr="пономарёва"/>
          <p:cNvSpPr>
            <a:spLocks noChangeArrowheads="1"/>
          </p:cNvSpPr>
          <p:nvPr/>
        </p:nvSpPr>
        <p:spPr bwMode="auto">
          <a:xfrm>
            <a:off x="3500430" y="1928802"/>
            <a:ext cx="2089150" cy="19446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13" descr="м"/>
          <p:cNvSpPr>
            <a:spLocks noChangeArrowheads="1"/>
          </p:cNvSpPr>
          <p:nvPr/>
        </p:nvSpPr>
        <p:spPr bwMode="auto">
          <a:xfrm flipH="1">
            <a:off x="5715008" y="3000372"/>
            <a:ext cx="2089150" cy="1871662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4" descr="сойипова"/>
          <p:cNvSpPr>
            <a:spLocks noChangeArrowheads="1"/>
          </p:cNvSpPr>
          <p:nvPr/>
        </p:nvSpPr>
        <p:spPr bwMode="auto">
          <a:xfrm>
            <a:off x="7200900" y="4857760"/>
            <a:ext cx="1943100" cy="1800225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9714" y="857232"/>
            <a:ext cx="9040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Quellen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Informationen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</a:p>
          <a:p>
            <a:pPr algn="ctr"/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27400" y="4857760"/>
            <a:ext cx="2694777" cy="2010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</a:rPr>
              <a:t>Die periodische </a:t>
            </a:r>
          </a:p>
          <a:p>
            <a:pPr algn="ctr"/>
            <a:r>
              <a:rPr lang="de-DE" sz="2400" b="1" dirty="0" smtClean="0">
                <a:solidFill>
                  <a:srgbClr val="7030A0"/>
                </a:solidFill>
              </a:rPr>
              <a:t>Presse </a:t>
            </a:r>
          </a:p>
          <a:p>
            <a:pPr algn="ctr"/>
            <a:r>
              <a:rPr lang="de-DE" sz="2400" b="1" dirty="0" smtClean="0">
                <a:solidFill>
                  <a:srgbClr val="7030A0"/>
                </a:solidFill>
              </a:rPr>
              <a:t>und die Literatur</a:t>
            </a:r>
          </a:p>
          <a:p>
            <a:pPr algn="ctr"/>
            <a:r>
              <a:rPr lang="de-DE" sz="2400" b="1" dirty="0" smtClean="0">
                <a:solidFill>
                  <a:srgbClr val="7030A0"/>
                </a:solidFill>
              </a:rPr>
              <a:t>zum Thema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721" y="5000636"/>
            <a:ext cx="291193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Die Konsultation</a:t>
            </a:r>
          </a:p>
          <a:p>
            <a:pPr algn="ctr"/>
            <a:r>
              <a:rPr lang="de-DE" sz="2400" b="1" dirty="0" smtClean="0"/>
              <a:t>mit dem Schulpsychologen</a:t>
            </a:r>
          </a:p>
          <a:p>
            <a:pPr algn="ctr"/>
            <a:endParaRPr lang="ru-RU" sz="24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43636" y="5000636"/>
            <a:ext cx="285752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Die Internet-</a:t>
            </a:r>
            <a:r>
              <a:rPr lang="en-US" sz="2400" b="1" dirty="0" err="1" smtClean="0"/>
              <a:t>Ressourcen</a:t>
            </a:r>
            <a:endParaRPr lang="ru-RU" sz="2400" b="1" dirty="0"/>
          </a:p>
        </p:txBody>
      </p:sp>
      <p:pic>
        <p:nvPicPr>
          <p:cNvPr id="12" name="Picture 8" descr="AE0NX49CAPYAVPPCAH2UT51CAW9EI5PCAX4V3LRCAYRGYE5CAMFACMMCAQRCY55CAGU09OSCAY7Q53DCAP44G82CAUDCR6CCA2FOS14CAEHOLDICAQ3WTN4CAVK4U8CCAQ3WPG7CACVCE70CAN9OI1KCAQYOY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628775"/>
            <a:ext cx="2592388" cy="3127375"/>
          </a:xfrm>
          <a:prstGeom prst="rect">
            <a:avLst/>
          </a:prstGeom>
          <a:noFill/>
        </p:spPr>
      </p:pic>
      <p:pic>
        <p:nvPicPr>
          <p:cNvPr id="13" name="Picture 9" descr="AL9KZEICAN0II53CAKL78B7CA8OZHVWCA9WAKOSCADX9PFUCAMXT358CAMWT7HPCAKDJAIRCA04NH2UCAQTIMCECAB5PKASCAG5XQ2ZCAUVR5FBCARBPDPLCAMTY4BTCAO0GKLTCAL3LVELCAFKMD99CAH3ZAI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420938"/>
            <a:ext cx="3167062" cy="1782762"/>
          </a:xfrm>
          <a:prstGeom prst="rect">
            <a:avLst/>
          </a:prstGeom>
          <a:noFill/>
        </p:spPr>
      </p:pic>
      <p:pic>
        <p:nvPicPr>
          <p:cNvPr id="14" name="Picture 11" descr="i?id=110567952-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628775"/>
            <a:ext cx="2663825" cy="308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4290"/>
            <a:ext cx="93583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Arbeitsstufe an das Projekt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8596" y="1714488"/>
            <a:ext cx="691208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Die I. Phase – die Organisation der Projekttätigkeit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14876" y="2928934"/>
            <a:ext cx="410368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Die Besprechung des Charakters und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d</a:t>
            </a:r>
            <a:r>
              <a:rPr lang="de-DE" sz="2000" b="1" dirty="0" smtClean="0">
                <a:solidFill>
                  <a:srgbClr val="0070C0"/>
                </a:solidFill>
              </a:rPr>
              <a:t>es Inhaltes des Projektes</a:t>
            </a:r>
            <a:endParaRPr lang="de-DE" sz="2000" b="1" dirty="0">
              <a:solidFill>
                <a:srgbClr val="0070C0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14282" y="2786058"/>
            <a:ext cx="3673475" cy="3343175"/>
            <a:chOff x="445" y="1253"/>
            <a:chExt cx="1986" cy="1733"/>
          </a:xfrm>
        </p:grpSpPr>
        <p:pic>
          <p:nvPicPr>
            <p:cNvPr id="16" name="Picture 11" descr="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92" y="1253"/>
              <a:ext cx="544" cy="862"/>
            </a:xfrm>
            <a:prstGeom prst="rect">
              <a:avLst/>
            </a:prstGeom>
            <a:noFill/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45" y="2172"/>
              <a:ext cx="1986" cy="81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rgbClr val="7030A0"/>
                  </a:solidFill>
                </a:rPr>
                <a:t>Wir hängen zu viel </a:t>
              </a:r>
            </a:p>
            <a:p>
              <a:pPr algn="ctr"/>
              <a:r>
                <a:rPr lang="de-DE" sz="2400" b="1" dirty="0" smtClean="0">
                  <a:solidFill>
                    <a:srgbClr val="7030A0"/>
                  </a:solidFill>
                </a:rPr>
                <a:t>ICQ, telefonisch, </a:t>
              </a:r>
            </a:p>
            <a:p>
              <a:pPr algn="ctr"/>
              <a:r>
                <a:rPr lang="de-DE" sz="2400" b="1" dirty="0" smtClean="0">
                  <a:solidFill>
                    <a:srgbClr val="7030A0"/>
                  </a:solidFill>
                </a:rPr>
                <a:t>das Internet stört </a:t>
              </a:r>
            </a:p>
            <a:p>
              <a:pPr algn="ctr"/>
              <a:r>
                <a:rPr lang="de-DE" sz="2400" b="1" dirty="0" smtClean="0">
                  <a:solidFill>
                    <a:srgbClr val="7030A0"/>
                  </a:solidFill>
                </a:rPr>
                <a:t>uns zu lernen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14876" y="3857629"/>
            <a:ext cx="4071966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Die Vorbereitung des Fragebogens und die Suche der Informationen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714876" y="5357826"/>
            <a:ext cx="4071966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Die Suche des Weges des Ausgangs aus dem</a:t>
            </a:r>
          </a:p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ausgeprägten Problem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91678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87942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Wozu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brauchen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wir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das 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Netz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801</TotalTime>
  <Words>1108</Words>
  <Application>Microsoft Office PowerPoint</Application>
  <PresentationFormat>Экран (4:3)</PresentationFormat>
  <Paragraphs>210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Das Merkblatt «WIE die Internetsabhängigkeit ZU VERMEIDEN»</vt:lpstr>
      <vt:lpstr>Gebrauchte  literatur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Roman</cp:lastModifiedBy>
  <cp:revision>105</cp:revision>
  <dcterms:created xsi:type="dcterms:W3CDTF">2010-04-21T15:12:30Z</dcterms:created>
  <dcterms:modified xsi:type="dcterms:W3CDTF">2011-05-20T15:30:23Z</dcterms:modified>
</cp:coreProperties>
</file>