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9" r:id="rId2"/>
    <p:sldId id="260" r:id="rId3"/>
    <p:sldId id="28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9ED6"/>
    <a:srgbClr val="003300"/>
  </p:clrMru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74" autoAdjust="0"/>
    <p:restoredTop sz="83977" autoAdjust="0"/>
  </p:normalViewPr>
  <p:slideViewPr>
    <p:cSldViewPr>
      <p:cViewPr>
        <p:scale>
          <a:sx n="75" d="100"/>
          <a:sy n="75" d="100"/>
        </p:scale>
        <p:origin x="-55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ru-RU" sz="1200" dirty="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ru-RU" sz="1200" smtClean="0">
                <a:latin typeface="+mn-lt"/>
              </a:defRPr>
            </a:lvl1pPr>
          </a:lstStyle>
          <a:p>
            <a:pPr>
              <a:defRPr/>
            </a:pPr>
            <a:fld id="{E4C38AB9-1B92-42E5-9AFB-569E772C64A9}" type="datetimeFigureOut">
              <a:rPr/>
              <a:pPr>
                <a:defRPr/>
              </a:pPr>
              <a:t>31.05.2011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ru-RU" sz="1200" dirty="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ru-RU" sz="1200" smtClean="0">
                <a:latin typeface="+mn-lt"/>
              </a:defRPr>
            </a:lvl1pPr>
          </a:lstStyle>
          <a:p>
            <a:pPr>
              <a:defRPr/>
            </a:pPr>
            <a:fld id="{BF18E6D5-CC1A-4EC4-AF2F-79C1E4DCBCC3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</a:defRPr>
            </a:lvl1pPr>
          </a:lstStyle>
          <a:p>
            <a:pPr>
              <a:defRPr/>
            </a:pPr>
            <a:fld id="{852474BE-1DD2-4E52-ABBA-6DE87B1DEEE9}" type="datetimeFigureOut">
              <a:rPr/>
              <a:pPr>
                <a:defRPr/>
              </a:pPr>
              <a:t>31.05.2011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</a:defRPr>
            </a:lvl1pPr>
          </a:lstStyle>
          <a:p>
            <a:pPr>
              <a:defRPr/>
            </a:pPr>
            <a:fld id="{3DECA210-E621-45B9-BA21-6A764928E1F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smtClean="0"/>
              <a:t>Этот шаблон можно использовать как начальный файл для представления учебных материалов группе слушателей.</a:t>
            </a:r>
          </a:p>
          <a:p>
            <a:pPr>
              <a:spcBef>
                <a:spcPct val="0"/>
              </a:spcBef>
            </a:pPr>
            <a:endParaRPr smtClean="0"/>
          </a:p>
          <a:p>
            <a:pPr>
              <a:spcBef>
                <a:spcPct val="0"/>
              </a:spcBef>
            </a:pPr>
            <a:r>
              <a:rPr b="1" smtClean="0"/>
              <a:t>Разделы</a:t>
            </a:r>
            <a:endParaRPr smtClean="0"/>
          </a:p>
          <a:p>
            <a:pPr>
              <a:spcBef>
                <a:spcPct val="0"/>
              </a:spcBef>
            </a:pPr>
            <a:r>
              <a:rPr smtClean="0"/>
              <a:t>Для добавления разделов щелкните слайд правой кнопкой мыши. Разделы позволяют упорядочить слайды и организовать совместную работу нескольких авторов.</a:t>
            </a:r>
          </a:p>
          <a:p>
            <a:pPr>
              <a:spcBef>
                <a:spcPct val="0"/>
              </a:spcBef>
            </a:pPr>
            <a:endParaRPr b="1" smtClean="0"/>
          </a:p>
          <a:p>
            <a:pPr>
              <a:spcBef>
                <a:spcPct val="0"/>
              </a:spcBef>
            </a:pPr>
            <a:r>
              <a:rPr b="1" smtClean="0"/>
              <a:t>Заметки</a:t>
            </a:r>
          </a:p>
          <a:p>
            <a:pPr>
              <a:spcBef>
                <a:spcPct val="0"/>
              </a:spcBef>
            </a:pPr>
            <a:r>
              <a:rPr smtClean="0"/>
              <a:t>Используйте раздел заметок для размещения заметок докладчика или дополнительных сведений для аудитории. Во время воспроизведения презентации эти заметки отображаются в представлении презентации. </a:t>
            </a:r>
          </a:p>
          <a:p>
            <a:pPr>
              <a:spcBef>
                <a:spcPct val="0"/>
              </a:spcBef>
            </a:pPr>
            <a:r>
              <a:rPr smtClean="0"/>
              <a:t>Обращайте внимание на размер шрифта (важно обеспечить различимость при ослабленном зрении, видеосъемке и чтении с экрана)</a:t>
            </a:r>
          </a:p>
          <a:p>
            <a:pPr>
              <a:spcBef>
                <a:spcPct val="0"/>
              </a:spcBef>
            </a:pPr>
            <a:endParaRPr smtClean="0"/>
          </a:p>
          <a:p>
            <a:pPr>
              <a:spcBef>
                <a:spcPct val="0"/>
              </a:spcBef>
            </a:pPr>
            <a:r>
              <a:rPr b="1" smtClean="0"/>
              <a:t>Сочетаемые цвета </a:t>
            </a:r>
          </a:p>
          <a:p>
            <a:pPr>
              <a:spcBef>
                <a:spcPct val="0"/>
              </a:spcBef>
            </a:pPr>
            <a:r>
              <a:rPr smtClean="0"/>
              <a:t>Обратите особое внимание на графики, диаграммы и надписи. </a:t>
            </a:r>
          </a:p>
          <a:p>
            <a:pPr>
              <a:spcBef>
                <a:spcPct val="0"/>
              </a:spcBef>
            </a:pPr>
            <a:r>
              <a:rPr smtClean="0"/>
              <a:t>Учтите, что печать будет выполняться в черно-белом режиме или в оттенках серого. Выполните пробную печать, чтобы убедиться в сохранении разницы между цветами при печати в черно-белом режиме или в оттенках серого.</a:t>
            </a:r>
          </a:p>
          <a:p>
            <a:pPr>
              <a:spcBef>
                <a:spcPct val="0"/>
              </a:spcBef>
            </a:pPr>
            <a:endParaRPr smtClean="0"/>
          </a:p>
          <a:p>
            <a:pPr>
              <a:spcBef>
                <a:spcPct val="0"/>
              </a:spcBef>
            </a:pPr>
            <a:r>
              <a:rPr b="1" smtClean="0"/>
              <a:t>Диаграммы, таблицы и графики</a:t>
            </a:r>
          </a:p>
          <a:p>
            <a:pPr>
              <a:spcBef>
                <a:spcPct val="0"/>
              </a:spcBef>
            </a:pPr>
            <a:r>
              <a:rPr smtClean="0"/>
              <a:t>Не усложняйте восприятие: по возможности используйте согласованные, простые стили и цвета.</a:t>
            </a:r>
          </a:p>
          <a:p>
            <a:pPr>
              <a:spcBef>
                <a:spcPct val="0"/>
              </a:spcBef>
            </a:pPr>
            <a:r>
              <a:rPr smtClean="0"/>
              <a:t>Снабдите все диаграммы и таблицы подписями.</a:t>
            </a:r>
          </a:p>
          <a:p>
            <a:pPr>
              <a:spcBef>
                <a:spcPct val="0"/>
              </a:spcBef>
            </a:pPr>
            <a:endParaRPr smtClean="0"/>
          </a:p>
          <a:p>
            <a:pPr>
              <a:spcBef>
                <a:spcPct val="0"/>
              </a:spcBef>
            </a:pPr>
            <a:endParaRPr smtClean="0"/>
          </a:p>
          <a:p>
            <a:pPr>
              <a:spcBef>
                <a:spcPct val="0"/>
              </a:spcBef>
            </a:pPr>
            <a:endParaRPr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C1ECEF4-D3A2-4284-A987-BB7387965335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2863" y="0"/>
            <a:ext cx="9101137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588"/>
            <a:ext cx="3721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latinLnBrk="0">
              <a:defRPr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latinLnBrk="0">
              <a:buNone/>
              <a:defRPr lang="ru-RU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858000" y="5105400"/>
            <a:ext cx="1828800" cy="990600"/>
          </a:xfrm>
        </p:spPr>
        <p:txBody>
          <a:bodyPr rtlCol="0">
            <a:normAutofit/>
          </a:bodyPr>
          <a:lstStyle>
            <a:lvl1pPr marL="0" indent="0" algn="ctr" latinLnBrk="0">
              <a:buNone/>
              <a:defRPr lang="ru-RU" sz="2000" baseline="0"/>
            </a:lvl1pPr>
          </a:lstStyle>
          <a:p>
            <a:pPr lvl="0"/>
            <a:r>
              <a:rPr lang="en-US" noProof="0"/>
              <a:t>Вставка рисунка</a:t>
            </a:r>
            <a:endParaRPr lang="ru-RU" noProof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01816-C498-44C2-ABDA-8F1D1765DCD4}" type="datetimeFigureOut">
              <a:rPr/>
              <a:pPr>
                <a:defRPr/>
              </a:pPr>
              <a:t>31.05.2011</a:t>
            </a:fld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BB026-58A7-4E7B-8295-9B8C46A2D13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9DA6F-484B-4112-9236-361DB4D42B99}" type="datetimeFigureOut">
              <a:rPr/>
              <a:pPr>
                <a:defRPr/>
              </a:pPr>
              <a:t>31.05.2011</a:t>
            </a:fld>
            <a:endParaRPr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1E8ED-4B60-4E73-917B-31937BF819F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2863" y="0"/>
            <a:ext cx="9101137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981B9-9FC4-41D9-9E63-64DDA45B606F}" type="datetimeFigureOut">
              <a:rPr/>
              <a:pPr>
                <a:defRPr/>
              </a:pPr>
              <a:t>31.05.2011</a:t>
            </a:fld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7F0A9-C657-4B5B-91C6-9D63EE49805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2863" y="0"/>
            <a:ext cx="9101137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5875" y="0"/>
            <a:ext cx="91725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3048000"/>
            <a:ext cx="4343400" cy="1362075"/>
          </a:xfrm>
        </p:spPr>
        <p:txBody>
          <a:bodyPr anchor="b"/>
          <a:lstStyle>
            <a:lvl1pPr algn="l" latinLnBrk="0">
              <a:defRPr lang="ru-RU"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781800" y="5334000"/>
            <a:ext cx="2133600" cy="990600"/>
          </a:xfrm>
        </p:spPr>
        <p:txBody>
          <a:bodyPr rtlCol="0">
            <a:normAutofit/>
          </a:bodyPr>
          <a:lstStyle>
            <a:lvl1pPr marL="0" indent="0" algn="ctr" latinLnBrk="0">
              <a:buNone/>
              <a:defRPr lang="ru-RU" sz="1800"/>
            </a:lvl1pPr>
          </a:lstStyle>
          <a:p>
            <a:pPr lvl="0"/>
            <a:r>
              <a:rPr lang="en-US" noProof="0"/>
              <a:t>Вставка рисунка</a:t>
            </a:r>
            <a:endParaRPr lang="ru-RU"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D0E57-A50E-4FD5-98DB-D34ADECD0DB3}" type="datetimeFigureOut">
              <a:rPr/>
              <a:pPr>
                <a:defRPr/>
              </a:pPr>
              <a:t>31.05.2011</a:t>
            </a:fld>
            <a:endParaRPr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B5B5C-A536-4B97-8F30-B9B344DD1D6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1143000"/>
          </a:xfrm>
        </p:spPr>
        <p:txBody>
          <a:bodyPr/>
          <a:lstStyle>
            <a:lvl1pPr algn="l" latinLnBrk="0">
              <a:defRPr lang="ru-RU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latinLnBrk="0">
              <a:defRPr lang="ru-RU" sz="3200">
                <a:latin typeface="+mn-lt"/>
              </a:defRPr>
            </a:lvl1pPr>
            <a:lvl2pPr latinLnBrk="0">
              <a:defRPr lang="ru-RU" sz="2800">
                <a:latin typeface="+mn-lt"/>
              </a:defRPr>
            </a:lvl2pPr>
            <a:lvl3pPr latinLnBrk="0">
              <a:defRPr lang="ru-RU" sz="2400">
                <a:latin typeface="+mn-lt"/>
              </a:defRPr>
            </a:lvl3pPr>
            <a:lvl4pPr latinLnBrk="0">
              <a:defRPr lang="ru-RU" sz="2400">
                <a:latin typeface="+mn-lt"/>
              </a:defRPr>
            </a:lvl4pPr>
            <a:lvl5pPr latinLnBrk="0">
              <a:defRPr lang="ru-RU" sz="2400">
                <a:latin typeface="+mn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414FC-0D84-469D-9A7F-0CE8AC3A15B9}" type="datetimeFigureOut">
              <a:rPr/>
              <a:pPr>
                <a:defRPr/>
              </a:pPr>
              <a:t>31.05.2011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7771C-7ADE-41D6-9F9A-8CE6B89C2A35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6D0E7-94B0-4D11-A1B0-129E4145C957}" type="datetimeFigureOut">
              <a:rPr/>
              <a:pPr>
                <a:defRPr/>
              </a:pPr>
              <a:t>31.05.2011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3369B-B840-4F0C-89D6-468262755A7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ru-RU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029EE-AA18-41A6-AD57-8B6C4F691468}" type="datetimeFigureOut">
              <a:rPr/>
              <a:pPr>
                <a:defRPr/>
              </a:pPr>
              <a:t>31.05.2011</a:t>
            </a:fld>
            <a:endParaRPr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1CA86-B29C-4901-A8FC-7AB91591DE2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latinLnBrk="0">
              <a:defRPr lang="ru-RU" sz="3200"/>
            </a:lvl1pPr>
            <a:lvl2pPr latinLnBrk="0">
              <a:defRPr lang="ru-RU" sz="2800"/>
            </a:lvl2pPr>
            <a:lvl3pPr latinLnBrk="0">
              <a:defRPr lang="ru-RU" sz="2400"/>
            </a:lvl3pPr>
            <a:lvl4pPr latinLnBrk="0">
              <a:defRPr lang="ru-RU" sz="2000"/>
            </a:lvl4pPr>
            <a:lvl5pPr latinLnBrk="0">
              <a:defRPr lang="ru-RU" sz="2000"/>
            </a:lvl5pPr>
            <a:lvl6pPr latinLnBrk="0">
              <a:defRPr lang="ru-RU" sz="2000"/>
            </a:lvl6pPr>
            <a:lvl7pPr latinLnBrk="0">
              <a:defRPr lang="ru-RU" sz="2000"/>
            </a:lvl7pPr>
            <a:lvl8pPr latinLnBrk="0">
              <a:defRPr lang="ru-RU" sz="2000"/>
            </a:lvl8pPr>
            <a:lvl9pPr latinLnBrk="0">
              <a:defRPr lang="ru-RU"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3D5BA-7754-4972-BA8C-D4836435B9E9}" type="datetimeFigureOut">
              <a:rPr/>
              <a:pPr>
                <a:defRPr/>
              </a:pPr>
              <a:t>31.05.2011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2E474-6EB1-4F79-845C-0FD94241718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 latinLnBrk="0">
              <a:buNone/>
              <a:defRPr lang="ru-RU" sz="32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56848-47FA-4DF8-AFB5-11E0A7408053}" type="datetimeFigureOut">
              <a:rPr/>
              <a:pPr>
                <a:defRPr/>
              </a:pPr>
              <a:t>31.05.2011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AA542-2B35-46B4-9CAA-A0819F8CA5B7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37226-A2D7-47EF-9C71-BB03A1A89735}" type="datetimeFigureOut">
              <a:rPr/>
              <a:pPr>
                <a:defRPr/>
              </a:pPr>
              <a:t>31.05.2011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39A09-41FC-4725-83A0-39F565F4A26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DB3A9-3B7E-414C-B890-F3B192B6429B}" type="datetimeFigureOut">
              <a:rPr/>
              <a:pPr>
                <a:defRPr/>
              </a:pPr>
              <a:t>31.05.2011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581E8-129F-48D1-8EB6-4168B5178AD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2863" y="0"/>
            <a:ext cx="9101137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274638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1600200"/>
            <a:ext cx="8077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ru-RU"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625EF0-8117-4449-9A0E-FBD92A67D6F1}" type="datetimeFigureOut">
              <a:rPr/>
              <a:pPr>
                <a:defRPr/>
              </a:pPr>
              <a:t>31.05.2011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 latinLnBrk="0">
              <a:spcBef>
                <a:spcPts val="0"/>
              </a:spcBef>
              <a:spcAft>
                <a:spcPts val="0"/>
              </a:spcAft>
              <a:defRPr lang="ru-RU"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ru-RU"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F718FF1-6E75-457C-94DA-3D68422F7A35}" type="slidenum">
              <a:rPr/>
              <a:pPr>
                <a:defRPr/>
              </a:pPr>
              <a:t>‹#›</a:t>
            </a:fld>
            <a:endParaRPr/>
          </a:p>
        </p:txBody>
      </p:sp>
      <p:pic>
        <p:nvPicPr>
          <p:cNvPr id="1032" name="Picture 7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-152400" y="-109538"/>
            <a:ext cx="819150" cy="7083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64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lang="ru-RU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lang="ru-RU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ru-RU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lang="ru-RU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Математический вечер, посвящённый </a:t>
            </a:r>
            <a:br>
              <a:rPr smtClean="0"/>
            </a:br>
            <a:r>
              <a:rPr smtClean="0"/>
              <a:t>Н.И. Лобачевскому</a:t>
            </a:r>
            <a:endParaRPr dirty="0"/>
          </a:p>
        </p:txBody>
      </p:sp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..геометрию наукой отвлеченной все считают..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8150" y="685800"/>
            <a:ext cx="56070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..во вселенной расстоянья неземные..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04800"/>
            <a:ext cx="58674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..вот укладывали камни в пирамиду..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524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..параллельные пойдут непараллельно!..</a:t>
            </a:r>
          </a:p>
        </p:txBody>
      </p:sp>
      <p:sp>
        <p:nvSpPr>
          <p:cNvPr id="29698" name="Рисунок 2"/>
          <p:cNvSpPr>
            <a:spLocks noGrp="1"/>
          </p:cNvSpPr>
          <p:nvPr>
            <p:ph type="pic" idx="1"/>
          </p:nvPr>
        </p:nvSpPr>
        <p:spPr/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524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..в Казани вышел труд его..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81000"/>
            <a:ext cx="6248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..</a:t>
            </a:r>
            <a:r>
              <a:rPr dirty="0"/>
              <a:t>в</a:t>
            </a:r>
            <a:r>
              <a:rPr dirty="0" smtClean="0"/>
              <a:t>ерст </a:t>
            </a:r>
            <a:r>
              <a:rPr dirty="0"/>
              <a:t>четырнадцать </a:t>
            </a:r>
            <a:r>
              <a:rPr dirty="0" smtClean="0"/>
              <a:t>почти ждал </a:t>
            </a:r>
            <a:r>
              <a:rPr dirty="0"/>
              <a:t>пересеченья</a:t>
            </a:r>
            <a:r>
              <a:rPr dirty="0" smtClean="0"/>
              <a:t>..</a:t>
            </a:r>
            <a:endParaRPr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457200"/>
            <a:ext cx="6324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1792288" y="4878388"/>
            <a:ext cx="5486400" cy="566737"/>
          </a:xfrm>
        </p:spPr>
        <p:txBody>
          <a:bodyPr/>
          <a:lstStyle/>
          <a:p>
            <a:r>
              <a:rPr sz="1400" smtClean="0"/>
              <a:t/>
            </a:r>
            <a:br>
              <a:rPr sz="1400" smtClean="0"/>
            </a:br>
            <a:r>
              <a:rPr sz="1800" smtClean="0"/>
              <a:t>.. для дорог, мостов и зданий теория Эвклидова ясна..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8263" y="476250"/>
            <a:ext cx="6546850" cy="427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..где вихри бесконечные несутся..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404813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..не могли представить </a:t>
            </a:r>
            <a:r>
              <a:rPr dirty="0"/>
              <a:t>шаром то, </a:t>
            </a:r>
            <a:r>
              <a:rPr dirty="0" smtClean="0"/>
              <a:t>что </a:t>
            </a:r>
            <a:r>
              <a:rPr dirty="0"/>
              <a:t>под ногами лежит так </a:t>
            </a:r>
            <a:r>
              <a:rPr dirty="0" smtClean="0"/>
              <a:t>плоско..</a:t>
            </a:r>
            <a:endParaRPr dirty="0"/>
          </a:p>
        </p:txBody>
      </p:sp>
      <p:pic>
        <p:nvPicPr>
          <p:cNvPr id="34818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/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>
          <a:xfrm>
            <a:off x="1792288" y="4949825"/>
            <a:ext cx="5486400" cy="566738"/>
          </a:xfrm>
        </p:spPr>
        <p:txBody>
          <a:bodyPr/>
          <a:lstStyle/>
          <a:p>
            <a:r>
              <a:rPr smtClean="0"/>
              <a:t>..в столицу отослал свой главный труд..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225425"/>
            <a:ext cx="6192837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Николай Иванович Лобачевский</a:t>
            </a:r>
            <a:r>
              <a:rPr dirty="0"/>
              <a:t> (20 ноября 1792 — </a:t>
            </a:r>
            <a:r>
              <a:rPr dirty="0" smtClean="0"/>
              <a:t>12 </a:t>
            </a:r>
            <a:r>
              <a:rPr dirty="0"/>
              <a:t>февраля </a:t>
            </a:r>
            <a:r>
              <a:rPr dirty="0" smtClean="0"/>
              <a:t>1856).</a:t>
            </a:r>
            <a:endParaRPr dirty="0"/>
          </a:p>
        </p:txBody>
      </p:sp>
      <p:sp>
        <p:nvSpPr>
          <p:cNvPr id="18434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smtClean="0"/>
              <a:t>Русский математик, создатель неевклидовой геометрии, деятель университетского образования и народного просвещения.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3050" y="276225"/>
            <a:ext cx="333375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..мнение поэта..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333375"/>
            <a:ext cx="3482975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63" y="1857375"/>
            <a:ext cx="8415337" cy="3429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А в письмах Гаусса все истину найдут. О Лобачевском сразу вспомнят тут</a:t>
            </a:r>
            <a:r>
              <a:rPr dirty="0" smtClean="0"/>
              <a:t>…</a:t>
            </a:r>
            <a:br>
              <a:rPr dirty="0" smtClean="0"/>
            </a:br>
            <a:r>
              <a:rPr smtClean="0"/>
              <a:t>А Лобачевского в живых уже не будет.</a:t>
            </a:r>
            <a:endParaRPr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..мнение поэта..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333375"/>
            <a:ext cx="3482975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.. ваш друг, что скоро мир перевернет?..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685800"/>
            <a:ext cx="60960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..он был уже звездой в науках точных..</a:t>
            </a:r>
          </a:p>
        </p:txBody>
      </p:sp>
      <p:sp>
        <p:nvSpPr>
          <p:cNvPr id="21506" name="Рисунок 2"/>
          <p:cNvSpPr>
            <a:spLocks noGrp="1"/>
          </p:cNvSpPr>
          <p:nvPr>
            <p:ph type="pic" idx="1"/>
          </p:nvPr>
        </p:nvSpPr>
        <p:spPr/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5600" y="381000"/>
            <a:ext cx="58420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..в нем душа поэта..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28600"/>
            <a:ext cx="5715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..о неведомых мирах..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533400"/>
            <a:ext cx="5562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..России новой..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609600"/>
            <a:ext cx="63246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..Эвклида старый том...</a:t>
            </a:r>
          </a:p>
        </p:txBody>
      </p:sp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143000"/>
            <a:ext cx="5681663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heme/theme1.xml><?xml version="1.0" encoding="utf-8"?>
<a:theme xmlns:a="http://schemas.openxmlformats.org/drawingml/2006/main" name="TS10167455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TS101674557</Template>
  <TotalTime>1</TotalTime>
  <Words>263</Words>
  <Application>Microsoft Office PowerPoint</Application>
  <PresentationFormat>Экран (4:3)</PresentationFormat>
  <Paragraphs>40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Calibri</vt:lpstr>
      <vt:lpstr>Arial</vt:lpstr>
      <vt:lpstr>TS101674557</vt:lpstr>
      <vt:lpstr>TS101674557</vt:lpstr>
      <vt:lpstr>TS101674557</vt:lpstr>
      <vt:lpstr>TS101674557</vt:lpstr>
      <vt:lpstr>TS101674557</vt:lpstr>
      <vt:lpstr>МАТЕМАТИЧЕСКИЙ ВЕЧЕР, ПОСВЯЩЁННЫЙ  Н.И. ЛОБАЧЕВСКОМУ</vt:lpstr>
      <vt:lpstr>Николай Иванович Лобачевский (20 ноября 1792 — 12 февраля 1856).</vt:lpstr>
      <vt:lpstr>..мнение поэта..</vt:lpstr>
      <vt:lpstr>.. ваш друг, что скоро мир перевернет?..</vt:lpstr>
      <vt:lpstr>..он был уже звездой в науках точных..</vt:lpstr>
      <vt:lpstr>..в нем душа поэта..</vt:lpstr>
      <vt:lpstr>..о неведомых мирах..</vt:lpstr>
      <vt:lpstr>..России новой..</vt:lpstr>
      <vt:lpstr>..Эвклида старый том...</vt:lpstr>
      <vt:lpstr>..геометрию наукой отвлеченной все считают..</vt:lpstr>
      <vt:lpstr>..во вселенной расстоянья неземные..</vt:lpstr>
      <vt:lpstr>..вот укладывали камни в пирамиду..</vt:lpstr>
      <vt:lpstr>..параллельные пойдут непараллельно!..</vt:lpstr>
      <vt:lpstr>..в Казани вышел труд его..</vt:lpstr>
      <vt:lpstr>..верст четырнадцать почти ждал пересеченья..</vt:lpstr>
      <vt:lpstr> .. для дорог, мостов и зданий теория Эвклидова ясна..</vt:lpstr>
      <vt:lpstr>..где вихри бесконечные несутся..</vt:lpstr>
      <vt:lpstr>..не могли представить шаром то, что под ногами лежит так плоско..</vt:lpstr>
      <vt:lpstr>..в столицу отослал свой главный труд..</vt:lpstr>
      <vt:lpstr>..мнение поэта..</vt:lpstr>
      <vt:lpstr>А В ПИСЬМАХ ГАУССА ВСЕ ИСТИНУ НАЙДУТ. О ЛОБАЧЕВСКОМ СРАЗУ ВСПОМНЯТ ТУТ… А ЛОБАЧЕВСКОГО В ЖИВЫХ УЖЕ НЕ БУДЕТ.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МАТЕМАТИЧЕСКИЙ ВЕЧЕР, ПОСВЯЩЁННЫЙ  Н.И. ЛОБАЧЕВСКОМУ</dc:title>
  <dc:creator/>
  <cp:lastModifiedBy/>
  <cp:revision>2</cp:revision>
  <dcterms:created xsi:type="dcterms:W3CDTF">2011-01-28T18:00:44Z</dcterms:created>
  <dcterms:modified xsi:type="dcterms:W3CDTF">2011-05-31T08:22:52Z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TC016745579991</vt:lpwstr>
  </property>
</Properties>
</file>