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9" r:id="rId5"/>
    <p:sldId id="257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6" autoAdjust="0"/>
    <p:restoredTop sz="94660"/>
  </p:normalViewPr>
  <p:slideViewPr>
    <p:cSldViewPr>
      <p:cViewPr>
        <p:scale>
          <a:sx n="70" d="100"/>
          <a:sy n="70" d="100"/>
        </p:scale>
        <p:origin x="-11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6ED37-8D43-48CE-A83D-FBC8BAA672C5}" type="datetimeFigureOut">
              <a:rPr lang="ru-RU"/>
              <a:pPr>
                <a:defRPr/>
              </a:pPr>
              <a:t>30.05.2011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97F75-A507-4D8C-9E87-AF3D34A525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10921-9365-48D2-9236-FF4E52F1E482}" type="datetimeFigureOut">
              <a:rPr lang="ru-RU"/>
              <a:pPr>
                <a:defRPr/>
              </a:pPr>
              <a:t>30.05.2011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097B5-5308-4D96-B0F6-315EBB4FC6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78301-8F70-495C-9AE1-93BA2B31A608}" type="datetimeFigureOut">
              <a:rPr lang="ru-RU"/>
              <a:pPr>
                <a:defRPr/>
              </a:pPr>
              <a:t>30.05.2011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E1497-438A-4058-9737-5A659AEC16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EA025-083A-43AE-A2E9-A1166399FD34}" type="datetimeFigureOut">
              <a:rPr lang="ru-RU"/>
              <a:pPr>
                <a:defRPr/>
              </a:pPr>
              <a:t>30.05.2011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97263-16A9-4856-A29E-6074F96BE3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0BDF3-9EFE-4D21-99E1-C0C28ECF282E}" type="datetimeFigureOut">
              <a:rPr lang="ru-RU"/>
              <a:pPr>
                <a:defRPr/>
              </a:pPr>
              <a:t>30.05.2011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54EE7-1C3F-4FFF-B574-066C10AA8E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58917-490B-4219-B327-8A5055F830F5}" type="datetimeFigureOut">
              <a:rPr lang="ru-RU"/>
              <a:pPr>
                <a:defRPr/>
              </a:pPr>
              <a:t>30.05.2011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8E9B7-C23D-48E8-AD23-0868C26523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DB751-7313-4E3E-9C55-3E3A4E95ADD0}" type="datetimeFigureOut">
              <a:rPr lang="ru-RU"/>
              <a:pPr>
                <a:defRPr/>
              </a:pPr>
              <a:t>30.05.2011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14E09-F47A-46B6-85BF-4404CD2FDD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350B9-21B1-4CC0-8B6C-D0A8AA5631E1}" type="datetimeFigureOut">
              <a:rPr lang="ru-RU"/>
              <a:pPr>
                <a:defRPr/>
              </a:pPr>
              <a:t>30.05.2011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41AB2-76A8-440B-87EF-F7F6C1FADC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095CB-8F44-4DE5-8E1D-1DF1A62975A9}" type="datetimeFigureOut">
              <a:rPr lang="ru-RU"/>
              <a:pPr>
                <a:defRPr/>
              </a:pPr>
              <a:t>30.05.2011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96E02-6B73-4A3F-9F7A-7A4FCC804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E997A-1AB4-4819-BB63-4C9D307B6424}" type="datetimeFigureOut">
              <a:rPr lang="ru-RU"/>
              <a:pPr>
                <a:defRPr/>
              </a:pPr>
              <a:t>30.05.2011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F94B0-7435-40E9-9CB8-71EE7B478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F41FE-8028-423E-9279-FB8347AE393C}" type="datetimeFigureOut">
              <a:rPr lang="ru-RU"/>
              <a:pPr>
                <a:defRPr/>
              </a:pPr>
              <a:t>30.05.2011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E313B-373C-4DBC-8922-FDF9410CDE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CC1CE0-CDD3-48D4-88B6-74228ED922FC}" type="datetimeFigureOut">
              <a:rPr lang="ru-RU"/>
              <a:pPr>
                <a:defRPr/>
              </a:pPr>
              <a:t>30.05.2011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A0D3CF-D51A-428A-8C74-873036761B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9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" descr="C:\Users\Людмила\Desktop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549275"/>
            <a:ext cx="25558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1036638" y="828675"/>
            <a:ext cx="7783512" cy="1743075"/>
          </a:xfr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4" name="Picture 2" descr="C:\Users\Людмила\Desktop\i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2781300"/>
            <a:ext cx="5400675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2" descr="C:\Users\Людмила\Desktop\evkli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1375" y="2924175"/>
            <a:ext cx="2322513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Диагонали трапеции делят ее на 4 треугольника. Докажите, что треугольники, прилегающие к боковым сторонам трапеции, равновелики. </a:t>
            </a:r>
            <a:br>
              <a:rPr lang="ru-RU" sz="2800" dirty="0" smtClean="0"/>
            </a:br>
            <a:endParaRPr lang="ru-RU" sz="28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339975" y="2492375"/>
            <a:ext cx="244792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1295400" y="3105150"/>
            <a:ext cx="1657350" cy="431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908175" y="4149725"/>
            <a:ext cx="4103688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4535488" y="2744787"/>
            <a:ext cx="1728788" cy="12239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908175" y="2492375"/>
            <a:ext cx="2879725" cy="16573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339975" y="2492375"/>
            <a:ext cx="3671888" cy="17287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53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413" y="2997200"/>
            <a:ext cx="431800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8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2253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449685" flipH="1" flipV="1">
            <a:off x="4525963" y="2863850"/>
            <a:ext cx="236537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1" name="Rectangle 9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10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900">
                <a:ea typeface="Times New Roman" pitchFamily="18" charset="0"/>
                <a:cs typeface="Arial" charset="0"/>
              </a:rPr>
              <a:t> </a:t>
            </a:r>
            <a:endParaRPr lang="ru-RU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204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204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/>
              <a:t>На основаниях ВС и АD трапеции АВСD произвольно взяты точки М и К. МА и М</a:t>
            </a:r>
            <a:r>
              <a:rPr lang="en-US" sz="2000" dirty="0" smtClean="0"/>
              <a:t>D</a:t>
            </a:r>
            <a:r>
              <a:rPr lang="ru-RU" sz="2000" dirty="0" smtClean="0"/>
              <a:t> пересекаются с КВ и КС в точках Е и N соответственно. Докажите, что площадь четырехугольника ЕМNК равна сумме площадей треугольников АВЕ и DNC </a:t>
            </a:r>
            <a:br>
              <a:rPr lang="ru-RU" sz="2000" dirty="0" smtClean="0"/>
            </a:br>
            <a:endParaRPr lang="ru-RU" sz="20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476375" y="2781300"/>
            <a:ext cx="30241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323850" y="3429000"/>
            <a:ext cx="1800225" cy="5048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71550" y="4581525"/>
            <a:ext cx="53292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4500563" y="2781300"/>
            <a:ext cx="1800225" cy="18002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863600" y="2889250"/>
            <a:ext cx="1800225" cy="15843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476375" y="2781300"/>
            <a:ext cx="2016125" cy="18002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555875" y="2781300"/>
            <a:ext cx="3744913" cy="18002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3059906" y="3213894"/>
            <a:ext cx="1800225" cy="9350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1475581" y="2853532"/>
            <a:ext cx="3095625" cy="16557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5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28738" y="3284538"/>
            <a:ext cx="277812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251200"/>
            <a:ext cx="360363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7" name="Rectangle 5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100"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2356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3217863"/>
            <a:ext cx="34131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70" name="Rectangle 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2357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4438" y="3284538"/>
            <a:ext cx="28733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73" name="TextBox 32"/>
          <p:cNvSpPr txBox="1">
            <a:spLocks noChangeArrowheads="1"/>
          </p:cNvSpPr>
          <p:nvPr/>
        </p:nvSpPr>
        <p:spPr bwMode="auto">
          <a:xfrm>
            <a:off x="1331913" y="2349500"/>
            <a:ext cx="257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B</a:t>
            </a:r>
            <a:endParaRPr lang="ru-RU">
              <a:latin typeface="Calibri" pitchFamily="34" charset="0"/>
            </a:endParaRPr>
          </a:p>
        </p:txBody>
      </p:sp>
      <p:sp>
        <p:nvSpPr>
          <p:cNvPr id="23574" name="TextBox 33"/>
          <p:cNvSpPr txBox="1">
            <a:spLocks noChangeArrowheads="1"/>
          </p:cNvSpPr>
          <p:nvPr/>
        </p:nvSpPr>
        <p:spPr bwMode="auto">
          <a:xfrm>
            <a:off x="4427538" y="2349500"/>
            <a:ext cx="190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</a:t>
            </a:r>
            <a:endParaRPr lang="ru-RU">
              <a:latin typeface="Calibri" pitchFamily="34" charset="0"/>
            </a:endParaRPr>
          </a:p>
        </p:txBody>
      </p:sp>
      <p:sp>
        <p:nvSpPr>
          <p:cNvPr id="23575" name="TextBox 34"/>
          <p:cNvSpPr txBox="1">
            <a:spLocks noChangeArrowheads="1"/>
          </p:cNvSpPr>
          <p:nvPr/>
        </p:nvSpPr>
        <p:spPr bwMode="auto">
          <a:xfrm>
            <a:off x="827088" y="4581525"/>
            <a:ext cx="257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A</a:t>
            </a:r>
            <a:endParaRPr lang="ru-RU">
              <a:latin typeface="Calibri" pitchFamily="34" charset="0"/>
            </a:endParaRPr>
          </a:p>
        </p:txBody>
      </p:sp>
      <p:sp>
        <p:nvSpPr>
          <p:cNvPr id="23576" name="TextBox 35"/>
          <p:cNvSpPr txBox="1">
            <a:spLocks noChangeArrowheads="1"/>
          </p:cNvSpPr>
          <p:nvPr/>
        </p:nvSpPr>
        <p:spPr bwMode="auto">
          <a:xfrm>
            <a:off x="6227763" y="4581525"/>
            <a:ext cx="4016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D</a:t>
            </a:r>
            <a:endParaRPr lang="ru-RU">
              <a:latin typeface="Calibri" pitchFamily="34" charset="0"/>
            </a:endParaRPr>
          </a:p>
        </p:txBody>
      </p:sp>
      <p:sp>
        <p:nvSpPr>
          <p:cNvPr id="23577" name="TextBox 38"/>
          <p:cNvSpPr txBox="1">
            <a:spLocks noChangeArrowheads="1"/>
          </p:cNvSpPr>
          <p:nvPr/>
        </p:nvSpPr>
        <p:spPr bwMode="auto">
          <a:xfrm>
            <a:off x="2627313" y="2349500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M</a:t>
            </a:r>
            <a:endParaRPr lang="ru-RU">
              <a:latin typeface="Calibri" pitchFamily="34" charset="0"/>
            </a:endParaRPr>
          </a:p>
        </p:txBody>
      </p:sp>
      <p:sp>
        <p:nvSpPr>
          <p:cNvPr id="23578" name="TextBox 39"/>
          <p:cNvSpPr txBox="1">
            <a:spLocks noChangeArrowheads="1"/>
          </p:cNvSpPr>
          <p:nvPr/>
        </p:nvSpPr>
        <p:spPr bwMode="auto">
          <a:xfrm>
            <a:off x="3276600" y="4652963"/>
            <a:ext cx="328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K</a:t>
            </a:r>
            <a:endParaRPr lang="ru-RU">
              <a:latin typeface="Calibri" pitchFamily="34" charset="0"/>
            </a:endParaRPr>
          </a:p>
        </p:txBody>
      </p:sp>
      <p:sp>
        <p:nvSpPr>
          <p:cNvPr id="23579" name="TextBox 40"/>
          <p:cNvSpPr txBox="1">
            <a:spLocks noChangeArrowheads="1"/>
          </p:cNvSpPr>
          <p:nvPr/>
        </p:nvSpPr>
        <p:spPr bwMode="auto">
          <a:xfrm>
            <a:off x="1908175" y="3429000"/>
            <a:ext cx="400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E</a:t>
            </a:r>
            <a:endParaRPr lang="ru-RU">
              <a:latin typeface="Calibri" pitchFamily="34" charset="0"/>
            </a:endParaRPr>
          </a:p>
        </p:txBody>
      </p:sp>
      <p:sp>
        <p:nvSpPr>
          <p:cNvPr id="23580" name="TextBox 41"/>
          <p:cNvSpPr txBox="1">
            <a:spLocks noChangeArrowheads="1"/>
          </p:cNvSpPr>
          <p:nvPr/>
        </p:nvSpPr>
        <p:spPr bwMode="auto">
          <a:xfrm>
            <a:off x="3995738" y="3500438"/>
            <a:ext cx="360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N</a:t>
            </a:r>
            <a:endParaRPr lang="ru-RU">
              <a:latin typeface="Calibri" pitchFamily="34" charset="0"/>
            </a:endParaRPr>
          </a:p>
        </p:txBody>
      </p:sp>
      <p:pic>
        <p:nvPicPr>
          <p:cNvPr id="23564" name="Picture 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875" y="5445125"/>
            <a:ext cx="2873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2138" y="5430838"/>
            <a:ext cx="287337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8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3584" name="Rectangle 17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100">
                <a:latin typeface="Calibri" pitchFamily="34" charset="0"/>
                <a:ea typeface="Times New Roman" pitchFamily="18" charset="0"/>
                <a:cs typeface="Calibri" pitchFamily="34" charset="0"/>
              </a:rPr>
              <a:t>   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pic>
        <p:nvPicPr>
          <p:cNvPr id="50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25650" y="5373688"/>
            <a:ext cx="27622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2268538" y="5373688"/>
            <a:ext cx="2555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=</a:t>
            </a:r>
            <a:endParaRPr lang="ru-RU">
              <a:latin typeface="Calibri" pitchFamily="34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 flipH="1">
            <a:off x="2771775" y="5373688"/>
            <a:ext cx="2873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+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235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2356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235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2355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1" grpId="0"/>
      <p:bldP spid="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smtClean="0"/>
              <a:t>В трапеции СD </a:t>
            </a:r>
            <a:r>
              <a:rPr lang="en-US" sz="2000" smtClean="0"/>
              <a:t> </a:t>
            </a:r>
            <a:r>
              <a:rPr lang="ru-RU" sz="2000" smtClean="0"/>
              <a:t>ВК ║СD, где К ϵ АС. Докажите, что треугольники АВС и КСD равновелики</a:t>
            </a:r>
            <a:br>
              <a:rPr lang="ru-RU" sz="2000" smtClean="0"/>
            </a:br>
            <a:endParaRPr lang="ru-RU" sz="2000" smtClean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051050" y="2205038"/>
            <a:ext cx="25209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1043782" y="2637631"/>
            <a:ext cx="1439862" cy="5746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476375" y="3644900"/>
            <a:ext cx="40322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4320382" y="2456656"/>
            <a:ext cx="1439862" cy="9366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051050" y="2205038"/>
            <a:ext cx="3457575" cy="14398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1476375" y="2205038"/>
            <a:ext cx="3095625" cy="14398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1943894" y="2312194"/>
            <a:ext cx="863600" cy="6492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700338" y="3068638"/>
            <a:ext cx="2808287" cy="5762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586" name="TextBox 29"/>
          <p:cNvSpPr txBox="1">
            <a:spLocks noChangeArrowheads="1"/>
          </p:cNvSpPr>
          <p:nvPr/>
        </p:nvSpPr>
        <p:spPr bwMode="auto">
          <a:xfrm>
            <a:off x="1331913" y="3716338"/>
            <a:ext cx="31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A</a:t>
            </a:r>
            <a:endParaRPr lang="ru-RU">
              <a:latin typeface="Calibri" pitchFamily="34" charset="0"/>
            </a:endParaRPr>
          </a:p>
        </p:txBody>
      </p:sp>
      <p:sp>
        <p:nvSpPr>
          <p:cNvPr id="24587" name="TextBox 31"/>
          <p:cNvSpPr txBox="1">
            <a:spLocks noChangeArrowheads="1"/>
          </p:cNvSpPr>
          <p:nvPr/>
        </p:nvSpPr>
        <p:spPr bwMode="auto">
          <a:xfrm>
            <a:off x="1908175" y="1916113"/>
            <a:ext cx="309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B</a:t>
            </a:r>
            <a:endParaRPr lang="ru-RU">
              <a:latin typeface="Calibri" pitchFamily="34" charset="0"/>
            </a:endParaRPr>
          </a:p>
        </p:txBody>
      </p:sp>
      <p:sp>
        <p:nvSpPr>
          <p:cNvPr id="24588" name="TextBox 32"/>
          <p:cNvSpPr txBox="1">
            <a:spLocks noChangeArrowheads="1"/>
          </p:cNvSpPr>
          <p:nvPr/>
        </p:nvSpPr>
        <p:spPr bwMode="auto">
          <a:xfrm>
            <a:off x="4500563" y="1916113"/>
            <a:ext cx="2555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</a:t>
            </a:r>
            <a:endParaRPr lang="ru-RU">
              <a:latin typeface="Calibri" pitchFamily="34" charset="0"/>
            </a:endParaRPr>
          </a:p>
        </p:txBody>
      </p:sp>
      <p:sp>
        <p:nvSpPr>
          <p:cNvPr id="24589" name="TextBox 33"/>
          <p:cNvSpPr txBox="1">
            <a:spLocks noChangeArrowheads="1"/>
          </p:cNvSpPr>
          <p:nvPr/>
        </p:nvSpPr>
        <p:spPr bwMode="auto">
          <a:xfrm>
            <a:off x="5580063" y="3573463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D</a:t>
            </a:r>
            <a:endParaRPr lang="ru-RU">
              <a:latin typeface="Calibri" pitchFamily="34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555875" y="3068638"/>
            <a:ext cx="328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K</a:t>
            </a:r>
            <a:endParaRPr lang="ru-RU">
              <a:latin typeface="Calibri" pitchFamily="34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276600" y="2420938"/>
            <a:ext cx="2555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O</a:t>
            </a:r>
            <a:endParaRPr lang="ru-RU">
              <a:latin typeface="Calibri" pitchFamily="34" charset="0"/>
            </a:endParaRPr>
          </a:p>
        </p:txBody>
      </p:sp>
      <p:sp>
        <p:nvSpPr>
          <p:cNvPr id="2459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425" y="2276475"/>
            <a:ext cx="12954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4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411413" y="4208463"/>
            <a:ext cx="25923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KBCD </a:t>
            </a:r>
            <a:r>
              <a:rPr lang="ru-RU" sz="2400">
                <a:latin typeface="Calibri" pitchFamily="34" charset="0"/>
              </a:rPr>
              <a:t>трапеция</a:t>
            </a:r>
          </a:p>
        </p:txBody>
      </p:sp>
      <p:sp>
        <p:nvSpPr>
          <p:cNvPr id="245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3213100"/>
            <a:ext cx="15843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325" y="4221163"/>
            <a:ext cx="158432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00" name="Rectangle 10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10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900">
                <a:ea typeface="Times New Roman" pitchFamily="18" charset="0"/>
                <a:cs typeface="Arial" charset="0"/>
              </a:rPr>
              <a:t> </a:t>
            </a:r>
            <a:endParaRPr lang="ru-RU">
              <a:ea typeface="Times New Roman" pitchFamily="18" charset="0"/>
              <a:cs typeface="Arial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867400" y="3068638"/>
            <a:ext cx="2889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+</a:t>
            </a: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5940425" y="4005263"/>
            <a:ext cx="187166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rot="16200000" flipH="1">
            <a:off x="1583532" y="3609181"/>
            <a:ext cx="863600" cy="7921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1439862" y="2528888"/>
            <a:ext cx="1223963" cy="8651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484438" y="2349500"/>
            <a:ext cx="1295400" cy="9350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023394" y="3680619"/>
            <a:ext cx="1152525" cy="3603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187450" y="4437063"/>
            <a:ext cx="36004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1404144" y="3356769"/>
            <a:ext cx="2087563" cy="730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1908175" y="2925763"/>
            <a:ext cx="2087563" cy="9350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646906" y="3464719"/>
            <a:ext cx="19446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2772568" y="2853532"/>
            <a:ext cx="2087563" cy="1079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1008062" y="2960688"/>
            <a:ext cx="2087563" cy="8651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 flipV="1">
            <a:off x="2376487" y="2457451"/>
            <a:ext cx="2087563" cy="18716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612" name="TextBox 35"/>
          <p:cNvSpPr txBox="1">
            <a:spLocks noChangeArrowheads="1"/>
          </p:cNvSpPr>
          <p:nvPr/>
        </p:nvSpPr>
        <p:spPr bwMode="auto">
          <a:xfrm>
            <a:off x="2339975" y="4508500"/>
            <a:ext cx="257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А</a:t>
            </a:r>
          </a:p>
        </p:txBody>
      </p:sp>
      <p:sp>
        <p:nvSpPr>
          <p:cNvPr id="25613" name="TextBox 36"/>
          <p:cNvSpPr txBox="1">
            <a:spLocks noChangeArrowheads="1"/>
          </p:cNvSpPr>
          <p:nvPr/>
        </p:nvSpPr>
        <p:spPr bwMode="auto">
          <a:xfrm>
            <a:off x="1403350" y="3500438"/>
            <a:ext cx="215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В</a:t>
            </a:r>
          </a:p>
        </p:txBody>
      </p:sp>
      <p:sp>
        <p:nvSpPr>
          <p:cNvPr id="25614" name="TextBox 37"/>
          <p:cNvSpPr txBox="1">
            <a:spLocks noChangeArrowheads="1"/>
          </p:cNvSpPr>
          <p:nvPr/>
        </p:nvSpPr>
        <p:spPr bwMode="auto">
          <a:xfrm>
            <a:off x="2411413" y="1916113"/>
            <a:ext cx="257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25615" name="TextBox 38"/>
          <p:cNvSpPr txBox="1">
            <a:spLocks noChangeArrowheads="1"/>
          </p:cNvSpPr>
          <p:nvPr/>
        </p:nvSpPr>
        <p:spPr bwMode="auto">
          <a:xfrm>
            <a:off x="3851275" y="3141663"/>
            <a:ext cx="257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D</a:t>
            </a:r>
            <a:endParaRPr lang="ru-RU">
              <a:latin typeface="Calibri" pitchFamily="34" charset="0"/>
            </a:endParaRPr>
          </a:p>
        </p:txBody>
      </p:sp>
      <p:sp>
        <p:nvSpPr>
          <p:cNvPr id="25616" name="TextBox 39"/>
          <p:cNvSpPr txBox="1">
            <a:spLocks noChangeArrowheads="1"/>
          </p:cNvSpPr>
          <p:nvPr/>
        </p:nvSpPr>
        <p:spPr bwMode="auto">
          <a:xfrm>
            <a:off x="3348038" y="4508500"/>
            <a:ext cx="257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E</a:t>
            </a:r>
            <a:endParaRPr lang="ru-RU">
              <a:latin typeface="Calibri" pitchFamily="34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47813" y="4508500"/>
            <a:ext cx="257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F</a:t>
            </a:r>
            <a:endParaRPr lang="ru-RU">
              <a:latin typeface="Calibri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284663" y="4437063"/>
            <a:ext cx="2555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K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547813" y="1916113"/>
            <a:ext cx="251936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575469" y="2456657"/>
            <a:ext cx="1512887" cy="431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116013" y="3429000"/>
            <a:ext cx="410368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3886994" y="2096294"/>
            <a:ext cx="1512887" cy="1152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791369" y="2672557"/>
            <a:ext cx="151288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619250" y="2708275"/>
            <a:ext cx="144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h</a:t>
            </a:r>
            <a:endParaRPr lang="ru-RU">
              <a:latin typeface="Calibri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547813" y="1916113"/>
            <a:ext cx="3671887" cy="15128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067175" y="1916113"/>
            <a:ext cx="3529013" cy="15128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219700" y="3429000"/>
            <a:ext cx="23764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547813" y="1916113"/>
            <a:ext cx="5976937" cy="15128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635" name="TextBox 34"/>
          <p:cNvSpPr txBox="1">
            <a:spLocks noChangeArrowheads="1"/>
          </p:cNvSpPr>
          <p:nvPr/>
        </p:nvSpPr>
        <p:spPr bwMode="auto">
          <a:xfrm>
            <a:off x="1042988" y="3500438"/>
            <a:ext cx="3190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A</a:t>
            </a:r>
            <a:endParaRPr lang="ru-RU">
              <a:latin typeface="Calibri" pitchFamily="34" charset="0"/>
            </a:endParaRPr>
          </a:p>
        </p:txBody>
      </p:sp>
      <p:sp>
        <p:nvSpPr>
          <p:cNvPr id="26636" name="TextBox 35"/>
          <p:cNvSpPr txBox="1">
            <a:spLocks noChangeArrowheads="1"/>
          </p:cNvSpPr>
          <p:nvPr/>
        </p:nvSpPr>
        <p:spPr bwMode="auto">
          <a:xfrm>
            <a:off x="1476375" y="1484313"/>
            <a:ext cx="2555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B</a:t>
            </a:r>
            <a:endParaRPr lang="ru-RU">
              <a:latin typeface="Calibri" pitchFamily="34" charset="0"/>
            </a:endParaRPr>
          </a:p>
        </p:txBody>
      </p:sp>
      <p:sp>
        <p:nvSpPr>
          <p:cNvPr id="26637" name="TextBox 36"/>
          <p:cNvSpPr txBox="1">
            <a:spLocks noChangeArrowheads="1"/>
          </p:cNvSpPr>
          <p:nvPr/>
        </p:nvSpPr>
        <p:spPr bwMode="auto">
          <a:xfrm>
            <a:off x="3995738" y="1484313"/>
            <a:ext cx="3286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</a:t>
            </a:r>
            <a:endParaRPr lang="ru-RU">
              <a:latin typeface="Calibri" pitchFamily="34" charset="0"/>
            </a:endParaRPr>
          </a:p>
        </p:txBody>
      </p:sp>
      <p:sp>
        <p:nvSpPr>
          <p:cNvPr id="26638" name="TextBox 37"/>
          <p:cNvSpPr txBox="1">
            <a:spLocks noChangeArrowheads="1"/>
          </p:cNvSpPr>
          <p:nvPr/>
        </p:nvSpPr>
        <p:spPr bwMode="auto">
          <a:xfrm>
            <a:off x="5148263" y="3429000"/>
            <a:ext cx="257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D</a:t>
            </a:r>
            <a:endParaRPr lang="ru-RU">
              <a:latin typeface="Calibri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596188" y="3429000"/>
            <a:ext cx="257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E</a:t>
            </a:r>
            <a:endParaRPr lang="ru-RU">
              <a:latin typeface="Calibri" pitchFamily="34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843213" y="1484313"/>
            <a:ext cx="215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b</a:t>
            </a:r>
            <a:endParaRPr lang="ru-RU">
              <a:latin typeface="Calibri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2843213" y="3573463"/>
            <a:ext cx="257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a</a:t>
            </a:r>
            <a:endParaRPr lang="ru-RU">
              <a:latin typeface="Calibri" pitchFamily="34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6300788" y="3573463"/>
            <a:ext cx="2555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b</a:t>
            </a:r>
            <a:endParaRPr lang="ru-RU">
              <a:latin typeface="Calibri" pitchFamily="34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619250" y="4292600"/>
            <a:ext cx="241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BCED </a:t>
            </a:r>
            <a:r>
              <a:rPr lang="ru-RU">
                <a:latin typeface="Calibri" pitchFamily="34" charset="0"/>
              </a:rPr>
              <a:t>параллелограмм</a:t>
            </a:r>
          </a:p>
        </p:txBody>
      </p:sp>
      <p:sp>
        <p:nvSpPr>
          <p:cNvPr id="2664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10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26645" name="Rectangle 6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>
                <a:cs typeface="Arial" charset="0"/>
              </a:rPr>
              <a:t> </a:t>
            </a:r>
            <a:endParaRPr lang="ru-RU">
              <a:cs typeface="Arial" charset="0"/>
            </a:endParaRPr>
          </a:p>
        </p:txBody>
      </p:sp>
      <p:sp>
        <p:nvSpPr>
          <p:cNvPr id="2664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6647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26648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100">
                <a:latin typeface="Calibri" pitchFamily="34" charset="0"/>
                <a:cs typeface="Times New Roman" pitchFamily="18" charset="0"/>
              </a:rPr>
              <a:t> </a:t>
            </a:r>
            <a:endParaRPr lang="en-US">
              <a:cs typeface="Arial" charset="0"/>
            </a:endParaRPr>
          </a:p>
        </p:txBody>
      </p:sp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2275" y="5876925"/>
            <a:ext cx="18002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50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266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5613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2275" y="5300663"/>
            <a:ext cx="166211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4643438" y="2349500"/>
            <a:ext cx="288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К</a:t>
            </a:r>
          </a:p>
        </p:txBody>
      </p:sp>
      <p:sp>
        <p:nvSpPr>
          <p:cNvPr id="2665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5615" name="Picture 1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250" y="4797425"/>
            <a:ext cx="17287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5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6657" name="Rectangle 1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266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538" y="4724400"/>
            <a:ext cx="259238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9" grpId="0"/>
      <p:bldP spid="41" grpId="0"/>
      <p:bldP spid="41" grpId="1"/>
      <p:bldP spid="42" grpId="0"/>
      <p:bldP spid="42" grpId="1"/>
      <p:bldP spid="43" grpId="0"/>
      <p:bldP spid="43" grpId="1"/>
      <p:bldP spid="44" grpId="0"/>
      <p:bldP spid="5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050213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/>
              <a:t>Доказать, что площадь трапеции равна произведению боковой стороны и перпендикуляра, проведенного из середины другой боковой стороны к прямой содержащей первую сторону  </a:t>
            </a:r>
            <a:br>
              <a:rPr lang="ru-RU" sz="2000" dirty="0" smtClean="0"/>
            </a:br>
            <a:endParaRPr lang="ru-RU" sz="20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547813" y="2708275"/>
            <a:ext cx="187166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574676" y="3176587"/>
            <a:ext cx="1441450" cy="5048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042988" y="4149725"/>
            <a:ext cx="34575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3239294" y="2888456"/>
            <a:ext cx="1441450" cy="10810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>
            <a:off x="1692275" y="2349500"/>
            <a:ext cx="2303463" cy="10795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1188244" y="1988344"/>
            <a:ext cx="1079500" cy="360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3492500" y="2924175"/>
            <a:ext cx="287338" cy="73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3924300" y="3573463"/>
            <a:ext cx="287338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2267744" y="3140869"/>
            <a:ext cx="3168650" cy="1008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419475" y="2708275"/>
            <a:ext cx="15843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0" name="TextBox 38"/>
          <p:cNvSpPr txBox="1">
            <a:spLocks noChangeArrowheads="1"/>
          </p:cNvSpPr>
          <p:nvPr/>
        </p:nvSpPr>
        <p:spPr bwMode="auto">
          <a:xfrm>
            <a:off x="900113" y="4149725"/>
            <a:ext cx="3889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А</a:t>
            </a:r>
          </a:p>
        </p:txBody>
      </p:sp>
      <p:sp>
        <p:nvSpPr>
          <p:cNvPr id="27661" name="TextBox 39"/>
          <p:cNvSpPr txBox="1">
            <a:spLocks noChangeArrowheads="1"/>
          </p:cNvSpPr>
          <p:nvPr/>
        </p:nvSpPr>
        <p:spPr bwMode="auto">
          <a:xfrm flipH="1">
            <a:off x="1187450" y="2565400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В</a:t>
            </a:r>
          </a:p>
        </p:txBody>
      </p:sp>
      <p:sp>
        <p:nvSpPr>
          <p:cNvPr id="27662" name="TextBox 40"/>
          <p:cNvSpPr txBox="1">
            <a:spLocks noChangeArrowheads="1"/>
          </p:cNvSpPr>
          <p:nvPr/>
        </p:nvSpPr>
        <p:spPr bwMode="auto">
          <a:xfrm>
            <a:off x="3348038" y="2276475"/>
            <a:ext cx="3286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</a:t>
            </a:r>
            <a:endParaRPr lang="ru-RU">
              <a:latin typeface="Calibri" pitchFamily="34" charset="0"/>
            </a:endParaRPr>
          </a:p>
        </p:txBody>
      </p:sp>
      <p:sp>
        <p:nvSpPr>
          <p:cNvPr id="27663" name="TextBox 41"/>
          <p:cNvSpPr txBox="1">
            <a:spLocks noChangeArrowheads="1"/>
          </p:cNvSpPr>
          <p:nvPr/>
        </p:nvSpPr>
        <p:spPr bwMode="auto">
          <a:xfrm>
            <a:off x="4427538" y="4221163"/>
            <a:ext cx="4714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D</a:t>
            </a:r>
            <a:endParaRPr lang="ru-RU">
              <a:latin typeface="Calibri" pitchFamily="34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4067175" y="3141663"/>
            <a:ext cx="217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E</a:t>
            </a:r>
            <a:endParaRPr lang="ru-RU">
              <a:latin typeface="Calibri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1403350" y="2060575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F</a:t>
            </a:r>
            <a:endParaRPr lang="ru-RU">
              <a:latin typeface="Calibri" pitchFamily="34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3924300" y="2349500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M</a:t>
            </a:r>
            <a:endParaRPr lang="ru-RU">
              <a:latin typeface="Calibri" pitchFamily="34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3708400" y="4221163"/>
            <a:ext cx="2555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K</a:t>
            </a:r>
            <a:endParaRPr lang="ru-RU">
              <a:latin typeface="Calibri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011863" y="1646238"/>
            <a:ext cx="1728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Calibri" pitchFamily="34" charset="0"/>
                <a:ea typeface="Calibri" pitchFamily="34" charset="0"/>
                <a:cs typeface="Times New Roman" pitchFamily="18" charset="0"/>
              </a:rPr>
              <a:t>KM </a:t>
            </a:r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║</a:t>
            </a:r>
            <a:r>
              <a:rPr lang="en-US">
                <a:latin typeface="Calibri" pitchFamily="34" charset="0"/>
                <a:ea typeface="Calibri" pitchFamily="34" charset="0"/>
                <a:cs typeface="Times New Roman" pitchFamily="18" charset="0"/>
              </a:rPr>
              <a:t>AB </a:t>
            </a:r>
            <a:endParaRPr lang="en-US">
              <a:ea typeface="Calibri" pitchFamily="34" charset="0"/>
              <a:cs typeface="Arial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6011863" y="2078038"/>
            <a:ext cx="2232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∆CME =∆EDK</a:t>
            </a:r>
            <a:endParaRPr lang="en-US" sz="2000">
              <a:ea typeface="Calibri" pitchFamily="34" charset="0"/>
              <a:cs typeface="Arial" charset="0"/>
            </a:endParaRPr>
          </a:p>
        </p:txBody>
      </p:sp>
      <p:sp>
        <p:nvSpPr>
          <p:cNvPr id="2767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425" y="2565400"/>
            <a:ext cx="18176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7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5963" y="3429000"/>
            <a:ext cx="25209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7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525" y="4365625"/>
            <a:ext cx="25923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76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7658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5963" y="5084763"/>
            <a:ext cx="25209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78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27679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875" y="5661025"/>
            <a:ext cx="25209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81" name="Rectangle 1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3" grpId="0"/>
      <p:bldP spid="45" grpId="0"/>
      <p:bldP spid="46" grpId="0"/>
      <p:bldP spid="47" grpId="0"/>
      <p:bldP spid="276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804863"/>
            <a:ext cx="7812088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 пути ведут к знанию: </a:t>
            </a:r>
            <a:endParaRPr lang="ru-RU" sz="3600">
              <a:solidFill>
                <a:srgbClr val="FF0000"/>
              </a:solidFill>
              <a:ea typeface="Calibri" pitchFamily="34" charset="0"/>
              <a:cs typeface="Arial" charset="0"/>
            </a:endParaRPr>
          </a:p>
          <a:p>
            <a:pPr eaLnBrk="0" hangingPunct="0"/>
            <a:r>
              <a:rPr lang="ru-RU" sz="36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Путь размышления - самый благородный, </a:t>
            </a:r>
            <a:endParaRPr lang="ru-RU" sz="3600">
              <a:solidFill>
                <a:srgbClr val="FF0000"/>
              </a:solidFill>
              <a:cs typeface="Arial" charset="0"/>
            </a:endParaRPr>
          </a:p>
          <a:p>
            <a:pPr eaLnBrk="0" hangingPunct="0"/>
            <a:r>
              <a:rPr lang="ru-RU" sz="3600" b="1">
                <a:solidFill>
                  <a:srgbClr val="FF0000"/>
                </a:solidFill>
                <a:latin typeface="Times New Roman" pitchFamily="18" charset="0"/>
              </a:rPr>
              <a:t>Путь подражания - самый лѐгкий </a:t>
            </a:r>
            <a:endParaRPr lang="ru-RU" sz="3600">
              <a:solidFill>
                <a:srgbClr val="FF0000"/>
              </a:solidFill>
              <a:cs typeface="Arial" charset="0"/>
            </a:endParaRPr>
          </a:p>
          <a:p>
            <a:pPr eaLnBrk="0" hangingPunct="0"/>
            <a:r>
              <a:rPr lang="ru-RU" sz="3600" b="1">
                <a:solidFill>
                  <a:srgbClr val="FF0000"/>
                </a:solidFill>
                <a:latin typeface="Times New Roman" pitchFamily="18" charset="0"/>
              </a:rPr>
              <a:t>И путь опыта - это путь самый горький… </a:t>
            </a:r>
            <a:endParaRPr lang="ru-RU" sz="3600">
              <a:solidFill>
                <a:srgbClr val="FF0000"/>
              </a:solidFill>
              <a:cs typeface="Arial" charset="0"/>
            </a:endParaRPr>
          </a:p>
          <a:p>
            <a:pPr algn="just" eaLnBrk="0" hangingPunct="0"/>
            <a:r>
              <a:rPr lang="ru-RU" sz="3600" b="1">
                <a:solidFill>
                  <a:srgbClr val="FF0000"/>
                </a:solidFill>
                <a:latin typeface="Calibri" pitchFamily="34" charset="0"/>
              </a:rPr>
              <a:t>                                                     Конфуций </a:t>
            </a:r>
            <a:endParaRPr lang="ru-RU" sz="3600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500063" y="142875"/>
            <a:ext cx="8215312" cy="1071563"/>
          </a:xfrm>
        </p:spPr>
        <p:txBody>
          <a:bodyPr/>
          <a:lstStyle/>
          <a:p>
            <a:r>
              <a:rPr lang="ru-RU" sz="3600" smtClean="0">
                <a:solidFill>
                  <a:srgbClr val="FF0000"/>
                </a:solidFill>
              </a:rPr>
              <a:t>Математика и Древний  Египет</a:t>
            </a:r>
          </a:p>
        </p:txBody>
      </p:sp>
      <p:pic>
        <p:nvPicPr>
          <p:cNvPr id="15362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1143000"/>
            <a:ext cx="428625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214313"/>
            <a:ext cx="6715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357438"/>
            <a:ext cx="6786563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4357688"/>
            <a:ext cx="6786563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1835150" y="3573463"/>
            <a:ext cx="273685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187450" y="2276475"/>
            <a:ext cx="44640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1439069" y="2672556"/>
            <a:ext cx="1296988" cy="5048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339975" y="2276475"/>
            <a:ext cx="2232025" cy="1296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835150" y="2276475"/>
            <a:ext cx="1944688" cy="1296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3527425" y="2528888"/>
            <a:ext cx="1296988" cy="7921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1835150" y="2276475"/>
            <a:ext cx="3168650" cy="1296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4139406" y="2709069"/>
            <a:ext cx="1296988" cy="431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691481" y="2924969"/>
            <a:ext cx="12969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8" name="TextBox 24"/>
          <p:cNvSpPr txBox="1">
            <a:spLocks noChangeArrowheads="1"/>
          </p:cNvSpPr>
          <p:nvPr/>
        </p:nvSpPr>
        <p:spPr bwMode="auto">
          <a:xfrm>
            <a:off x="1763713" y="3644900"/>
            <a:ext cx="46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В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476375" y="2276475"/>
            <a:ext cx="3095625" cy="1296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1007269" y="2745581"/>
            <a:ext cx="1296988" cy="3587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1" name="TextBox 32"/>
          <p:cNvSpPr txBox="1">
            <a:spLocks noChangeArrowheads="1"/>
          </p:cNvSpPr>
          <p:nvPr/>
        </p:nvSpPr>
        <p:spPr bwMode="auto">
          <a:xfrm>
            <a:off x="4572000" y="3573463"/>
            <a:ext cx="3286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17422" name="TextBox 33"/>
          <p:cNvSpPr txBox="1">
            <a:spLocks noChangeArrowheads="1"/>
          </p:cNvSpPr>
          <p:nvPr/>
        </p:nvSpPr>
        <p:spPr bwMode="auto">
          <a:xfrm>
            <a:off x="1116013" y="1989138"/>
            <a:ext cx="2952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а</a:t>
            </a:r>
          </a:p>
        </p:txBody>
      </p:sp>
      <p:sp>
        <p:nvSpPr>
          <p:cNvPr id="1742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742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913" y="1844675"/>
            <a:ext cx="360362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742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375" y="1819275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7" name="Rectangle 5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10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900">
                <a:ea typeface="Times New Roman" pitchFamily="18" charset="0"/>
                <a:cs typeface="Arial" charset="0"/>
              </a:rPr>
              <a:t> </a:t>
            </a:r>
            <a:endParaRPr lang="ru-RU">
              <a:ea typeface="Times New Roman" pitchFamily="18" charset="0"/>
              <a:cs typeface="Arial" charset="0"/>
            </a:endParaRPr>
          </a:p>
        </p:txBody>
      </p:sp>
      <p:sp>
        <p:nvSpPr>
          <p:cNvPr id="1742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7429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513" y="1844675"/>
            <a:ext cx="4318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30" name="Rectangle 8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10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900">
                <a:ea typeface="Times New Roman" pitchFamily="18" charset="0"/>
                <a:cs typeface="Arial" charset="0"/>
              </a:rPr>
              <a:t> </a:t>
            </a:r>
            <a:endParaRPr lang="ru-RU">
              <a:ea typeface="Times New Roman" pitchFamily="18" charset="0"/>
              <a:cs typeface="Arial" charset="0"/>
            </a:endParaRPr>
          </a:p>
        </p:txBody>
      </p:sp>
      <p:sp>
        <p:nvSpPr>
          <p:cNvPr id="1743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7432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6038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33" name="Rectangle 11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100">
                <a:latin typeface="Calibri" pitchFamily="34" charset="0"/>
                <a:ea typeface="Times New Roman" pitchFamily="18" charset="0"/>
                <a:cs typeface="Calibri" pitchFamily="34" charset="0"/>
              </a:rPr>
              <a:t>    </a:t>
            </a:r>
            <a:endParaRPr lang="ru-RU">
              <a:ea typeface="Times New Roman" pitchFamily="18" charset="0"/>
              <a:cs typeface="Arial" charset="0"/>
            </a:endParaRPr>
          </a:p>
        </p:txBody>
      </p:sp>
      <p:sp>
        <p:nvSpPr>
          <p:cNvPr id="1743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3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7436" name="Picture 1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9338" y="1844675"/>
            <a:ext cx="3603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2339975" y="2781300"/>
            <a:ext cx="377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h</a:t>
            </a:r>
            <a:endParaRPr lang="ru-RU">
              <a:latin typeface="Calibri" pitchFamily="34" charset="0"/>
            </a:endParaRPr>
          </a:p>
        </p:txBody>
      </p:sp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525" y="3119438"/>
            <a:ext cx="590550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59563" y="2997200"/>
            <a:ext cx="360362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40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6227763" y="3300413"/>
            <a:ext cx="576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cs typeface="Arial" charset="0"/>
              </a:rPr>
              <a:t>=</a:t>
            </a:r>
          </a:p>
        </p:txBody>
      </p:sp>
      <p:sp>
        <p:nvSpPr>
          <p:cNvPr id="17442" name="Rectangle 23"/>
          <p:cNvSpPr>
            <a:spLocks noChangeArrowheads="1"/>
          </p:cNvSpPr>
          <p:nvPr/>
        </p:nvSpPr>
        <p:spPr bwMode="auto">
          <a:xfrm flipV="1">
            <a:off x="7019925" y="2387600"/>
            <a:ext cx="9144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100">
                <a:latin typeface="Calibri" pitchFamily="34" charset="0"/>
                <a:cs typeface="Times New Roman" pitchFamily="18" charset="0"/>
              </a:rPr>
              <a:t> BC</a:t>
            </a:r>
            <a:r>
              <a:rPr lang="en-US" sz="1100">
                <a:latin typeface="Calibri" pitchFamily="34" charset="0"/>
                <a:ea typeface="Times New Roman" pitchFamily="18" charset="0"/>
                <a:cs typeface="Calibri" pitchFamily="34" charset="0"/>
              </a:rPr>
              <a:t>˖ h</a:t>
            </a:r>
            <a:endParaRPr lang="en-US">
              <a:cs typeface="Arial" charset="0"/>
            </a:endParaRP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7092950" y="3213100"/>
            <a:ext cx="1008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BC *h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867400" y="908050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а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║ВС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724525" y="1700213"/>
            <a:ext cx="33337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alibri" pitchFamily="34" charset="0"/>
              </a:rPr>
              <a:t>Все треугольники </a:t>
            </a:r>
          </a:p>
        </p:txBody>
      </p:sp>
      <p:sp>
        <p:nvSpPr>
          <p:cNvPr id="1744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425" y="2205038"/>
            <a:ext cx="7080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48" name="Rectangle 6"/>
          <p:cNvSpPr>
            <a:spLocks noChangeArrowheads="1"/>
          </p:cNvSpPr>
          <p:nvPr/>
        </p:nvSpPr>
        <p:spPr bwMode="auto">
          <a:xfrm>
            <a:off x="0" y="868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6732588" y="2205038"/>
            <a:ext cx="21605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равновелики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2070" grpId="0"/>
      <p:bldP spid="84" grpId="0"/>
      <p:bldP spid="37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2124075" y="2492375"/>
            <a:ext cx="2663825" cy="730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187450" y="3860800"/>
            <a:ext cx="360045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971550" y="1412875"/>
            <a:ext cx="2663825" cy="2232025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871662" y="2312988"/>
            <a:ext cx="2663825" cy="4318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187450" y="3860800"/>
            <a:ext cx="1800225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2771775" y="1844675"/>
            <a:ext cx="2663825" cy="13684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987675" y="3860800"/>
            <a:ext cx="1800225" cy="0"/>
          </a:xfrm>
          <a:prstGeom prst="lin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44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042988" y="4292600"/>
            <a:ext cx="79216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EC7AD4"/>
                </a:solidFill>
                <a:latin typeface="Calibri" pitchFamily="34" charset="0"/>
              </a:rPr>
              <a:t>Медиана </a:t>
            </a:r>
            <a:r>
              <a:rPr lang="ru-RU" sz="2800">
                <a:solidFill>
                  <a:srgbClr val="000000"/>
                </a:solidFill>
                <a:latin typeface="Calibri" pitchFamily="34" charset="0"/>
              </a:rPr>
              <a:t>треугольника делит его на </a:t>
            </a:r>
            <a:r>
              <a:rPr lang="ru-RU" sz="2800">
                <a:solidFill>
                  <a:srgbClr val="EC7AD4"/>
                </a:solidFill>
                <a:latin typeface="Calibri" pitchFamily="34" charset="0"/>
              </a:rPr>
              <a:t>два равновеликих</a:t>
            </a:r>
            <a:r>
              <a:rPr lang="ru-RU" sz="2800">
                <a:solidFill>
                  <a:srgbClr val="000000"/>
                </a:solidFill>
                <a:latin typeface="Calibri" pitchFamily="34" charset="0"/>
              </a:rPr>
              <a:t> треугольника.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218487" cy="17145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Докажите, что диагонали параллелограмма делят его на четыре равновеликих треугольника</a:t>
            </a:r>
            <a:r>
              <a:rPr lang="ru-RU" dirty="0" smtClean="0">
                <a:solidFill>
                  <a:srgbClr val="00FFFF"/>
                </a:solidFill>
              </a:rPr>
              <a:t>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195513" y="2708275"/>
            <a:ext cx="23764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1223169" y="3104356"/>
            <a:ext cx="1368425" cy="57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619250" y="4076700"/>
            <a:ext cx="2447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635375" y="3140075"/>
            <a:ext cx="1368425" cy="504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619250" y="2708275"/>
            <a:ext cx="2952750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195513" y="2708275"/>
            <a:ext cx="1871662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олилиния 19"/>
          <p:cNvSpPr/>
          <p:nvPr/>
        </p:nvSpPr>
        <p:spPr>
          <a:xfrm>
            <a:off x="2193925" y="2708275"/>
            <a:ext cx="2382838" cy="669925"/>
          </a:xfrm>
          <a:custGeom>
            <a:avLst/>
            <a:gdLst>
              <a:gd name="connsiteX0" fmla="*/ 914400 w 2382520"/>
              <a:gd name="connsiteY0" fmla="*/ 670560 h 670560"/>
              <a:gd name="connsiteX1" fmla="*/ 2382520 w 2382520"/>
              <a:gd name="connsiteY1" fmla="*/ 0 h 670560"/>
              <a:gd name="connsiteX2" fmla="*/ 0 w 2382520"/>
              <a:gd name="connsiteY2" fmla="*/ 5080 h 670560"/>
              <a:gd name="connsiteX3" fmla="*/ 914400 w 2382520"/>
              <a:gd name="connsiteY3" fmla="*/ 670560 h 67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2520" h="670560">
                <a:moveTo>
                  <a:pt x="914400" y="670560"/>
                </a:moveTo>
                <a:lnTo>
                  <a:pt x="2382520" y="0"/>
                </a:lnTo>
                <a:lnTo>
                  <a:pt x="0" y="5080"/>
                </a:lnTo>
                <a:lnTo>
                  <a:pt x="914400" y="67056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1625600" y="2713038"/>
            <a:ext cx="1482725" cy="1371600"/>
          </a:xfrm>
          <a:custGeom>
            <a:avLst/>
            <a:gdLst>
              <a:gd name="connsiteX0" fmla="*/ 1483360 w 1483360"/>
              <a:gd name="connsiteY0" fmla="*/ 675640 h 1371600"/>
              <a:gd name="connsiteX1" fmla="*/ 553720 w 1483360"/>
              <a:gd name="connsiteY1" fmla="*/ 0 h 1371600"/>
              <a:gd name="connsiteX2" fmla="*/ 0 w 1483360"/>
              <a:gd name="connsiteY2" fmla="*/ 1371600 h 1371600"/>
              <a:gd name="connsiteX3" fmla="*/ 1483360 w 1483360"/>
              <a:gd name="connsiteY3" fmla="*/ 67564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3360" h="1371600">
                <a:moveTo>
                  <a:pt x="1483360" y="675640"/>
                </a:moveTo>
                <a:lnTo>
                  <a:pt x="553720" y="0"/>
                </a:lnTo>
                <a:lnTo>
                  <a:pt x="0" y="1371600"/>
                </a:lnTo>
                <a:lnTo>
                  <a:pt x="1483360" y="67564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1651000" y="3387725"/>
            <a:ext cx="2403475" cy="692150"/>
          </a:xfrm>
          <a:custGeom>
            <a:avLst/>
            <a:gdLst>
              <a:gd name="connsiteX0" fmla="*/ 1473200 w 2402840"/>
              <a:gd name="connsiteY0" fmla="*/ 0 h 690880"/>
              <a:gd name="connsiteX1" fmla="*/ 0 w 2402840"/>
              <a:gd name="connsiteY1" fmla="*/ 680720 h 690880"/>
              <a:gd name="connsiteX2" fmla="*/ 2402840 w 2402840"/>
              <a:gd name="connsiteY2" fmla="*/ 690880 h 690880"/>
              <a:gd name="connsiteX3" fmla="*/ 1473200 w 2402840"/>
              <a:gd name="connsiteY3" fmla="*/ 0 h 69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2840" h="690880">
                <a:moveTo>
                  <a:pt x="1473200" y="0"/>
                </a:moveTo>
                <a:lnTo>
                  <a:pt x="0" y="680720"/>
                </a:lnTo>
                <a:lnTo>
                  <a:pt x="2402840" y="690880"/>
                </a:lnTo>
                <a:lnTo>
                  <a:pt x="1473200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6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8538" y="3213100"/>
            <a:ext cx="28733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113" y="2847975"/>
            <a:ext cx="300037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1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1947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213" y="3644900"/>
            <a:ext cx="2889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4" name="Rectangle 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1947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838" y="3429000"/>
            <a:ext cx="28733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E7F1"/>
                                      </p:to>
                                    </p:animClr>
                                    <p:animClr clrSpc="rgb">
                                      <p:cBhvr>
                                        <p:cTn id="11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DE7F1"/>
                                      </p:to>
                                    </p:animClr>
                                    <p:set>
                                      <p:cBhvr>
                                        <p:cTn id="12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E7F1"/>
                                      </p:to>
                                    </p:animClr>
                                    <p:animClr clrSpc="rgb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DE7F1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DE7F1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r>
              <a:rPr lang="ru-RU" sz="2000" smtClean="0"/>
              <a:t>  </a:t>
            </a:r>
            <a:r>
              <a:rPr lang="ru-RU" sz="2000" b="1" smtClean="0"/>
              <a:t>Дан параллелограмм АВСD и точка .Проведите через точку М прямую, делящую его на две равновеликие фигуры </a:t>
            </a:r>
            <a:br>
              <a:rPr lang="ru-RU" sz="2000" b="1" smtClean="0"/>
            </a:br>
            <a:endParaRPr lang="ru-RU" sz="2000" b="1" smtClean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692275" y="2636838"/>
            <a:ext cx="25923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719932" y="3104356"/>
            <a:ext cx="1439862" cy="5048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187450" y="4076700"/>
            <a:ext cx="25923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312320" y="3104356"/>
            <a:ext cx="1439862" cy="5048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486" name="TextBox 11"/>
          <p:cNvSpPr txBox="1">
            <a:spLocks noChangeArrowheads="1"/>
          </p:cNvSpPr>
          <p:nvPr/>
        </p:nvSpPr>
        <p:spPr bwMode="auto">
          <a:xfrm>
            <a:off x="1403350" y="2349500"/>
            <a:ext cx="215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А</a:t>
            </a:r>
          </a:p>
        </p:txBody>
      </p:sp>
      <p:sp>
        <p:nvSpPr>
          <p:cNvPr id="20487" name="TextBox 12"/>
          <p:cNvSpPr txBox="1">
            <a:spLocks noChangeArrowheads="1"/>
          </p:cNvSpPr>
          <p:nvPr/>
        </p:nvSpPr>
        <p:spPr bwMode="auto">
          <a:xfrm>
            <a:off x="4500563" y="2492375"/>
            <a:ext cx="184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В</a:t>
            </a:r>
          </a:p>
        </p:txBody>
      </p:sp>
      <p:sp>
        <p:nvSpPr>
          <p:cNvPr id="20488" name="TextBox 13"/>
          <p:cNvSpPr txBox="1">
            <a:spLocks noChangeArrowheads="1"/>
          </p:cNvSpPr>
          <p:nvPr/>
        </p:nvSpPr>
        <p:spPr bwMode="auto">
          <a:xfrm>
            <a:off x="900113" y="4005263"/>
            <a:ext cx="215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С</a:t>
            </a:r>
          </a:p>
        </p:txBody>
      </p:sp>
      <p:sp>
        <p:nvSpPr>
          <p:cNvPr id="20489" name="TextBox 14"/>
          <p:cNvSpPr txBox="1">
            <a:spLocks noChangeArrowheads="1"/>
          </p:cNvSpPr>
          <p:nvPr/>
        </p:nvSpPr>
        <p:spPr bwMode="auto">
          <a:xfrm>
            <a:off x="3708400" y="4076700"/>
            <a:ext cx="43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D</a:t>
            </a:r>
            <a:endParaRPr lang="ru-RU" sz="2000" b="1">
              <a:latin typeface="Calibri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692275" y="2636838"/>
            <a:ext cx="2087563" cy="14398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1187450" y="2636838"/>
            <a:ext cx="3097213" cy="14398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555875" y="3357563"/>
            <a:ext cx="3603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o</a:t>
            </a:r>
            <a:endParaRPr lang="ru-RU">
              <a:latin typeface="Calibri" pitchFamily="34" charset="0"/>
            </a:endParaRPr>
          </a:p>
        </p:txBody>
      </p:sp>
      <p:sp>
        <p:nvSpPr>
          <p:cNvPr id="20493" name="TextBox 33"/>
          <p:cNvSpPr txBox="1">
            <a:spLocks noChangeArrowheads="1"/>
          </p:cNvSpPr>
          <p:nvPr/>
        </p:nvSpPr>
        <p:spPr bwMode="auto">
          <a:xfrm>
            <a:off x="3563938" y="1773238"/>
            <a:ext cx="2809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</a:rPr>
              <a:t>.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1295400" y="2097088"/>
            <a:ext cx="3024187" cy="23764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495" name="TextBox 41"/>
          <p:cNvSpPr txBox="1">
            <a:spLocks noChangeArrowheads="1"/>
          </p:cNvSpPr>
          <p:nvPr/>
        </p:nvSpPr>
        <p:spPr bwMode="auto">
          <a:xfrm>
            <a:off x="3708400" y="1989138"/>
            <a:ext cx="2873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М</a:t>
            </a:r>
          </a:p>
        </p:txBody>
      </p:sp>
      <p:sp>
        <p:nvSpPr>
          <p:cNvPr id="43" name="Полилиния 42"/>
          <p:cNvSpPr/>
          <p:nvPr/>
        </p:nvSpPr>
        <p:spPr>
          <a:xfrm>
            <a:off x="2187575" y="2627313"/>
            <a:ext cx="2089150" cy="1455737"/>
          </a:xfrm>
          <a:custGeom>
            <a:avLst/>
            <a:gdLst>
              <a:gd name="connsiteX0" fmla="*/ 1120588 w 2088777"/>
              <a:gd name="connsiteY0" fmla="*/ 0 h 1456765"/>
              <a:gd name="connsiteX1" fmla="*/ 2088777 w 2088777"/>
              <a:gd name="connsiteY1" fmla="*/ 17929 h 1456765"/>
              <a:gd name="connsiteX2" fmla="*/ 1577788 w 2088777"/>
              <a:gd name="connsiteY2" fmla="*/ 1456765 h 1456765"/>
              <a:gd name="connsiteX3" fmla="*/ 0 w 2088777"/>
              <a:gd name="connsiteY3" fmla="*/ 1452282 h 1456765"/>
              <a:gd name="connsiteX4" fmla="*/ 1120588 w 2088777"/>
              <a:gd name="connsiteY4" fmla="*/ 0 h 1456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8777" h="1456765">
                <a:moveTo>
                  <a:pt x="1120588" y="0"/>
                </a:moveTo>
                <a:lnTo>
                  <a:pt x="2088777" y="17929"/>
                </a:lnTo>
                <a:lnTo>
                  <a:pt x="1577788" y="1456765"/>
                </a:lnTo>
                <a:lnTo>
                  <a:pt x="0" y="1452282"/>
                </a:lnTo>
                <a:lnTo>
                  <a:pt x="1120588" y="0"/>
                </a:lnTo>
                <a:close/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1403350" y="3357563"/>
            <a:ext cx="2592388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>В параллелограмме  АВСD вырезали отверстие в виде прямоугольника. Провести прямую так, чтобы разделить оставшуюся часть на две равновеликие фигуры</a:t>
            </a:r>
            <a:endParaRPr lang="ru-RU" sz="2400" dirty="0"/>
          </a:p>
        </p:txBody>
      </p:sp>
      <p:sp>
        <p:nvSpPr>
          <p:cNvPr id="4" name="Параллелограмм 3"/>
          <p:cNvSpPr/>
          <p:nvPr/>
        </p:nvSpPr>
        <p:spPr>
          <a:xfrm>
            <a:off x="1763713" y="2492375"/>
            <a:ext cx="3744912" cy="2049463"/>
          </a:xfrm>
          <a:prstGeom prst="parallelogram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067175" y="2924175"/>
            <a:ext cx="649288" cy="5048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268538" y="2492375"/>
            <a:ext cx="2663825" cy="20161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763713" y="2492375"/>
            <a:ext cx="3744912" cy="20161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067175" y="2924175"/>
            <a:ext cx="649288" cy="504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4067175" y="2924175"/>
            <a:ext cx="649288" cy="504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0800000" flipV="1">
            <a:off x="1042988" y="2636838"/>
            <a:ext cx="4752975" cy="187166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531</TotalTime>
  <Words>236</Words>
  <Application>Microsoft Office PowerPoint</Application>
  <PresentationFormat>Экран (4:3)</PresentationFormat>
  <Paragraphs>87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Calibri</vt:lpstr>
      <vt:lpstr>Arial</vt:lpstr>
      <vt:lpstr>Times New Roman</vt:lpstr>
      <vt:lpstr>Тема Office</vt:lpstr>
      <vt:lpstr>Слайд 1</vt:lpstr>
      <vt:lpstr>Слайд 2</vt:lpstr>
      <vt:lpstr>Математика и Древний  Египет</vt:lpstr>
      <vt:lpstr>Слайд 4</vt:lpstr>
      <vt:lpstr>Слайд 5</vt:lpstr>
      <vt:lpstr>Слайд 6</vt:lpstr>
      <vt:lpstr>Докажите, что диагонали параллелограмма делят его на четыре равновеликих треугольника.</vt:lpstr>
      <vt:lpstr>  Дан параллелограмм АВСD и точка .Проведите через точку М прямую, делящую его на две равновеликие фигуры  </vt:lpstr>
      <vt:lpstr>В параллелограмме  АВСD вырезали отверстие в виде прямоугольника. Провести прямую так, чтобы разделить оставшуюся часть на две равновеликие фигуры</vt:lpstr>
      <vt:lpstr>Диагонали трапеции делят ее на 4 треугольника. Докажите, что треугольники, прилегающие к боковым сторонам трапеции, равновелики.  </vt:lpstr>
      <vt:lpstr>На основаниях ВС и АD трапеции АВСD произвольно взяты точки М и К. МА и МD пересекаются с КВ и КС в точках Е и N соответственно. Докажите, что площадь четырехугольника ЕМNК равна сумме площадей треугольников АВЕ и DNC  </vt:lpstr>
      <vt:lpstr>В трапеции СD  ВК ║СD, где К ϵ АС. Докажите, что треугольники АВС и КСD равновелики </vt:lpstr>
      <vt:lpstr>Слайд 13</vt:lpstr>
      <vt:lpstr>Слайд 14</vt:lpstr>
      <vt:lpstr>Доказать, что площадь трапеции равна произведению боковой стороны и перпендикуляра, проведенного из середины другой боковой стороны к прямой содержащей первую сторону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Равновеликость </dc:title>
  <dc:creator>Людмила</dc:creator>
  <cp:lastModifiedBy>ольга</cp:lastModifiedBy>
  <cp:revision>60</cp:revision>
  <dcterms:created xsi:type="dcterms:W3CDTF">2011-01-14T15:15:00Z</dcterms:created>
  <dcterms:modified xsi:type="dcterms:W3CDTF">2011-05-30T12:29:32Z</dcterms:modified>
</cp:coreProperties>
</file>