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EFF919-97E8-42CF-A53D-88B70D70F7D4}" type="datetimeFigureOut">
              <a:rPr lang="ru-RU"/>
              <a:pPr>
                <a:defRPr/>
              </a:pPr>
              <a:t>09.07.2011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8A328A-7755-4E7B-94B6-B11D71E99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B268ED-0D3C-436A-BFC7-C434573D5FD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406D-4212-4AEC-95BA-7116453C3435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D90E-AA88-499F-8D80-96839AC52D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A60C8-739E-4BB5-8F19-D564C1365A8B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F049-DE8A-4C2B-90F2-2C65FAB320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6A7EC-79A8-41CC-A816-64D7A25A9321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7C2C-928F-40C9-8765-223A337F8F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A6CB9-C532-4B60-B471-4EF44E261BCA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D357-6AE2-4701-9082-F93AF6AB8C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3BAD-5204-40A2-A711-F28496F382C4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6AC99-D8DA-4775-B629-0EF95A76F8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B10D-37F5-48E9-9EA0-2702989C01CE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F46F-3C3B-4C00-BBDD-A290E707EC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D5398-AA58-4132-BAC7-535333F0D2CF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1358-5E55-4CC1-9D08-7BF6B3427C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813F-E358-4E25-A9E6-07A33134D825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DF210-32E1-4D13-98DD-88F72C2D3C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ADD01-A38E-46C4-B566-59C30CF3B722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A7D7-9F7B-4ED4-8516-FA8620A130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A9F3-903D-40EB-BE5C-6309C5DD1542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B9E4-C32C-43F7-8B8E-64A368D19B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96EE3-5D4A-438E-9353-3CD7370D0F60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BD0A7-E65A-4184-966F-03FF931167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43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843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DBE803-837C-425C-8BDB-2D6911598539}" type="datetimeFigureOut">
              <a:rPr lang="ru-RU"/>
              <a:pPr>
                <a:defRPr/>
              </a:pPr>
              <a:t>09.07.2011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606811-D8C0-4303-8E46-383B2C4388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844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90" r:id="rId9"/>
    <p:sldLayoutId id="2147483881" r:id="rId10"/>
    <p:sldLayoutId id="21474838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85;&#1076;&#1088;&#1077;&#1081;\&#1056;&#1072;&#1073;&#1086;&#1095;&#1080;&#1081;%20&#1089;&#1090;&#1086;&#1083;\&#1064;&#1082;&#1086;&#1083;&#1072;\R_S_Re%20R_R_R_S_S_%20R_R_R_S_%20-%20R_R_S_R_R_R_Re.mp3" TargetMode="Externa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slide" Target="slide3.xml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1.xml"/><Relationship Id="rId7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Урок по теме: </a:t>
            </a:r>
            <a:r>
              <a:rPr lang="en-US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“</a:t>
            </a:r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Сумма и разность многочленов</a:t>
            </a:r>
            <a:r>
              <a:rPr lang="en-US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”</a:t>
            </a:r>
            <a:endParaRPr lang="ru-RU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8" y="4500563"/>
            <a:ext cx="5357812" cy="2071687"/>
          </a:xfrm>
        </p:spPr>
        <p:txBody>
          <a:bodyPr>
            <a:normAutofit/>
          </a:bodyPr>
          <a:lstStyle/>
          <a:p>
            <a:pPr marR="0" algn="l"/>
            <a:r>
              <a:rPr lang="ru-RU" sz="1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Презентация представлена учителем математики МОУ</a:t>
            </a: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СОШ №8</a:t>
            </a: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Ступинского района, Московской области </a:t>
            </a:r>
          </a:p>
          <a:p>
            <a:pPr marR="0" algn="l"/>
            <a:r>
              <a:rPr lang="ru-RU" sz="18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Абрамовой Еленой Леонидовной.</a:t>
            </a:r>
          </a:p>
          <a:p>
            <a:pPr marR="0"/>
            <a:endParaRPr lang="ru-RU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Домашнее задание: повторить пункты 25-26, страница 149 №747-749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572500" y="6357938"/>
            <a:ext cx="428625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idx="1"/>
          </p:nvPr>
        </p:nvSpPr>
        <p:spPr>
          <a:xfrm>
            <a:off x="3357563" y="4071938"/>
            <a:ext cx="5329237" cy="2252662"/>
          </a:xfrm>
        </p:spPr>
        <p:txBody>
          <a:bodyPr/>
          <a:lstStyle/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ходе работы был использован учебник: Алгебра 7 класс, для общеобразовательного учреждения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/[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Ю.Н. Макарычев, Н.Г. Миндюк, К.И. Нешков, С.Б. Суворова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под редакцией С.А. Телякоского-18издание-: Просвещение, 2009-240</a:t>
            </a: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2000250" y="1285875"/>
            <a:ext cx="4071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</a:p>
        </p:txBody>
      </p:sp>
      <p:sp>
        <p:nvSpPr>
          <p:cNvPr id="5" name="Улыбающееся лицо 4"/>
          <p:cNvSpPr/>
          <p:nvPr/>
        </p:nvSpPr>
        <p:spPr>
          <a:xfrm>
            <a:off x="5857875" y="1071563"/>
            <a:ext cx="714375" cy="714375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_S_Re R_R_R_S_S_ R_R_R_S_ - R_R_S_R_R_R_R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88" y="642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28625" y="714375"/>
            <a:ext cx="5329238" cy="6000750"/>
          </a:xfrm>
        </p:spPr>
        <p:txBody>
          <a:bodyPr>
            <a:normAutofit fontScale="8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Физкультминутка: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Хома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Хома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хомячок -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полосатенький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бочок.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(руки в боки и повороты бедрами,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вертикальная полоска по телу рукой)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Хома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ра-а-а-ано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встает,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щечки моет, шейку трет.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(потягиваемся, трем щечки и шею)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Подметает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Хома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хатку 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выходит на зарядку.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(махи руками,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словно подметаем или полощем, топаем)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Раз, два, три, четыре, пять -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Хома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сильным хочет стать»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(топаем, поднимаем руки вверх - изображаем силача)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57813" y="785813"/>
          <a:ext cx="3786187" cy="4624387"/>
        </p:xfrm>
        <a:graphic>
          <a:graphicData uri="http://schemas.openxmlformats.org/drawingml/2006/table">
            <a:tbl>
              <a:tblPr/>
              <a:tblGrid>
                <a:gridCol w="3786187"/>
              </a:tblGrid>
              <a:tr h="462438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3475" algn="l"/>
                        </a:tabLst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3475" algn="l"/>
                        </a:tabLst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«Мы писали, мы писали,</a:t>
                      </a:r>
                      <a:b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Наши пальчики устали,</a:t>
                      </a:r>
                      <a:b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 немножко отдохнем,</a:t>
                      </a:r>
                      <a:b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опять писать начнем»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3347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(Зарядка для кистей рук, встряхивать руками и сжимать и разжимать пальцы)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8" marR="6163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Стрелка влево 15">
            <a:hlinkClick r:id="rId4" action="ppaction://hlinksldjump"/>
          </p:cNvPr>
          <p:cNvSpPr/>
          <p:nvPr/>
        </p:nvSpPr>
        <p:spPr>
          <a:xfrm>
            <a:off x="8572500" y="6357938"/>
            <a:ext cx="428625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83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2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20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2000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2000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641088" cy="6086484"/>
          </a:xfrm>
        </p:spPr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Цели урока: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/>
              <a:t>                       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38" y="1285875"/>
            <a:ext cx="4572000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ru-RU" b="1" i="1" dirty="0">
                <a:latin typeface="+mn-lt"/>
              </a:rPr>
              <a:t>Обучающие: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1. Отработка умений преобразовывать выражений, содержащих действия сложение и вычитание многочленов.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2. Повторить приведение многочленов к стандартному виду.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</a:rPr>
              <a:t>Развивающие:</a:t>
            </a:r>
            <a:endParaRPr lang="ru-RU" i="1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+mn-lt"/>
              </a:rPr>
              <a:t>Развитие логического мышления учащихся.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+mn-lt"/>
              </a:rPr>
              <a:t>Воспитательные</a:t>
            </a:r>
            <a:r>
              <a:rPr lang="ru-RU" b="1" i="1" dirty="0">
                <a:latin typeface="+mn-lt"/>
              </a:rPr>
              <a:t>:</a:t>
            </a:r>
            <a:endParaRPr lang="ru-RU" i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1. Воспитывать самостоятельность при выполнении заданий.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2. Развивать умение работы в коллективе.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Ход урока: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Проверка домашнего задания</a:t>
            </a: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Отработка изучаемого материала</a:t>
            </a: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Домашнее задание</a:t>
            </a: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Подведение итогов урока</a:t>
            </a: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0"/>
          <a:ext cx="9144000" cy="771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35"/>
                <a:gridCol w="2500330"/>
                <a:gridCol w="4071935"/>
              </a:tblGrid>
              <a:tr h="7715256">
                <a:tc>
                  <a:txBody>
                    <a:bodyPr/>
                    <a:lstStyle/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ый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учащийся на доске: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№608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Представьте выражение каким-либо способом в виде разности одночлена и трёхчлена: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учащийся на доске: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№606(г)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Решите уравнение: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800" b="0" i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сильных учащихся работают у доски, остальные в тетрадях с последующей поверкой: №738, №736(а), №739(г), №745(а).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8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остальными учащимися:</a:t>
                      </a:r>
                    </a:p>
                    <a:p>
                      <a:pPr algn="l"/>
                      <a:r>
                        <a:rPr lang="ru-RU" sz="18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«Чей ряд быстрее?»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(какой ряд быстрее придёт к правильному ответу          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Ответ:        = 0</a:t>
                      </a:r>
                      <a:endParaRPr lang="ru-RU" sz="18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6429420" cy="4214842"/>
          </a:xfrm>
        </p:spPr>
        <p:txBody>
          <a:bodyPr numCol="2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dirty="0"/>
          </a:p>
        </p:txBody>
      </p:sp>
      <p:sp>
        <p:nvSpPr>
          <p:cNvPr id="104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14313" y="3643313"/>
          <a:ext cx="2087562" cy="857250"/>
        </p:xfrm>
        <a:graphic>
          <a:graphicData uri="http://schemas.openxmlformats.org/presentationml/2006/ole">
            <p:oleObj spid="_x0000_s1027" name="Формула" r:id="rId3" imgW="1180800" imgH="45720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643188" y="2786063"/>
          <a:ext cx="2286000" cy="328612"/>
        </p:xfrm>
        <a:graphic>
          <a:graphicData uri="http://schemas.openxmlformats.org/presentationml/2006/ole">
            <p:oleObj spid="_x0000_s1028" name="Формула" r:id="rId4" imgW="1600200" imgH="203040" progId="Equation.3">
              <p:embed/>
            </p:oleObj>
          </a:graphicData>
        </a:graphic>
      </p:graphicFrame>
      <p:sp>
        <p:nvSpPr>
          <p:cNvPr id="10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5143500" y="3571875"/>
          <a:ext cx="1670050" cy="1873250"/>
        </p:xfrm>
        <a:graphic>
          <a:graphicData uri="http://schemas.openxmlformats.org/presentationml/2006/ole">
            <p:oleObj spid="_x0000_s1032" name="Формула" r:id="rId5" imgW="1079280" imgH="1218960" progId="Equation.3">
              <p:embed/>
            </p:oleObj>
          </a:graphicData>
        </a:graphic>
      </p:graphicFrame>
      <p:sp>
        <p:nvSpPr>
          <p:cNvPr id="29" name="Стрелка вниз 28"/>
          <p:cNvSpPr/>
          <p:nvPr/>
        </p:nvSpPr>
        <p:spPr>
          <a:xfrm>
            <a:off x="6786563" y="3714750"/>
            <a:ext cx="142875" cy="1714500"/>
          </a:xfrm>
          <a:prstGeom prst="down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34" name="Object 10"/>
          <p:cNvGraphicFramePr>
            <a:graphicFrameLocks noChangeAspect="1"/>
          </p:cNvGraphicFramePr>
          <p:nvPr/>
        </p:nvGraphicFramePr>
        <p:xfrm>
          <a:off x="7640638" y="3643313"/>
          <a:ext cx="1503362" cy="1827212"/>
        </p:xfrm>
        <a:graphic>
          <a:graphicData uri="http://schemas.openxmlformats.org/presentationml/2006/ole">
            <p:oleObj spid="_x0000_s1034" name="Формула" r:id="rId6" imgW="1002960" imgH="1218960" progId="Equation.3">
              <p:embed/>
            </p:oleObj>
          </a:graphicData>
        </a:graphic>
      </p:graphicFrame>
      <p:sp>
        <p:nvSpPr>
          <p:cNvPr id="39" name="Стрелка вниз 38"/>
          <p:cNvSpPr/>
          <p:nvPr/>
        </p:nvSpPr>
        <p:spPr>
          <a:xfrm>
            <a:off x="7500938" y="3714750"/>
            <a:ext cx="142875" cy="1714500"/>
          </a:xfrm>
          <a:prstGeom prst="down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5-конечная звезда 39"/>
          <p:cNvSpPr/>
          <p:nvPr/>
        </p:nvSpPr>
        <p:spPr>
          <a:xfrm>
            <a:off x="7215188" y="2214563"/>
            <a:ext cx="357187" cy="357187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5-конечная звезда 40"/>
          <p:cNvSpPr/>
          <p:nvPr/>
        </p:nvSpPr>
        <p:spPr>
          <a:xfrm>
            <a:off x="7143750" y="5786438"/>
            <a:ext cx="357188" cy="357187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9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с вырезом 3"/>
          <p:cNvSpPr/>
          <p:nvPr/>
        </p:nvSpPr>
        <p:spPr>
          <a:xfrm>
            <a:off x="357188" y="3286125"/>
            <a:ext cx="7072312" cy="857250"/>
          </a:xfrm>
          <a:prstGeom prst="notch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571500" y="3643313"/>
          <a:ext cx="214313" cy="236537"/>
        </p:xfrm>
        <a:graphic>
          <a:graphicData uri="http://schemas.openxmlformats.org/presentationml/2006/ole">
            <p:oleObj spid="_x0000_s20483" name="Формула" r:id="rId3" imgW="126720" imgH="13968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857250" y="3643313"/>
          <a:ext cx="428625" cy="274637"/>
        </p:xfrm>
        <a:graphic>
          <a:graphicData uri="http://schemas.openxmlformats.org/presentationml/2006/ole">
            <p:oleObj spid="_x0000_s20484" name="Формула" r:id="rId4" imgW="317160" imgH="20304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1285875" y="3643313"/>
          <a:ext cx="584200" cy="274637"/>
        </p:xfrm>
        <a:graphic>
          <a:graphicData uri="http://schemas.openxmlformats.org/presentationml/2006/ole">
            <p:oleObj spid="_x0000_s20485" name="Формула" r:id="rId5" imgW="431640" imgH="20304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857375" y="3643313"/>
          <a:ext cx="571500" cy="268287"/>
        </p:xfrm>
        <a:graphic>
          <a:graphicData uri="http://schemas.openxmlformats.org/presentationml/2006/ole">
            <p:oleObj spid="_x0000_s20486" name="Формула" r:id="rId6" imgW="431640" imgH="20304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2428875" y="3643313"/>
          <a:ext cx="685800" cy="274637"/>
        </p:xfrm>
        <a:graphic>
          <a:graphicData uri="http://schemas.openxmlformats.org/presentationml/2006/ole">
            <p:oleObj spid="_x0000_s20487" name="Формула" r:id="rId7" imgW="507960" imgH="203040" progId="Equation.3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3071813" y="3643313"/>
          <a:ext cx="755650" cy="274637"/>
        </p:xfrm>
        <a:graphic>
          <a:graphicData uri="http://schemas.openxmlformats.org/presentationml/2006/ole">
            <p:oleObj spid="_x0000_s20488" name="Формула" r:id="rId8" imgW="558720" imgH="203040" progId="Equation.3">
              <p:embed/>
            </p:oleObj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3786188" y="3643313"/>
          <a:ext cx="755650" cy="274637"/>
        </p:xfrm>
        <a:graphic>
          <a:graphicData uri="http://schemas.openxmlformats.org/presentationml/2006/ole">
            <p:oleObj spid="_x0000_s20489" name="Формула" r:id="rId9" imgW="558720" imgH="20304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4500563" y="3643313"/>
          <a:ext cx="773112" cy="274637"/>
        </p:xfrm>
        <a:graphic>
          <a:graphicData uri="http://schemas.openxmlformats.org/presentationml/2006/ole">
            <p:oleObj spid="_x0000_s20490" name="Формула" r:id="rId10" imgW="571320" imgH="203040" progId="Equation.3">
              <p:embed/>
            </p:oleObj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5286375" y="3643313"/>
          <a:ext cx="858838" cy="274637"/>
        </p:xfrm>
        <a:graphic>
          <a:graphicData uri="http://schemas.openxmlformats.org/presentationml/2006/ole">
            <p:oleObj spid="_x0000_s20491" name="Формула" r:id="rId11" imgW="634680" imgH="203040" progId="Equation.3">
              <p:embed/>
            </p:oleObj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6143625" y="3643313"/>
          <a:ext cx="858838" cy="274637"/>
        </p:xfrm>
        <a:graphic>
          <a:graphicData uri="http://schemas.openxmlformats.org/presentationml/2006/ole">
            <p:oleObj spid="_x0000_s20492" name="Формула" r:id="rId12" imgW="634680" imgH="203040" progId="Equation.3">
              <p:embed/>
            </p:oleObj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 rot="5400000">
            <a:off x="642144" y="3715544"/>
            <a:ext cx="43180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069975" y="3716338"/>
            <a:ext cx="431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642269" y="3715544"/>
            <a:ext cx="43180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856707" y="3715544"/>
            <a:ext cx="4318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571082" y="3715544"/>
            <a:ext cx="4318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285457" y="3715544"/>
            <a:ext cx="4318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213769" y="3715544"/>
            <a:ext cx="43180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071269" y="3715544"/>
            <a:ext cx="43180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785769" y="3715544"/>
            <a:ext cx="43180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928519" y="3715544"/>
            <a:ext cx="43180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428875" y="857250"/>
            <a:ext cx="38576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Constantia" pitchFamily="18" charset="0"/>
              </a:rPr>
              <a:t>«Стрела»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Устно сложить 1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и 2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выражения, записать в 3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клетку; устно сложить 2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и 3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выражения, записать в 4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клетку; сложить 3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и 4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выражения и так далее. Окончательный ответ вписать в </a:t>
            </a:r>
          </a:p>
        </p:txBody>
      </p:sp>
      <p:sp>
        <p:nvSpPr>
          <p:cNvPr id="42" name="Блок-схема: узел 41"/>
          <p:cNvSpPr/>
          <p:nvPr/>
        </p:nvSpPr>
        <p:spPr>
          <a:xfrm>
            <a:off x="5857884" y="2571744"/>
            <a:ext cx="428628" cy="428628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?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3" name="Блок-схема: узел 42"/>
          <p:cNvSpPr/>
          <p:nvPr/>
        </p:nvSpPr>
        <p:spPr>
          <a:xfrm>
            <a:off x="7643834" y="3500438"/>
            <a:ext cx="428628" cy="428628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?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5" name="Стрелка влево 44">
            <a:hlinkClick r:id="rId13" action="ppaction://hlinksldjump"/>
          </p:cNvPr>
          <p:cNvSpPr/>
          <p:nvPr/>
        </p:nvSpPr>
        <p:spPr>
          <a:xfrm>
            <a:off x="8572500" y="6357938"/>
            <a:ext cx="428625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7429500" y="3286125"/>
          <a:ext cx="928688" cy="265113"/>
        </p:xfrm>
        <a:graphic>
          <a:graphicData uri="http://schemas.openxmlformats.org/presentationml/2006/ole">
            <p:oleObj spid="_x0000_s20493" name="Формула" r:id="rId14" imgW="711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88" y="1071563"/>
          <a:ext cx="8286750" cy="5500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5500726">
                <a:tc>
                  <a:txBody>
                    <a:bodyPr/>
                    <a:lstStyle/>
                    <a:p>
                      <a:r>
                        <a:rPr lang="ru-RU" b="1" i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Правило:</a:t>
                      </a:r>
                    </a:p>
                    <a:p>
                      <a:r>
                        <a:rPr lang="ru-RU" b="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перед скобками стоит знак </a:t>
                      </a:r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ru-RU" b="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b="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r>
                        <a:rPr lang="ru-RU" b="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то члены,</a:t>
                      </a:r>
                      <a:r>
                        <a:rPr lang="ru-RU" b="0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которые заключены в скобки, записываются с теми же знаками; если перед скобками стоит знак </a:t>
                      </a:r>
                      <a:r>
                        <a:rPr lang="en-US" b="0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ru-RU" b="0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b="0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r>
                        <a:rPr lang="ru-RU" b="0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то знаки членов, которые заключёны в скобки, меняются на противоположные</a:t>
                      </a:r>
                      <a:endParaRPr lang="ru-RU" b="0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Примеры:</a:t>
                      </a:r>
                    </a:p>
                    <a:p>
                      <a:endParaRPr lang="ru-RU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</a:p>
                    <a:p>
                      <a:endParaRPr lang="ru-RU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</a:p>
                    <a:p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Самостоятельно:</a:t>
                      </a:r>
                    </a:p>
                    <a:p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357563" y="1928813"/>
          <a:ext cx="2571750" cy="1081087"/>
        </p:xfrm>
        <a:graphic>
          <a:graphicData uri="http://schemas.openxmlformats.org/presentationml/2006/ole">
            <p:oleObj spid="_x0000_s4098" name="Формула" r:id="rId4" imgW="1993680" imgH="83808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3357563" y="3286125"/>
          <a:ext cx="2700337" cy="963613"/>
        </p:xfrm>
        <a:graphic>
          <a:graphicData uri="http://schemas.openxmlformats.org/presentationml/2006/ole">
            <p:oleObj spid="_x0000_s4099" name="Формула" r:id="rId5" imgW="1993680" imgH="711000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6215063" y="1928813"/>
          <a:ext cx="2719387" cy="2897187"/>
        </p:xfrm>
        <a:graphic>
          <a:graphicData uri="http://schemas.openxmlformats.org/presentationml/2006/ole">
            <p:oleObj spid="_x0000_s4100" name="Формула" r:id="rId6" imgW="1930320" imgH="2057400" progId="Equation.3">
              <p:embed/>
            </p:oleObj>
          </a:graphicData>
        </a:graphic>
      </p:graphicFrame>
      <p:pic>
        <p:nvPicPr>
          <p:cNvPr id="4111" name="Рисунок 11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15250" y="6215063"/>
            <a:ext cx="5556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право 14">
            <a:hlinkClick r:id="rId9" action="ppaction://hlinksldjump"/>
          </p:cNvPr>
          <p:cNvSpPr/>
          <p:nvPr/>
        </p:nvSpPr>
        <p:spPr>
          <a:xfrm>
            <a:off x="8429625" y="6286500"/>
            <a:ext cx="4286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642937"/>
          </a:xfrm>
        </p:spPr>
        <p:txBody>
          <a:bodyPr/>
          <a:lstStyle/>
          <a:p>
            <a:pPr algn="ctr"/>
            <a:r>
              <a:rPr lang="ru-RU" sz="2400" b="1" i="1" smtClean="0"/>
              <a:t>«Математическое лото»</a:t>
            </a: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928688" y="1714500"/>
          <a:ext cx="1989137" cy="346075"/>
        </p:xfrm>
        <a:graphic>
          <a:graphicData uri="http://schemas.openxmlformats.org/presentationml/2006/ole">
            <p:oleObj spid="_x0000_s2049" name="Формула" r:id="rId3" imgW="1168200" imgH="20304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500438" y="1714500"/>
          <a:ext cx="2130425" cy="320675"/>
        </p:xfrm>
        <a:graphic>
          <a:graphicData uri="http://schemas.openxmlformats.org/presentationml/2006/ole">
            <p:oleObj spid="_x0000_s2050" name="Формула" r:id="rId4" imgW="1180800" imgH="17748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643688" y="1714500"/>
          <a:ext cx="1752600" cy="346075"/>
        </p:xfrm>
        <a:graphic>
          <a:graphicData uri="http://schemas.openxmlformats.org/presentationml/2006/ole">
            <p:oleObj spid="_x0000_s2051" name="Формула" r:id="rId5" imgW="1028520" imgH="2030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143000" y="3357563"/>
          <a:ext cx="1254125" cy="346075"/>
        </p:xfrm>
        <a:graphic>
          <a:graphicData uri="http://schemas.openxmlformats.org/presentationml/2006/ole">
            <p:oleObj spid="_x0000_s2052" name="Формула" r:id="rId6" imgW="736560" imgH="203040" progId="Equation.3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857625" y="3303588"/>
          <a:ext cx="1500188" cy="369887"/>
        </p:xfrm>
        <a:graphic>
          <a:graphicData uri="http://schemas.openxmlformats.org/presentationml/2006/ole">
            <p:oleObj spid="_x0000_s2053" name="Формула" r:id="rId7" imgW="825480" imgH="20304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6357938" y="3286125"/>
          <a:ext cx="2141537" cy="346075"/>
        </p:xfrm>
        <a:graphic>
          <a:graphicData uri="http://schemas.openxmlformats.org/presentationml/2006/ole">
            <p:oleObj spid="_x0000_s2054" name="Формула" r:id="rId8" imgW="1257120" imgH="20304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785813" y="5072063"/>
          <a:ext cx="2084387" cy="320675"/>
        </p:xfrm>
        <a:graphic>
          <a:graphicData uri="http://schemas.openxmlformats.org/presentationml/2006/ole">
            <p:oleObj spid="_x0000_s2055" name="Формула" r:id="rId9" imgW="1155600" imgH="177480" progId="Equation.3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929063" y="5000625"/>
          <a:ext cx="1514475" cy="346075"/>
        </p:xfrm>
        <a:graphic>
          <a:graphicData uri="http://schemas.openxmlformats.org/presentationml/2006/ole">
            <p:oleObj spid="_x0000_s2056" name="Формула" r:id="rId10" imgW="888840" imgH="203040" progId="Equation.3">
              <p:embed/>
            </p:oleObj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6715125" y="5000625"/>
          <a:ext cx="1298575" cy="346075"/>
        </p:xfrm>
        <a:graphic>
          <a:graphicData uri="http://schemas.openxmlformats.org/presentationml/2006/ole">
            <p:oleObj spid="_x0000_s2057" name="Формула" r:id="rId11" imgW="761760" imgH="20304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714375" y="1285875"/>
            <a:ext cx="800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-1608931" y="3607594"/>
            <a:ext cx="4645025" cy="158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14375" y="5929313"/>
            <a:ext cx="8001000" cy="158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393656" y="3607594"/>
            <a:ext cx="4645025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891381" y="3607594"/>
            <a:ext cx="46450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821906" y="3607594"/>
            <a:ext cx="46450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14375" y="2786063"/>
            <a:ext cx="8001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14375" y="4357688"/>
            <a:ext cx="8001000" cy="158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428625" y="1143000"/>
            <a:ext cx="8229600" cy="500063"/>
          </a:xfrm>
        </p:spPr>
        <p:txBody>
          <a:bodyPr/>
          <a:lstStyle/>
          <a:p>
            <a:pPr algn="ctr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Сильный ученик работает в паре со слабым:</a:t>
            </a:r>
          </a:p>
          <a:p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14375" y="2000250"/>
          <a:ext cx="4032250" cy="2339975"/>
        </p:xfrm>
        <a:graphic>
          <a:graphicData uri="http://schemas.openxmlformats.org/presentationml/2006/ole">
            <p:oleObj spid="_x0000_s21506" name="Формула" r:id="rId3" imgW="2450880" imgH="142236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929188" y="2000250"/>
          <a:ext cx="3451225" cy="2357438"/>
        </p:xfrm>
        <a:graphic>
          <a:graphicData uri="http://schemas.openxmlformats.org/presentationml/2006/ole">
            <p:oleObj spid="_x0000_s21507" name="Формула" r:id="rId4" imgW="2082600" imgH="1422360" progId="Equation.3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714375" y="3500438"/>
            <a:ext cx="2339975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29188" y="3500438"/>
            <a:ext cx="2411412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0625" y="2357438"/>
            <a:ext cx="2484438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Рассмотрим задание: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Докажите, что сумма чисел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кратна сумме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Доказательство: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ab+ba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=10a+b+10b+a=11a+11b=11(</a:t>
            </a:r>
            <a:r>
              <a:rPr lang="en-US" sz="1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значит 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ab+ba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кратна (</a:t>
            </a:r>
            <a:r>
              <a:rPr lang="en-US" sz="1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Трёхзначное число оканчивается цифрой 7. Если эту цифру переставить на первое место, то число увеличивается на 324. Найдите это число: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ab7=7ab-324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100a+10b+7=700+10a+b-324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90a+9b=693-324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9(10a+b)=369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10a+b=41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a=4, b=1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Тогда данное число равно 417</a:t>
            </a:r>
            <a:endParaRPr lang="en-US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800" i="1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i="1" dirty="0">
              <a:solidFill>
                <a:srgbClr val="FF0000"/>
              </a:solidFill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2530" name="Формула" r:id="rId3" imgW="114120" imgH="215640" progId="Equation.3">
              <p:embed/>
            </p:oleObj>
          </a:graphicData>
        </a:graphic>
      </p:graphicFrame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8572500" y="6357938"/>
            <a:ext cx="428625" cy="357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</TotalTime>
  <Words>369</Words>
  <Application>Microsoft Office PowerPoint</Application>
  <PresentationFormat>Экран (4:3)</PresentationFormat>
  <Paragraphs>110</Paragraphs>
  <Slides>12</Slides>
  <Notes>1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Constantia</vt:lpstr>
      <vt:lpstr>Arial</vt:lpstr>
      <vt:lpstr>Calibri</vt:lpstr>
      <vt:lpstr>Wingdings 2</vt:lpstr>
      <vt:lpstr>Times New Roman</vt:lpstr>
      <vt:lpstr>+mj-lt</vt:lpstr>
      <vt:lpstr>Georgia</vt:lpstr>
      <vt:lpstr>Поток</vt:lpstr>
      <vt:lpstr>Поток</vt:lpstr>
      <vt:lpstr>Поток</vt:lpstr>
      <vt:lpstr>Поток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«Математическое лото»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</dc:title>
  <dc:creator>Андрей</dc:creator>
  <cp:lastModifiedBy>USER</cp:lastModifiedBy>
  <cp:revision>52</cp:revision>
  <dcterms:created xsi:type="dcterms:W3CDTF">2011-01-25T15:47:52Z</dcterms:created>
  <dcterms:modified xsi:type="dcterms:W3CDTF">2011-07-09T19:29:20Z</dcterms:modified>
</cp:coreProperties>
</file>