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057" autoAdjust="0"/>
    <p:restoredTop sz="94660"/>
  </p:normalViewPr>
  <p:slideViewPr>
    <p:cSldViewPr>
      <p:cViewPr varScale="1">
        <p:scale>
          <a:sx n="71" d="100"/>
          <a:sy n="71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A26A20-011A-4499-95B0-E444CE0D31C8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EA59CF-E3FD-475E-BA1F-2AE413C82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697F1D-149A-4BA5-B1B1-F9AF91C366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ED463E-A6B5-42B2-A882-EEF54D4F6C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FADAD-E145-4E4C-B7E3-9AE223D062E1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B926-D91E-4274-A511-7976CF694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7BA2-D46A-42B0-B2E8-59D5220C354D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92B9-6A06-4676-B6F5-1718FFEA5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FEA4-0842-4614-973C-E86F9D200878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1611-7D3C-47C2-BBA6-69B5CCE6A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A681-A443-4844-99AB-A1DD08F3A5EE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677C-CED2-4E2A-866A-98F8F1A7B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7AAF-DF3B-4F23-9E93-92F05CB72CD7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022D-A92A-49CA-BCCE-BB5406943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7954-0F23-4D17-B525-8624E133C6BC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2FF09-47E2-4266-8697-7985FE78E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3B834-06B7-40C2-9AA4-5B142A30B13C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26D2-55B2-4CDB-9562-DF0206606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3884-A4EA-4B1C-9ABC-B3CA5A81644A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CCC6-C6D1-4671-A9E4-425EE3E2F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22C3-59B5-49AE-A36D-BB0BA9DE28EA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06D5-2B49-44CA-A81A-F0DDD7ACD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C527-E5EF-4557-9CF0-16A08F0F77ED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C6D7-2E41-4BE1-AC3B-4478697A9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B55E-EA1D-44F4-A2F5-2D6DE8C965A0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8B81-9D7E-4C1D-A33A-01C59DC82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B81EC7-EAD0-435E-863F-DE40D900A159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60FC7A-E4C7-436E-9AF7-903EA9BA1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8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wm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gif"/><Relationship Id="rId4" Type="http://schemas.openxmlformats.org/officeDocument/2006/relationships/image" Target="../media/image12.w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7.gi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3.gif"/><Relationship Id="rId7" Type="http://schemas.openxmlformats.org/officeDocument/2006/relationships/image" Target="../media/image2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5.wmf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мама\4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bevel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214563" y="2643188"/>
            <a:ext cx="54292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« Введение  в  сказочный  мир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музыкальной  грамоты »</a:t>
            </a:r>
            <a:endParaRPr lang="ru-RU" sz="3600" dirty="0">
              <a:solidFill>
                <a:srgbClr val="FFFF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4339" name="Рисунок 7" descr="FAIR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14313"/>
            <a:ext cx="25669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media0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2428875"/>
            <a:ext cx="100012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750" y="214313"/>
            <a:ext cx="71437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Муниципальное образовательное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для детей-сирот и детей, оставшихся без попечения родителей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"Детский дом"</a:t>
            </a:r>
            <a:endParaRPr lang="ru-RU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3643314"/>
            <a:ext cx="778674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Музыкальное занятие для детей младшего школьного возраста</a:t>
            </a:r>
            <a:endParaRPr lang="ru-RU" sz="2400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80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4572008"/>
            <a:ext cx="6143668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0" dirty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Музыкальный руководитель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0" dirty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1 - квалификационной категории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0" dirty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ЯХИНА  НАТАЛЬЯ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4344" name="Picture 2" descr="wp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143000"/>
            <a:ext cx="1085850" cy="148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5" name="Picture 2" descr="E:\Новая папка (2)\анимашки\Картинки\HOLDB196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1071563"/>
            <a:ext cx="10382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71938"/>
            <a:ext cx="2500313" cy="2428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4347" name="Picture 8" descr="H:\Документы\анимашки\Музыка\Новая папка (2)\musique01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95938" y="3929063"/>
            <a:ext cx="35480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63" y="1143000"/>
            <a:ext cx="11096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0" y="1071563"/>
            <a:ext cx="128587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E:\Новая папка (2)\анимаш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38" y="500063"/>
            <a:ext cx="6643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Что означает слово </a:t>
            </a:r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«Регистры?»</a:t>
            </a:r>
            <a:endParaRPr lang="ru-RU" sz="3200" b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313" y="1344613"/>
            <a:ext cx="8715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u="sng">
                <a:solidFill>
                  <a:schemeClr val="tx2"/>
                </a:solidFill>
                <a:ea typeface="Calibri" pitchFamily="34" charset="0"/>
                <a:cs typeface="Arial" charset="0"/>
              </a:rPr>
              <a:t>Регистр</a:t>
            </a:r>
            <a:r>
              <a:rPr lang="ru-RU" sz="2800" u="sng">
                <a:ea typeface="Calibri" pitchFamily="34" charset="0"/>
                <a:cs typeface="Arial" charset="0"/>
              </a:rPr>
              <a:t> </a:t>
            </a:r>
            <a:r>
              <a:rPr lang="ru-RU" sz="2800">
                <a:ea typeface="Calibri" pitchFamily="34" charset="0"/>
                <a:cs typeface="Arial" charset="0"/>
              </a:rPr>
              <a:t>– обозначает участок, часть голоса </a:t>
            </a:r>
          </a:p>
          <a:p>
            <a:r>
              <a:rPr lang="ru-RU" sz="2800">
                <a:ea typeface="Calibri" pitchFamily="34" charset="0"/>
                <a:cs typeface="Arial" charset="0"/>
              </a:rPr>
              <a:t>или звуков, которые похожи по своему звучанию.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2286000"/>
            <a:ext cx="43624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Какие</a:t>
            </a:r>
            <a:r>
              <a:rPr lang="ru-RU" sz="28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бывают регистры?</a:t>
            </a:r>
            <a:endParaRPr lang="ru-RU" sz="28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643688" y="3357563"/>
            <a:ext cx="1792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Высокий</a:t>
            </a:r>
            <a:endParaRPr lang="ru-RU" sz="2800" b="1">
              <a:solidFill>
                <a:srgbClr val="0070C0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00563" y="3357563"/>
            <a:ext cx="1751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Средний</a:t>
            </a:r>
            <a:endParaRPr lang="ru-RU" sz="2800" b="1">
              <a:solidFill>
                <a:srgbClr val="0070C0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357313" y="3286125"/>
            <a:ext cx="1530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ea typeface="Calibri" pitchFamily="34" charset="0"/>
                <a:cs typeface="Arial" charset="0"/>
              </a:rPr>
              <a:t> </a:t>
            </a:r>
            <a:r>
              <a:rPr lang="ru-RU" sz="28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Низкий</a:t>
            </a:r>
          </a:p>
        </p:txBody>
      </p:sp>
      <p:pic>
        <p:nvPicPr>
          <p:cNvPr id="25608" name="Picture 2" descr="E:\Музыка\муз.анимация\a19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000500"/>
            <a:ext cx="82153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E:\Новая папка (2)\анимаш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3" y="500063"/>
            <a:ext cx="8572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Новая тема: </a:t>
            </a:r>
            <a:r>
              <a:rPr lang="ru-RU" sz="3200" b="1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«Название нот. Звукоряд»</a:t>
            </a:r>
            <a:endParaRPr lang="ru-RU" sz="3200" b="1" i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14313" y="4786313"/>
            <a:ext cx="4214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u="sng">
                <a:solidFill>
                  <a:srgbClr val="0070C0"/>
                </a:solidFill>
                <a:cs typeface="Arial" charset="0"/>
              </a:rPr>
              <a:t>Очень добрая нотка</a:t>
            </a:r>
          </a:p>
          <a:p>
            <a:pPr algn="ctr"/>
            <a:endParaRPr lang="ru-RU" sz="2800" b="1" i="1" u="sng">
              <a:cs typeface="Arial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0" y="1570038"/>
            <a:ext cx="43576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chemeClr val="tx2"/>
                </a:solidFill>
                <a:ea typeface="Calibri" pitchFamily="34" charset="0"/>
                <a:cs typeface="Arial" charset="0"/>
              </a:rPr>
              <a:t>Есть у каждой </a:t>
            </a:r>
          </a:p>
          <a:p>
            <a:pPr algn="ctr"/>
            <a:r>
              <a:rPr lang="ru-RU" sz="2800" b="1" i="1">
                <a:solidFill>
                  <a:schemeClr val="tx2"/>
                </a:solidFill>
                <a:ea typeface="Calibri" pitchFamily="34" charset="0"/>
                <a:cs typeface="Arial" charset="0"/>
              </a:rPr>
              <a:t>нотки дом.</a:t>
            </a:r>
            <a:br>
              <a:rPr lang="ru-RU" sz="2800" b="1" i="1">
                <a:solidFill>
                  <a:schemeClr val="tx2"/>
                </a:solidFill>
                <a:ea typeface="Calibri" pitchFamily="34" charset="0"/>
                <a:cs typeface="Arial" charset="0"/>
              </a:rPr>
            </a:br>
            <a:r>
              <a:rPr lang="ru-RU" sz="2800" b="1" i="1">
                <a:solidFill>
                  <a:schemeClr val="tx2"/>
                </a:solidFill>
                <a:ea typeface="Calibri" pitchFamily="34" charset="0"/>
                <a:cs typeface="Arial" charset="0"/>
              </a:rPr>
              <a:t>Где живёшь ты </a:t>
            </a:r>
          </a:p>
          <a:p>
            <a:pPr algn="ctr"/>
            <a:r>
              <a:rPr lang="ru-RU" sz="2800" b="1" i="1">
                <a:solidFill>
                  <a:schemeClr val="tx2"/>
                </a:solidFill>
                <a:ea typeface="Calibri" pitchFamily="34" charset="0"/>
                <a:cs typeface="Arial" charset="0"/>
              </a:rPr>
              <a:t>нотка «</a:t>
            </a:r>
            <a:r>
              <a:rPr lang="ru-RU" sz="2800" b="1" i="1" u="sng">
                <a:solidFill>
                  <a:srgbClr val="984807"/>
                </a:solidFill>
                <a:ea typeface="Calibri" pitchFamily="34" charset="0"/>
                <a:cs typeface="Arial" charset="0"/>
              </a:rPr>
              <a:t>До</a:t>
            </a:r>
            <a:r>
              <a:rPr lang="ru-RU" sz="2800" b="1" i="1" u="sng">
                <a:solidFill>
                  <a:schemeClr val="tx2"/>
                </a:solidFill>
                <a:ea typeface="Calibri" pitchFamily="34" charset="0"/>
                <a:cs typeface="Arial" charset="0"/>
              </a:rPr>
              <a:t>»</a:t>
            </a:r>
            <a:r>
              <a:rPr lang="ru-RU" sz="2800" b="1" i="1">
                <a:solidFill>
                  <a:schemeClr val="tx2"/>
                </a:solidFill>
                <a:ea typeface="Calibri" pitchFamily="34" charset="0"/>
                <a:cs typeface="Arial" charset="0"/>
              </a:rPr>
              <a:t>?</a:t>
            </a:r>
            <a:br>
              <a:rPr lang="ru-RU" sz="2800" b="1" i="1">
                <a:solidFill>
                  <a:schemeClr val="tx2"/>
                </a:solidFill>
                <a:ea typeface="Calibri" pitchFamily="34" charset="0"/>
                <a:cs typeface="Arial" charset="0"/>
              </a:rPr>
            </a:br>
            <a:r>
              <a:rPr lang="ru-RU" sz="2800" b="1" i="1">
                <a:solidFill>
                  <a:schemeClr val="tx2"/>
                </a:solidFill>
                <a:ea typeface="Calibri" pitchFamily="34" charset="0"/>
                <a:cs typeface="Arial" charset="0"/>
              </a:rPr>
              <a:t>Здесь, </a:t>
            </a:r>
          </a:p>
          <a:p>
            <a:pPr algn="ctr"/>
            <a:r>
              <a:rPr lang="ru-RU" sz="2800" b="1" i="1">
                <a:solidFill>
                  <a:schemeClr val="tx2"/>
                </a:solidFill>
                <a:ea typeface="Calibri" pitchFamily="34" charset="0"/>
                <a:cs typeface="Arial" charset="0"/>
              </a:rPr>
              <a:t>на маленькой скамейке,</a:t>
            </a:r>
            <a:br>
              <a:rPr lang="ru-RU" sz="2800" b="1" i="1">
                <a:solidFill>
                  <a:schemeClr val="tx2"/>
                </a:solidFill>
                <a:ea typeface="Calibri" pitchFamily="34" charset="0"/>
                <a:cs typeface="Arial" charset="0"/>
              </a:rPr>
            </a:br>
            <a:r>
              <a:rPr lang="ru-RU" sz="2800" b="1" i="1">
                <a:solidFill>
                  <a:schemeClr val="tx2"/>
                </a:solidFill>
                <a:ea typeface="Calibri" pitchFamily="34" charset="0"/>
                <a:cs typeface="Arial" charset="0"/>
              </a:rPr>
              <a:t>На добавочной линейке</a:t>
            </a:r>
            <a:r>
              <a:rPr lang="ru-RU" sz="2800" b="1">
                <a:solidFill>
                  <a:schemeClr val="tx2"/>
                </a:solidFill>
                <a:ea typeface="Calibri" pitchFamily="34" charset="0"/>
                <a:cs typeface="Arial" charset="0"/>
              </a:rPr>
              <a:t>. </a:t>
            </a:r>
          </a:p>
        </p:txBody>
      </p:sp>
      <p:pic>
        <p:nvPicPr>
          <p:cNvPr id="26629" name="Рисунок 9" descr="music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1643063" y="2286000"/>
            <a:ext cx="6985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571500" y="1857375"/>
            <a:ext cx="3571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ru-RU">
                <a:latin typeface="Calibri" pitchFamily="34" charset="0"/>
              </a:rPr>
              <a:t>                </a:t>
            </a:r>
            <a:r>
              <a:rPr lang="ru-RU" b="1">
                <a:latin typeface="Calibri" pitchFamily="34" charset="0"/>
              </a:rPr>
              <a:t>__ ____</a:t>
            </a:r>
          </a:p>
        </p:txBody>
      </p:sp>
      <p:pic>
        <p:nvPicPr>
          <p:cNvPr id="26631" name="Рисунок 8" descr="H:\Документы\анимашки\Новая папка (2)\a19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785938"/>
            <a:ext cx="1155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43000" y="3857625"/>
            <a:ext cx="16430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i="1" u="sng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i="1" u="sng" dirty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E:\Новая папка (2)\анимаш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500063" y="928688"/>
            <a:ext cx="4071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>
                <a:latin typeface="Calibri" pitchFamily="34" charset="0"/>
              </a:rPr>
              <a:t>                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27651" name="Рисунок 6" descr="H:\Документы\анимашки\Новая папка (2)\a19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857250"/>
            <a:ext cx="1155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7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2214563" y="1357313"/>
            <a:ext cx="6985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71500" y="428625"/>
            <a:ext cx="3557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cs typeface="Arial" charset="0"/>
              </a:rPr>
              <a:t>Решительная нотка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813" y="2928938"/>
            <a:ext cx="12858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</a:t>
            </a:r>
            <a:r>
              <a:rPr lang="ru-RU" sz="28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4714875" y="928688"/>
            <a:ext cx="40719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>
                <a:latin typeface="Calibri" pitchFamily="34" charset="0"/>
              </a:rPr>
              <a:t>                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27656" name="Рисунок 11" descr="H:\Документы\анимашки\Новая папка (2)\a19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88"/>
            <a:ext cx="1155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2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6500813" y="1071563"/>
            <a:ext cx="6985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215063" y="2857500"/>
            <a:ext cx="12858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28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643563" y="428625"/>
            <a:ext cx="240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cs typeface="Arial" charset="0"/>
              </a:rPr>
              <a:t>Милая нотка </a:t>
            </a: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285750" y="4214813"/>
            <a:ext cx="40719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>
                <a:latin typeface="Calibri" pitchFamily="34" charset="0"/>
              </a:rPr>
              <a:t>                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4643438" y="4214813"/>
            <a:ext cx="4071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>
                <a:latin typeface="Calibri" pitchFamily="34" charset="0"/>
              </a:rPr>
              <a:t>                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27662" name="Рисунок 18" descr="H:\Документы\анимашки\Новая папка (2)\a19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143375"/>
            <a:ext cx="1155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Рисунок 19" descr="H:\Документы\анимашки\Новая папка (2)\a19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75"/>
            <a:ext cx="1155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Рисунок 20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6786563" y="4071938"/>
            <a:ext cx="6985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Рисунок 21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2214563" y="4429125"/>
            <a:ext cx="484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6357938" y="5572125"/>
            <a:ext cx="15716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Соль</a:t>
            </a:r>
            <a:r>
              <a:rPr lang="ru-RU" sz="28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38" y="5643563"/>
            <a:ext cx="12858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</a:t>
            </a:r>
            <a:r>
              <a:rPr lang="ru-RU" sz="28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714375" y="3786188"/>
            <a:ext cx="4010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cs typeface="Arial" charset="0"/>
              </a:rPr>
              <a:t>Фантастическая нотка 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5500688" y="3714750"/>
            <a:ext cx="2760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cs typeface="Arial" charset="0"/>
              </a:rPr>
              <a:t>Соленая нотка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E:\Новая папка (2)\анимаш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357188" y="642938"/>
            <a:ext cx="4071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>
                <a:latin typeface="Calibri" pitchFamily="34" charset="0"/>
              </a:rPr>
              <a:t>                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357188" y="3000375"/>
            <a:ext cx="83581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   </a:t>
            </a:r>
          </a:p>
          <a:p>
            <a:r>
              <a:rPr lang="ru-RU">
                <a:latin typeface="Calibri" pitchFamily="34" charset="0"/>
              </a:rPr>
              <a:t>           </a:t>
            </a:r>
            <a:r>
              <a:rPr lang="ru-RU" b="1">
                <a:latin typeface="Calibri" pitchFamily="34" charset="0"/>
              </a:rPr>
              <a:t>    ____</a:t>
            </a:r>
          </a:p>
          <a:p>
            <a:r>
              <a:rPr lang="ru-RU">
                <a:latin typeface="Calibri" pitchFamily="34" charset="0"/>
              </a:rPr>
              <a:t>                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4786313" y="642938"/>
            <a:ext cx="4071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>
                <a:latin typeface="Calibri" pitchFamily="34" charset="0"/>
              </a:rPr>
              <a:t>                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28677" name="Рисунок 8" descr="H:\Документы\анимашки\Новая папка (2)\a19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8"/>
            <a:ext cx="1285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9" descr="H:\Документы\анимашки\Новая папка (2)\a19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71500"/>
            <a:ext cx="1285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" descr="H:\Документы\анимашки\Новая папка (2)\a19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1357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11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1928813" y="3571875"/>
            <a:ext cx="6270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12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2428875" y="714375"/>
            <a:ext cx="555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13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7000875" y="357188"/>
            <a:ext cx="5556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143125" y="2143125"/>
            <a:ext cx="12858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Ля</a:t>
            </a:r>
            <a:r>
              <a:rPr lang="ru-RU" sz="28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3063" y="4643438"/>
            <a:ext cx="12858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50" y="2071688"/>
            <a:ext cx="12858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</a:t>
            </a:r>
            <a:r>
              <a:rPr lang="ru-RU" sz="28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214938" y="285750"/>
            <a:ext cx="364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cs typeface="Arial" charset="0"/>
              </a:rPr>
              <a:t>Симпатичная  нотка 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214438" y="285750"/>
            <a:ext cx="2706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cs typeface="Arial" charset="0"/>
              </a:rPr>
              <a:t>Певунья нотка </a:t>
            </a:r>
          </a:p>
        </p:txBody>
      </p:sp>
      <p:pic>
        <p:nvPicPr>
          <p:cNvPr id="28688" name="Рисунок 19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2857500" y="3286125"/>
            <a:ext cx="5556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Рисунок 20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3786188" y="3214688"/>
            <a:ext cx="555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Рисунок 21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5143500" y="3071813"/>
            <a:ext cx="571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Рисунок 24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1285875" y="3571875"/>
            <a:ext cx="6270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Рисунок 22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6215063" y="2928938"/>
            <a:ext cx="571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Рисунок 23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7072313" y="2786063"/>
            <a:ext cx="555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Рисунок 25" descr="music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7786688" y="2643188"/>
            <a:ext cx="555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5786438" y="4071938"/>
            <a:ext cx="12858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Ля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43688" y="3929063"/>
            <a:ext cx="12858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00313" y="4500563"/>
            <a:ext cx="12858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00438" y="4357688"/>
            <a:ext cx="12858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00563" y="4286250"/>
            <a:ext cx="15716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Соль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2938" y="4786313"/>
            <a:ext cx="164306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i="1" u="sng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i="1" u="sng" dirty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00938" y="3786188"/>
            <a:ext cx="135731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i="1" u="sng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i="1" u="sng" dirty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071813" y="2643188"/>
            <a:ext cx="268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u="sng">
                <a:solidFill>
                  <a:srgbClr val="0070C0"/>
                </a:solidFill>
                <a:cs typeface="Arial" charset="0"/>
              </a:rPr>
              <a:t>З в у к о р я д 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500" y="5214938"/>
            <a:ext cx="8286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Ряд звуков, в котором все звуки идут по порядку, 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называется</a:t>
            </a:r>
            <a:r>
              <a:rPr lang="ru-RU" sz="2800" b="1" dirty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звукоряд</a:t>
            </a:r>
            <a:r>
              <a:rPr lang="ru-RU" sz="2800" b="1" dirty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E:\Новая папка (2)\анимаш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2714625" y="642938"/>
            <a:ext cx="4071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tx2"/>
                </a:solidFill>
                <a:cs typeface="Arial" charset="0"/>
              </a:rPr>
              <a:t>Игра «Оркестр»</a:t>
            </a:r>
          </a:p>
        </p:txBody>
      </p:sp>
      <p:pic>
        <p:nvPicPr>
          <p:cNvPr id="29699" name="Рисунок 5" descr="JAZ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928688"/>
            <a:ext cx="5429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H:\Документы\анимашки\Музыка\Новая папка (2)\musique0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1285875"/>
            <a:ext cx="21431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H:\Документы\анимашки\Музыка\Новая папка (2)\musique0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2000250"/>
            <a:ext cx="21431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E:\Музыка\муз.анимация\Divers0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714625"/>
            <a:ext cx="370522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E:\Новая папка (2)\анимаш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4" descr="E:\Музыка\муз.анимация\рабочий стол 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5214950"/>
            <a:ext cx="757242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/>
                <a:solidFill>
                  <a:schemeClr val="accent3"/>
                </a:solidFill>
                <a:latin typeface="+mn-lt"/>
              </a:rPr>
              <a:t>До новых встреч!</a:t>
            </a:r>
            <a:endParaRPr lang="ru-RU" sz="66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E:\Новая папка (2)\картинки\10362641.gif"/>
          <p:cNvPicPr>
            <a:picLocks noChangeAspect="1" noChangeArrowheads="1"/>
          </p:cNvPicPr>
          <p:nvPr/>
        </p:nvPicPr>
        <p:blipFill>
          <a:blip r:embed="rId2"/>
          <a:srcRect t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571875"/>
            <a:ext cx="2357437" cy="2428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Облако 6"/>
          <p:cNvSpPr/>
          <p:nvPr/>
        </p:nvSpPr>
        <p:spPr>
          <a:xfrm>
            <a:off x="1714500" y="928688"/>
            <a:ext cx="6357938" cy="300037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85725" cmpd="tri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428875" y="1284288"/>
            <a:ext cx="50006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Вслушайся: весь мир поет –</a:t>
            </a:r>
            <a:endParaRPr lang="ru-RU" sz="3600"/>
          </a:p>
          <a:p>
            <a:r>
              <a:rPr lang="ru-RU" sz="3600" b="1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Шорох , свист  и  щебет.</a:t>
            </a:r>
            <a:endParaRPr lang="ru-RU" sz="3600"/>
          </a:p>
          <a:p>
            <a:r>
              <a:rPr lang="ru-RU" sz="3600" b="1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Музыка  во  всем  живет,</a:t>
            </a:r>
            <a:endParaRPr lang="ru-RU" sz="3600"/>
          </a:p>
          <a:p>
            <a:r>
              <a:rPr lang="ru-RU" sz="3600" b="1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  Мир  ее  волшебен.</a:t>
            </a:r>
            <a:endParaRPr lang="ru-RU" sz="3600"/>
          </a:p>
          <a:p>
            <a:pPr eaLnBrk="0" hangingPunct="0"/>
            <a:endParaRPr lang="ru-RU"/>
          </a:p>
        </p:txBody>
      </p:sp>
      <p:pic>
        <p:nvPicPr>
          <p:cNvPr id="15365" name="Picture 6" descr="lines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572125"/>
            <a:ext cx="704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643438"/>
            <a:ext cx="704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4857750"/>
            <a:ext cx="704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688" y="3143250"/>
            <a:ext cx="704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571625"/>
            <a:ext cx="704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1928813"/>
            <a:ext cx="704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3071813"/>
            <a:ext cx="704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8" descr="H:\Документы\анимашки\Музыка\Новая папка (2)\musique01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5" y="4000500"/>
            <a:ext cx="19288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4071938"/>
            <a:ext cx="704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3714750"/>
            <a:ext cx="704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7563"/>
            <a:ext cx="704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E:\Новая папка (2)\анимаш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750" y="928688"/>
            <a:ext cx="82867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u="sng">
                <a:solidFill>
                  <a:srgbClr val="984807"/>
                </a:solidFill>
                <a:cs typeface="Times New Roman" pitchFamily="18" charset="0"/>
              </a:rPr>
              <a:t>Тема:</a:t>
            </a:r>
            <a:r>
              <a:rPr lang="ru-RU" sz="3600" b="1" u="sng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3600" b="1" u="sng">
                <a:solidFill>
                  <a:srgbClr val="0070C0"/>
                </a:solidFill>
                <a:cs typeface="Times New Roman" pitchFamily="18" charset="0"/>
              </a:rPr>
              <a:t>«Название нот. Звукоряд»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75" y="1571625"/>
            <a:ext cx="67770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Форма:</a:t>
            </a: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обобщающе-закрепляющее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2071688"/>
            <a:ext cx="8572500" cy="36623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формирование у детей младшего школьного возраста основ музыкальной грамоты, в единстве с развитием музыкальных и творческих способностей, воспитанием эмоциональной отзывчивости и устойчивого интереса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 музыкальным занятиям.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2" descr="E:\Новая папка (2)\анимашки\Картинки\HOLDB19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4143375"/>
            <a:ext cx="1397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0" descr="media0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214313"/>
            <a:ext cx="100012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1" descr="FAIRY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69716" flipH="1">
            <a:off x="115888" y="87313"/>
            <a:ext cx="152241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8" descr="H:\Документы\анимашки\Музыка\Новая папка (2)\musique01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285875"/>
            <a:ext cx="21431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4929188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1643063"/>
            <a:ext cx="1276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1857375"/>
            <a:ext cx="1133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337601">
            <a:off x="642144" y="4763294"/>
            <a:ext cx="188277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717727">
            <a:off x="5538787" y="4465638"/>
            <a:ext cx="19335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E:\Новая папка (2)\анимаш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86188" y="285750"/>
            <a:ext cx="21510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Задачи:</a:t>
            </a:r>
            <a:endParaRPr lang="ru-RU" sz="3200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Рисунок 7" descr="media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14313"/>
            <a:ext cx="85725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00125" y="1214438"/>
            <a:ext cx="7929563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закрепить у детей знания о музыкальных терминах: быстро, медленно, тихо, громко, спокойно, торжественно.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Понятиях: «Регистр», «Нотоносец»;</a:t>
            </a:r>
          </a:p>
          <a:p>
            <a:pPr eaLnBrk="0" hangingPunct="0"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развивать ладовое чувство, слуховую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дифференциацию, умение детей различать темп и динамические оттенки музыкальной речи: тихо - громко, медленно - быстро; </a:t>
            </a:r>
          </a:p>
          <a:p>
            <a:pPr eaLnBrk="0" hangingPunct="0"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воспитывать эмоциональную отзывчивость на музыку различного характера и устойчивый интерес к различным видам музыкальной деятельности.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413" name="Рисунок 9" descr="FAIRY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0512" flipH="1">
            <a:off x="147638" y="84138"/>
            <a:ext cx="14192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E:\Новая папка (2)\анимашки\Картинки\HOLDB19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1357313"/>
            <a:ext cx="1077913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500563"/>
            <a:ext cx="9572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14625"/>
            <a:ext cx="9572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143000"/>
            <a:ext cx="9572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E:\мама\4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75" y="-285750"/>
            <a:ext cx="10517188" cy="74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71750" y="376238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Контингент участников: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500063" y="5929313"/>
            <a:ext cx="6929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ea typeface="Calibri" pitchFamily="34" charset="0"/>
                <a:cs typeface="Arial" charset="0"/>
              </a:rPr>
              <a:t>дети младшего школьного возраста.</a:t>
            </a:r>
            <a:endParaRPr lang="ru-RU" sz="2800" b="1">
              <a:solidFill>
                <a:srgbClr val="7030A0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pic>
        <p:nvPicPr>
          <p:cNvPr id="18436" name="Picture 2" descr="E:\Новая папка (2)\анимашки\Картинки\HOLID02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4214813"/>
            <a:ext cx="143351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8" descr="FAIRY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85211" flipH="1">
            <a:off x="-419100" y="168275"/>
            <a:ext cx="19494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9" descr="FAIRY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85211">
            <a:off x="6927850" y="-347663"/>
            <a:ext cx="2506663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print"/>
          <a:srcRect l="5969" t="27047" r="70415" b="19440"/>
          <a:stretch>
            <a:fillRect/>
          </a:stretch>
        </p:blipFill>
        <p:spPr bwMode="auto">
          <a:xfrm rot="21162818">
            <a:off x="2182485" y="920858"/>
            <a:ext cx="2184391" cy="3013099"/>
          </a:xfrm>
          <a:prstGeom prst="ellipse">
            <a:avLst/>
          </a:prstGeom>
          <a:noFill/>
          <a:ln w="66675" cmpd="tri" algn="in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6" name="Рисунок 15"/>
          <p:cNvPicPr/>
          <p:nvPr/>
        </p:nvPicPr>
        <p:blipFill>
          <a:blip r:embed="rId7" cstate="print">
            <a:lum bright="30000"/>
          </a:blip>
          <a:srcRect l="28068" t="16080" r="6011" b="52642"/>
          <a:stretch>
            <a:fillRect/>
          </a:stretch>
        </p:blipFill>
        <p:spPr bwMode="auto">
          <a:xfrm rot="378478">
            <a:off x="4666451" y="899509"/>
            <a:ext cx="2243139" cy="3143272"/>
          </a:xfrm>
          <a:prstGeom prst="ellipse">
            <a:avLst/>
          </a:prstGeom>
          <a:noFill/>
          <a:ln w="63500" cmpd="tri" algn="in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8" cstate="print"/>
          <a:srcRect l="46293" t="35097" r="41082" b="45839"/>
          <a:stretch>
            <a:fillRect/>
          </a:stretch>
        </p:blipFill>
        <p:spPr bwMode="auto">
          <a:xfrm rot="849678">
            <a:off x="6688843" y="3582200"/>
            <a:ext cx="2164715" cy="2643206"/>
          </a:xfrm>
          <a:prstGeom prst="ellipse">
            <a:avLst/>
          </a:prstGeom>
          <a:noFill/>
          <a:ln w="53975" cmpd="tri" algn="in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3" name="Рисунок 12"/>
          <p:cNvPicPr/>
          <p:nvPr/>
        </p:nvPicPr>
        <p:blipFill>
          <a:blip r:embed="rId9" cstate="print"/>
          <a:srcRect l="31208" t="33038" r="55994" b="48528"/>
          <a:stretch>
            <a:fillRect/>
          </a:stretch>
        </p:blipFill>
        <p:spPr bwMode="auto">
          <a:xfrm rot="20704325">
            <a:off x="277886" y="3583414"/>
            <a:ext cx="2071702" cy="2428892"/>
          </a:xfrm>
          <a:prstGeom prst="ellipse">
            <a:avLst/>
          </a:prstGeom>
          <a:noFill/>
          <a:ln w="57150" cmpd="tri" algn="in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E:\Новая папка (2)\анимаш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3" y="0"/>
            <a:ext cx="85010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3200" b="1">
              <a:solidFill>
                <a:schemeClr val="tx2"/>
              </a:solidFill>
              <a:ea typeface="Calibri" pitchFamily="34" charset="0"/>
              <a:cs typeface="Arial" charset="0"/>
            </a:endParaRPr>
          </a:p>
          <a:p>
            <a:pPr algn="ctr"/>
            <a:r>
              <a:rPr lang="ru-RU" sz="3200" b="1">
                <a:solidFill>
                  <a:schemeClr val="tx2"/>
                </a:solidFill>
                <a:ea typeface="Calibri" pitchFamily="34" charset="0"/>
                <a:cs typeface="Arial" charset="0"/>
              </a:rPr>
              <a:t>Ход занятия</a:t>
            </a:r>
            <a:endParaRPr lang="ru-RU" sz="3200">
              <a:solidFill>
                <a:schemeClr val="tx2"/>
              </a:solidFill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en-US" sz="2800" b="1" u="sng">
                <a:solidFill>
                  <a:srgbClr val="984807"/>
                </a:solidFill>
                <a:ea typeface="Times New Roman" pitchFamily="18" charset="0"/>
                <a:cs typeface="Arial" charset="0"/>
              </a:rPr>
              <a:t>I</a:t>
            </a:r>
            <a:r>
              <a:rPr lang="ru-RU" sz="2800" b="1" u="sng">
                <a:solidFill>
                  <a:srgbClr val="984807"/>
                </a:solidFill>
                <a:ea typeface="Times New Roman" pitchFamily="18" charset="0"/>
                <a:cs typeface="Arial" charset="0"/>
              </a:rPr>
              <a:t>. Организационный момент</a:t>
            </a:r>
            <a:endParaRPr lang="ru-RU" sz="2800" u="sng">
              <a:solidFill>
                <a:srgbClr val="984807"/>
              </a:solidFill>
              <a:cs typeface="Arial" charset="0"/>
            </a:endParaRPr>
          </a:p>
          <a:p>
            <a:pPr eaLnBrk="0" hangingPunct="0"/>
            <a:r>
              <a:rPr lang="ru-RU" sz="2800" b="1" u="sng">
                <a:solidFill>
                  <a:srgbClr val="376092"/>
                </a:solidFill>
                <a:cs typeface="Times New Roman" pitchFamily="18" charset="0"/>
              </a:rPr>
              <a:t>Задачи:</a:t>
            </a:r>
            <a:r>
              <a:rPr lang="ru-RU" sz="2800" u="sng">
                <a:solidFill>
                  <a:srgbClr val="376092"/>
                </a:solidFill>
                <a:cs typeface="Times New Roman" pitchFamily="18" charset="0"/>
              </a:rPr>
              <a:t> </a:t>
            </a:r>
          </a:p>
          <a:p>
            <a:pPr eaLnBrk="0" hangingPunct="0"/>
            <a:endParaRPr lang="ru-RU" sz="2800" u="sng">
              <a:solidFill>
                <a:srgbClr val="376092"/>
              </a:solidFill>
              <a:cs typeface="Arial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800" b="1">
                <a:solidFill>
                  <a:srgbClr val="7030A0"/>
                </a:solidFill>
                <a:cs typeface="Times New Roman" pitchFamily="18" charset="0"/>
              </a:rPr>
              <a:t> создание положительного эмоционального     настроя у детей на музыкальную деятельность;</a:t>
            </a:r>
          </a:p>
          <a:p>
            <a:pPr eaLnBrk="0" hangingPunct="0"/>
            <a:endParaRPr lang="ru-RU" sz="2800" b="1">
              <a:solidFill>
                <a:srgbClr val="7030A0"/>
              </a:solidFill>
              <a:cs typeface="Arial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800" b="1">
                <a:solidFill>
                  <a:srgbClr val="7030A0"/>
                </a:solidFill>
                <a:cs typeface="Times New Roman" pitchFamily="18" charset="0"/>
              </a:rPr>
              <a:t> концентрация внимания.</a:t>
            </a:r>
            <a:endParaRPr lang="ru-RU" sz="2800" b="1">
              <a:solidFill>
                <a:srgbClr val="7030A0"/>
              </a:solidFill>
              <a:cs typeface="Arial" charset="0"/>
            </a:endParaRPr>
          </a:p>
        </p:txBody>
      </p:sp>
      <p:pic>
        <p:nvPicPr>
          <p:cNvPr id="20483" name="Рисунок 7" descr="media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14313"/>
            <a:ext cx="71437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E:\Новая папка (2)\анимашки\Картинки\HOLDB19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285750"/>
            <a:ext cx="124618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9" descr="E:\мама\инт\музыкальная шкатулка\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143250"/>
            <a:ext cx="32146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3357563"/>
            <a:ext cx="1276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2643188"/>
            <a:ext cx="1276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3000375"/>
            <a:ext cx="1276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3643313"/>
            <a:ext cx="1276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7650" y="3786188"/>
            <a:ext cx="1276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357188"/>
            <a:ext cx="91281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8" descr="H:\Документы\анимашки\Музыка\Новая папка (2)\musique01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85750" y="0"/>
            <a:ext cx="21431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E:\Новая папка (2)\анимаш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88" y="1214438"/>
            <a:ext cx="878681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152400" algn="l"/>
              </a:tabLst>
            </a:pPr>
            <a:r>
              <a:rPr lang="ru-RU" sz="2800" b="1" u="sng">
                <a:solidFill>
                  <a:srgbClr val="376092"/>
                </a:solidFill>
                <a:cs typeface="Times New Roman" pitchFamily="18" charset="0"/>
              </a:rPr>
              <a:t>Задачи:</a:t>
            </a:r>
            <a:r>
              <a:rPr lang="ru-RU" sz="2800" u="sng">
                <a:solidFill>
                  <a:srgbClr val="376092"/>
                </a:solidFill>
                <a:cs typeface="Times New Roman" pitchFamily="18" charset="0"/>
              </a:rPr>
              <a:t> </a:t>
            </a:r>
            <a:endParaRPr lang="ru-RU" sz="2800" u="sng">
              <a:solidFill>
                <a:srgbClr val="376092"/>
              </a:solidFill>
            </a:endParaRPr>
          </a:p>
          <a:p>
            <a:pPr eaLnBrk="0" hangingPunct="0">
              <a:buFont typeface="Wingdings" pitchFamily="2" charset="2"/>
              <a:buChar char="v"/>
              <a:tabLst>
                <a:tab pos="152400" algn="l"/>
              </a:tabLst>
            </a:pPr>
            <a:r>
              <a:rPr lang="ru-RU" sz="280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7030A0"/>
                </a:solidFill>
                <a:cs typeface="Times New Roman" pitchFamily="18" charset="0"/>
              </a:rPr>
              <a:t>мотивация интереса воспитанников к повторению и закреплению пройденного материала;</a:t>
            </a:r>
            <a:endParaRPr lang="ru-RU" sz="2800" b="1">
              <a:solidFill>
                <a:srgbClr val="7030A0"/>
              </a:solidFill>
            </a:endParaRPr>
          </a:p>
          <a:p>
            <a:pPr eaLnBrk="0" hangingPunct="0">
              <a:buFont typeface="Wingdings" pitchFamily="2" charset="2"/>
              <a:buChar char="v"/>
              <a:tabLst>
                <a:tab pos="152400" algn="l"/>
              </a:tabLst>
            </a:pPr>
            <a:r>
              <a:rPr lang="ru-RU" sz="2800" b="1">
                <a:solidFill>
                  <a:srgbClr val="7030A0"/>
                </a:solidFill>
                <a:cs typeface="Times New Roman" pitchFamily="18" charset="0"/>
              </a:rPr>
              <a:t> изучение новой темы;</a:t>
            </a:r>
            <a:endParaRPr lang="ru-RU" sz="2800" b="1">
              <a:solidFill>
                <a:srgbClr val="7030A0"/>
              </a:solidFill>
            </a:endParaRPr>
          </a:p>
          <a:p>
            <a:pPr eaLnBrk="0" hangingPunct="0">
              <a:buFont typeface="Wingdings" pitchFamily="2" charset="2"/>
              <a:buChar char="v"/>
              <a:tabLst>
                <a:tab pos="152400" algn="l"/>
              </a:tabLst>
            </a:pPr>
            <a:r>
              <a:rPr lang="ru-RU" sz="2800" b="1">
                <a:solidFill>
                  <a:srgbClr val="7030A0"/>
                </a:solidFill>
                <a:cs typeface="Times New Roman" pitchFamily="18" charset="0"/>
              </a:rPr>
              <a:t> мотивация к участию в музыкальных играх;</a:t>
            </a:r>
            <a:endParaRPr lang="ru-RU" sz="2800" b="1">
              <a:solidFill>
                <a:srgbClr val="7030A0"/>
              </a:solidFill>
            </a:endParaRPr>
          </a:p>
          <a:p>
            <a:pPr eaLnBrk="0" hangingPunct="0">
              <a:buFont typeface="Wingdings" pitchFamily="2" charset="2"/>
              <a:buChar char="v"/>
              <a:tabLst>
                <a:tab pos="152400" algn="l"/>
              </a:tabLst>
            </a:pPr>
            <a:r>
              <a:rPr lang="ru-RU" sz="2800" b="1">
                <a:solidFill>
                  <a:srgbClr val="7030A0"/>
                </a:solidFill>
                <a:cs typeface="Times New Roman" pitchFamily="18" charset="0"/>
              </a:rPr>
              <a:t> развитие эмоциональной отзывчивости через музыкально-игровую деятельность детей;</a:t>
            </a:r>
          </a:p>
          <a:p>
            <a:pPr eaLnBrk="0" hangingPunct="0">
              <a:buFont typeface="Wingdings" pitchFamily="2" charset="2"/>
              <a:buChar char="v"/>
              <a:tabLst>
                <a:tab pos="152400" algn="l"/>
              </a:tabLst>
            </a:pPr>
            <a:r>
              <a:rPr lang="ru-RU" sz="2800" b="1">
                <a:solidFill>
                  <a:srgbClr val="7030A0"/>
                </a:solidFill>
                <a:cs typeface="Times New Roman" pitchFamily="18" charset="0"/>
              </a:rPr>
              <a:t> закрепление навыков игры на детских музыкальных инструментах.</a:t>
            </a:r>
            <a:r>
              <a:rPr lang="ru-RU" sz="2800" b="1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4688" y="428625"/>
            <a:ext cx="38115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52400" algn="l"/>
              </a:tabLst>
            </a:pPr>
            <a:r>
              <a:rPr lang="en-US" sz="3200" b="1" u="sng">
                <a:solidFill>
                  <a:srgbClr val="984807"/>
                </a:solidFill>
                <a:cs typeface="Times New Roman" pitchFamily="18" charset="0"/>
              </a:rPr>
              <a:t>II</a:t>
            </a:r>
            <a:r>
              <a:rPr lang="ru-RU" sz="3200" b="1" u="sng">
                <a:solidFill>
                  <a:srgbClr val="984807"/>
                </a:solidFill>
                <a:cs typeface="Times New Roman" pitchFamily="18" charset="0"/>
              </a:rPr>
              <a:t>. Основной этап</a:t>
            </a:r>
            <a:endParaRPr lang="ru-RU" sz="3200" u="sng">
              <a:solidFill>
                <a:srgbClr val="984807"/>
              </a:solidFill>
            </a:endParaRPr>
          </a:p>
        </p:txBody>
      </p:sp>
      <p:pic>
        <p:nvPicPr>
          <p:cNvPr id="21508" name="Рисунок 6" descr="media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14313"/>
            <a:ext cx="8572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E:\Новая папка (2)\анимашки\Картинки\HOLDB19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28625" y="285750"/>
            <a:ext cx="7858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8" descr="heart5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5286375"/>
            <a:ext cx="1714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E:\Новая папка (2)\анимашки\Музыка\Новая папка (2)\ves-0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4286250"/>
            <a:ext cx="7429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5" descr="174382d45c67ca8e5e986061328ee00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63" y="2500313"/>
            <a:ext cx="11541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16щ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75" y="5072063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4" descr="H:\Документы\анимашки\Музыка\Новая папка (2)\cc5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85813" y="285750"/>
            <a:ext cx="642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E:\Новая папка (2)\анимашки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a19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85750"/>
            <a:ext cx="435768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714375"/>
            <a:ext cx="3214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Громкая  музыка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75" y="1571625"/>
            <a:ext cx="2643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Тихая музыка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8" y="4357688"/>
            <a:ext cx="85725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Характер музыки бывает: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торжественный;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веселый;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грустный и т.д…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0" y="3286125"/>
            <a:ext cx="3357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Быстрая музыка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3" y="2500313"/>
            <a:ext cx="3786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Медленная  музыка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media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642938"/>
            <a:ext cx="5715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media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286125"/>
            <a:ext cx="5715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media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2500313"/>
            <a:ext cx="5715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edia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1500188"/>
            <a:ext cx="5715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media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4357688"/>
            <a:ext cx="5715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a19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143000"/>
            <a:ext cx="435768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a19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071688"/>
            <a:ext cx="4357688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lines2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286125"/>
            <a:ext cx="4357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E:\Новая папка (2)\анимаш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428625" y="571500"/>
            <a:ext cx="8501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chemeClr val="tx2"/>
                </a:solidFill>
                <a:cs typeface="Arial" charset="0"/>
              </a:rPr>
              <a:t>Игра-распевка  «Как под горкой, под горой»</a:t>
            </a:r>
            <a:r>
              <a:rPr lang="ru-RU" sz="2800" i="1" u="sng">
                <a:solidFill>
                  <a:schemeClr val="tx2"/>
                </a:solidFill>
                <a:cs typeface="Arial" charset="0"/>
              </a:rPr>
              <a:t> </a:t>
            </a:r>
            <a:endParaRPr lang="ru-RU" sz="2800" u="sng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428625" y="1285875"/>
            <a:ext cx="8286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24580" name="Рисунок 6" descr="H:\Документы\анимашки\Новая папка (2)\a19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38"/>
            <a:ext cx="1155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214438" y="3143250"/>
            <a:ext cx="707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cs typeface="Arial" charset="0"/>
              </a:rPr>
              <a:t>Как  под  гор - кой    под  го - рой</a:t>
            </a: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428625" y="3714750"/>
            <a:ext cx="8286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24583" name="Рисунок 9" descr="H:\Документы\анимашки\Новая папка (2)\a19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714750"/>
            <a:ext cx="1155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1285875" y="5572125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cs typeface="Arial" charset="0"/>
              </a:rPr>
              <a:t>Тор – го – вал  ста – рик  зо - лой</a:t>
            </a:r>
          </a:p>
        </p:txBody>
      </p:sp>
      <p:pic>
        <p:nvPicPr>
          <p:cNvPr id="24585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2286000"/>
            <a:ext cx="6604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2071688"/>
            <a:ext cx="660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1928813"/>
            <a:ext cx="660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1928813"/>
            <a:ext cx="660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 r="35036"/>
          <a:stretch>
            <a:fillRect/>
          </a:stretch>
        </p:blipFill>
        <p:spPr bwMode="auto">
          <a:xfrm>
            <a:off x="6429375" y="1643063"/>
            <a:ext cx="493713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2071688"/>
            <a:ext cx="660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2286000"/>
            <a:ext cx="6604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rot="5400000">
            <a:off x="4007643" y="2135982"/>
            <a:ext cx="11287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008018" y="2135982"/>
            <a:ext cx="11287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007643" y="4564857"/>
            <a:ext cx="11287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7150894" y="4493419"/>
            <a:ext cx="11287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1143000" y="3000375"/>
            <a:ext cx="64293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>
            <a:off x="2071688" y="3000375"/>
            <a:ext cx="6429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98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4714875"/>
            <a:ext cx="6604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500563"/>
            <a:ext cx="660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4500563"/>
            <a:ext cx="660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357688"/>
            <a:ext cx="660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4357688"/>
            <a:ext cx="660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3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14875"/>
            <a:ext cx="6604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4" name="Picture 17" descr="not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 r="35036"/>
          <a:stretch>
            <a:fillRect/>
          </a:stretch>
        </p:blipFill>
        <p:spPr bwMode="auto">
          <a:xfrm>
            <a:off x="6572250" y="4572000"/>
            <a:ext cx="411163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Прямая соединительная линия 51"/>
          <p:cNvCxnSpPr/>
          <p:nvPr/>
        </p:nvCxnSpPr>
        <p:spPr>
          <a:xfrm rot="10800000">
            <a:off x="6500813" y="5429250"/>
            <a:ext cx="6429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0800000">
            <a:off x="5643563" y="5429250"/>
            <a:ext cx="6429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>
            <a:off x="4929188" y="5429250"/>
            <a:ext cx="6429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608" name="Text Box 2"/>
          <p:cNvSpPr txBox="1">
            <a:spLocks noChangeArrowheads="1"/>
          </p:cNvSpPr>
          <p:nvPr/>
        </p:nvSpPr>
        <p:spPr bwMode="auto">
          <a:xfrm>
            <a:off x="857250" y="1643063"/>
            <a:ext cx="381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>
                <a:latin typeface="Times New Roman" pitchFamily="18" charset="0"/>
              </a:rPr>
              <a:t>2</a:t>
            </a:r>
          </a:p>
          <a:p>
            <a:r>
              <a:rPr lang="ru-RU" sz="3200">
                <a:latin typeface="Times New Roman" pitchFamily="18" charset="0"/>
              </a:rPr>
              <a:t>4</a:t>
            </a:r>
            <a:endParaRPr lang="ru-RU" sz="3200"/>
          </a:p>
        </p:txBody>
      </p:sp>
      <p:sp>
        <p:nvSpPr>
          <p:cNvPr id="24609" name="Text Box 2"/>
          <p:cNvSpPr txBox="1">
            <a:spLocks noChangeArrowheads="1"/>
          </p:cNvSpPr>
          <p:nvPr/>
        </p:nvSpPr>
        <p:spPr bwMode="auto">
          <a:xfrm>
            <a:off x="1071563" y="4071938"/>
            <a:ext cx="381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>
                <a:latin typeface="Times New Roman" pitchFamily="18" charset="0"/>
              </a:rPr>
              <a:t>2</a:t>
            </a:r>
          </a:p>
          <a:p>
            <a:r>
              <a:rPr lang="ru-RU" sz="3200">
                <a:latin typeface="Times New Roman" pitchFamily="18" charset="0"/>
              </a:rPr>
              <a:t>4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313</Words>
  <Application>Microsoft Office PowerPoint</Application>
  <PresentationFormat>Экран (4:3)</PresentationFormat>
  <Paragraphs>113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Arial</vt:lpstr>
      <vt:lpstr>Monotype Corsiva</vt:lpstr>
      <vt:lpstr>Impact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Раджап</dc:creator>
  <cp:lastModifiedBy>USER</cp:lastModifiedBy>
  <cp:revision>82</cp:revision>
  <dcterms:created xsi:type="dcterms:W3CDTF">2010-11-16T12:48:24Z</dcterms:created>
  <dcterms:modified xsi:type="dcterms:W3CDTF">2011-07-02T19:23:07Z</dcterms:modified>
</cp:coreProperties>
</file>