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9"/>
  </p:notesMasterIdLst>
  <p:sldIdLst>
    <p:sldId id="256" r:id="rId2"/>
    <p:sldId id="266" r:id="rId3"/>
    <p:sldId id="269" r:id="rId4"/>
    <p:sldId id="267" r:id="rId5"/>
    <p:sldId id="268" r:id="rId6"/>
    <p:sldId id="265" r:id="rId7"/>
    <p:sldId id="26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016"/>
    <a:srgbClr val="17007A"/>
    <a:srgbClr val="1F00A2"/>
    <a:srgbClr val="2B00E4"/>
    <a:srgbClr val="4508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82" autoAdjust="0"/>
  </p:normalViewPr>
  <p:slideViewPr>
    <p:cSldViewPr>
      <p:cViewPr varScale="1">
        <p:scale>
          <a:sx n="75" d="100"/>
          <a:sy n="75" d="100"/>
        </p:scale>
        <p:origin x="-84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BE5BB11-83FC-4672-8E0C-AFC91368DE2A}" type="datetimeFigureOut">
              <a:rPr lang="ru-RU"/>
              <a:pPr>
                <a:defRPr/>
              </a:pPr>
              <a:t>17.11.2010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B474E1A-42CA-47F8-A098-9AEE850B8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47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47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47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47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47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47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47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47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47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47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47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47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47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47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376577-DFC0-462D-9861-36D681CB6990}" type="datetimeFigureOut">
              <a:rPr lang="ru-RU"/>
              <a:pPr/>
              <a:t>17.11.2010</a:t>
            </a:fld>
            <a:endParaRPr lang="ru-RU"/>
          </a:p>
        </p:txBody>
      </p:sp>
      <p:sp>
        <p:nvSpPr>
          <p:cNvPr id="747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47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E9A79B1-F1C8-44AC-A340-B99882B7623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47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47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A9360-2961-4221-8E67-CED5B4701D6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B359C1D-0CE6-4F8C-89A9-A6E3379E9FE3}" type="datetimeFigureOut">
              <a:rPr lang="ru-RU"/>
              <a:pPr/>
              <a:t>17.11.2010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1D9F69-1ACA-49ED-AB52-BECF93B9D27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7E80E37-E7C2-4152-B677-8298E31AEB92}" type="datetimeFigureOut">
              <a:rPr lang="ru-RU"/>
              <a:pPr/>
              <a:t>17.11.2010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EF9D03-A1C8-493F-A29A-2BA3B87077A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03FD9BD-F71F-4614-8952-4D2365D9DBCA}" type="datetimeFigureOut">
              <a:rPr lang="ru-RU"/>
              <a:pPr/>
              <a:t>17.11.2010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19DD89-C775-48C9-8AAC-07DC2D49750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21EB004-AC6D-4E2E-BC2D-AB18B2018C58}" type="datetimeFigureOut">
              <a:rPr lang="ru-RU"/>
              <a:pPr/>
              <a:t>17.11.2010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E44654-F3D4-43B3-B7DF-964B28E030F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CEDBC58-80B5-4260-BF30-42C4FC77A4AF}" type="datetimeFigureOut">
              <a:rPr lang="ru-RU"/>
              <a:pPr/>
              <a:t>17.11.2010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32E968-2084-4AE2-821A-D1F88BBD503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473E2C1-23F3-448C-90F5-763CC380527A}" type="datetimeFigureOut">
              <a:rPr lang="ru-RU"/>
              <a:pPr/>
              <a:t>17.11.2010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EF040A-C7C2-4559-8B85-062D2E7CF6E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9C4A9C2-3DC4-4C9D-9FB0-8855A4D4BC23}" type="datetimeFigureOut">
              <a:rPr lang="ru-RU"/>
              <a:pPr/>
              <a:t>17.11.2010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8ABC9D-5899-49CE-AB65-DDA1B7E170E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3898A20-0EE1-43F6-A32F-5E3F8C300CF9}" type="datetimeFigureOut">
              <a:rPr lang="ru-RU"/>
              <a:pPr/>
              <a:t>17.11.2010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34F00A-ADD3-462F-9614-654CE7D2BC3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5254D51-EBAE-4725-9F78-BC875B2E8D29}" type="datetimeFigureOut">
              <a:rPr lang="ru-RU"/>
              <a:pPr/>
              <a:t>17.11.2010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2865B3-9243-4240-A88B-D1213499C45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1A521F-58E4-4F1C-A749-0606726BE175}" type="datetimeFigureOut">
              <a:rPr lang="ru-RU"/>
              <a:pPr/>
              <a:t>17.11.2010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9646E1D9-900E-4CF2-8298-F24E332F9CB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737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37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37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37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737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737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737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737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37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737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737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37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37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27F6356-2061-4ACA-9B62-D322671C6B1F}" type="datetimeFigureOut">
              <a:rPr lang="ru-RU"/>
              <a:pPr/>
              <a:t>17.11.2010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ина\Desktop\б.у\13236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857232"/>
            <a:ext cx="3663338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1928802"/>
            <a:ext cx="626427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17007A"/>
                </a:solidFill>
                <a:latin typeface="Arial Black" pitchFamily="34" charset="0"/>
              </a:rPr>
              <a:t>МЕХАНИЗМ НАЧИСЛЕНИЯ ЗАРАБОТНОЙ ПЛАТЫ</a:t>
            </a:r>
          </a:p>
          <a:p>
            <a:pPr>
              <a:spcBef>
                <a:spcPct val="50000"/>
              </a:spcBef>
            </a:pPr>
            <a:endParaRPr lang="ru-RU" sz="2400" b="1" dirty="0">
              <a:solidFill>
                <a:srgbClr val="17007A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17007A"/>
                </a:solidFill>
              </a:rPr>
              <a:t>ДОКУМЕНТООБОРОТ</a:t>
            </a:r>
          </a:p>
        </p:txBody>
      </p:sp>
    </p:spTree>
  </p:cSld>
  <p:clrMapOvr>
    <a:masterClrMapping/>
  </p:clrMapOvr>
  <p:transition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227138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17007A"/>
                </a:solidFill>
                <a:latin typeface="Arial Black" pitchFamily="34" charset="0"/>
              </a:rPr>
              <a:t>ПРИЕМ НА РАБОТУ</a:t>
            </a:r>
          </a:p>
        </p:txBody>
      </p:sp>
      <p:pic>
        <p:nvPicPr>
          <p:cNvPr id="4098" name="Picture 2" descr="C:\Users\Алина\Desktop\б.у\739037173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2492375"/>
            <a:ext cx="2879725" cy="3886200"/>
          </a:xfrm>
          <a:noFill/>
          <a:ln/>
        </p:spPr>
      </p:pic>
      <p:pic>
        <p:nvPicPr>
          <p:cNvPr id="2054" name="Picture 6" descr="C:\Users\Алина\Desktop\б.у\12683006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2420938"/>
            <a:ext cx="32893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Users\Алина\Desktop\б.у\158246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2060575"/>
            <a:ext cx="78486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17007A"/>
                </a:solidFill>
                <a:latin typeface="Arial Black" pitchFamily="34" charset="0"/>
                <a:cs typeface="Aharoni" pitchFamily="2" charset="-79"/>
              </a:rPr>
              <a:t>ОФОРМЛЕНИЕ ТРУДОВЫХ ОТНОШЕНИЙ</a:t>
            </a:r>
            <a:endParaRPr lang="ru-RU" sz="3600" b="1" dirty="0">
              <a:solidFill>
                <a:srgbClr val="17007A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7" name="Picture 2" descr="C:\Users\Алина\Desktop\б.у\36834493_dogovor_zabava_nikitich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496"/>
            <a:ext cx="68754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Алина\Desktop\б.у\trudovoi-dogovor-i-primer-zapolneniya-image-1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643570" y="1643050"/>
            <a:ext cx="3143272" cy="4357718"/>
          </a:xfrm>
          <a:noFill/>
          <a:ln w="12700">
            <a:solidFill>
              <a:srgbClr val="000000"/>
            </a:solidFill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857884" y="1643050"/>
            <a:ext cx="30003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Arial Black" pitchFamily="34" charset="0"/>
              </a:rPr>
              <a:t>ТРУДОВОЙ ДОГОВОР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лина\Desktop\б.у\36834493_dogovor_zabava_nikitich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557338"/>
            <a:ext cx="68754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5786446" y="142852"/>
            <a:ext cx="2736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rgbClr val="17007A"/>
                </a:solidFill>
                <a:latin typeface="Arial Black" pitchFamily="34" charset="0"/>
              </a:rPr>
              <a:t>ТРУДОВОЙ ДОГОВОР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5508625" y="620713"/>
            <a:ext cx="29511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E3016"/>
                </a:solidFill>
                <a:latin typeface="Arial Black" pitchFamily="34" charset="0"/>
              </a:rPr>
              <a:t>Обеспечивает гарантии</a:t>
            </a:r>
          </a:p>
        </p:txBody>
      </p:sp>
      <p:grpSp>
        <p:nvGrpSpPr>
          <p:cNvPr id="77834" name="Group 10"/>
          <p:cNvGrpSpPr>
            <a:grpSpLocks/>
          </p:cNvGrpSpPr>
          <p:nvPr/>
        </p:nvGrpSpPr>
        <p:grpSpPr bwMode="auto">
          <a:xfrm>
            <a:off x="2339975" y="1557338"/>
            <a:ext cx="4897438" cy="2160587"/>
            <a:chOff x="2324" y="981"/>
            <a:chExt cx="2235" cy="1361"/>
          </a:xfrm>
        </p:grpSpPr>
        <p:sp>
          <p:nvSpPr>
            <p:cNvPr id="77832" name="AutoShape 8"/>
            <p:cNvSpPr>
              <a:spLocks noChangeArrowheads="1"/>
            </p:cNvSpPr>
            <p:nvPr/>
          </p:nvSpPr>
          <p:spPr bwMode="auto">
            <a:xfrm rot="3647911">
              <a:off x="3072" y="551"/>
              <a:ext cx="227" cy="1723"/>
            </a:xfrm>
            <a:prstGeom prst="downArrow">
              <a:avLst>
                <a:gd name="adj1" fmla="val 50000"/>
                <a:gd name="adj2" fmla="val 189758"/>
              </a:avLst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3" name="AutoShape 9"/>
            <p:cNvSpPr>
              <a:spLocks noChangeArrowheads="1"/>
            </p:cNvSpPr>
            <p:nvPr/>
          </p:nvSpPr>
          <p:spPr bwMode="auto">
            <a:xfrm>
              <a:off x="4332" y="981"/>
              <a:ext cx="227" cy="1361"/>
            </a:xfrm>
            <a:prstGeom prst="downArrow">
              <a:avLst>
                <a:gd name="adj1" fmla="val 50000"/>
                <a:gd name="adj2" fmla="val 149890"/>
              </a:avLst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027" name="Picture 3" descr="C:\Users\Алина\Desktop\б.у\1859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346" y="3436641"/>
            <a:ext cx="3076370" cy="3411460"/>
          </a:xfrm>
          <a:prstGeom prst="rect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63500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grpSp>
        <p:nvGrpSpPr>
          <p:cNvPr id="77839" name="Group 15"/>
          <p:cNvGrpSpPr>
            <a:grpSpLocks/>
          </p:cNvGrpSpPr>
          <p:nvPr/>
        </p:nvGrpSpPr>
        <p:grpSpPr bwMode="auto">
          <a:xfrm>
            <a:off x="5357818" y="3571876"/>
            <a:ext cx="3500462" cy="5532437"/>
            <a:chOff x="4014" y="2387"/>
            <a:chExt cx="1633" cy="3303"/>
          </a:xfrm>
        </p:grpSpPr>
        <p:pic>
          <p:nvPicPr>
            <p:cNvPr id="3079" name="Picture 7" descr="C:\Users\Алина\Desktop\б.у\3_4820mzb_mone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14" y="2387"/>
              <a:ext cx="1633" cy="3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7838" name="Text Box 14"/>
            <p:cNvSpPr txBox="1">
              <a:spLocks noChangeArrowheads="1"/>
            </p:cNvSpPr>
            <p:nvPr/>
          </p:nvSpPr>
          <p:spPr bwMode="auto">
            <a:xfrm>
              <a:off x="4513" y="3022"/>
              <a:ext cx="86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/>
                <a:t>Социальный пакет</a:t>
              </a:r>
            </a:p>
          </p:txBody>
        </p:sp>
      </p:grpSp>
      <p:sp>
        <p:nvSpPr>
          <p:cNvPr id="17" name="Содержимое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179388" y="476250"/>
            <a:ext cx="8372475" cy="1011238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3200" b="1" dirty="0"/>
              <a:t>ДОКУМЕНТАЦИЯ</a:t>
            </a:r>
          </a:p>
        </p:txBody>
      </p:sp>
      <p:pic>
        <p:nvPicPr>
          <p:cNvPr id="1027" name="Picture 3" descr="C:\Users\Алина\Desktop\б.у\42d67eb8138f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43550" y="404813"/>
            <a:ext cx="3600450" cy="6453187"/>
          </a:xfrm>
          <a:noFill/>
          <a:ln/>
        </p:spPr>
      </p:pic>
      <p:sp>
        <p:nvSpPr>
          <p:cNvPr id="83591" name="Line 1671"/>
          <p:cNvSpPr>
            <a:spLocks noChangeShapeType="1"/>
          </p:cNvSpPr>
          <p:nvPr/>
        </p:nvSpPr>
        <p:spPr bwMode="auto">
          <a:xfrm>
            <a:off x="2563813" y="12477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900" name="Text Box 2980"/>
          <p:cNvSpPr txBox="1">
            <a:spLocks noChangeArrowheads="1"/>
          </p:cNvSpPr>
          <p:nvPr/>
        </p:nvSpPr>
        <p:spPr bwMode="auto">
          <a:xfrm>
            <a:off x="107950" y="1844675"/>
            <a:ext cx="77755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17007A"/>
                </a:solidFill>
              </a:rPr>
              <a:t>ОТДЕЛ КАДРОВ  </a:t>
            </a:r>
            <a:br>
              <a:rPr lang="ru-RU" sz="2800" b="1" dirty="0">
                <a:solidFill>
                  <a:srgbClr val="17007A"/>
                </a:solidFill>
              </a:rPr>
            </a:br>
            <a:r>
              <a:rPr lang="ru-RU" b="1" dirty="0"/>
              <a:t>Табель учета рабочего времени</a:t>
            </a:r>
          </a:p>
        </p:txBody>
      </p:sp>
      <p:sp>
        <p:nvSpPr>
          <p:cNvPr id="84901" name="Text Box 2981"/>
          <p:cNvSpPr txBox="1">
            <a:spLocks noChangeArrowheads="1"/>
          </p:cNvSpPr>
          <p:nvPr/>
        </p:nvSpPr>
        <p:spPr bwMode="auto">
          <a:xfrm>
            <a:off x="107950" y="3284538"/>
            <a:ext cx="7704138" cy="128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17007A"/>
                </a:solidFill>
              </a:rPr>
              <a:t>БУХГАЛТЕР       </a:t>
            </a:r>
            <a:br>
              <a:rPr lang="ru-RU" sz="2800" b="1" dirty="0">
                <a:solidFill>
                  <a:srgbClr val="17007A"/>
                </a:solidFill>
              </a:rPr>
            </a:br>
            <a:r>
              <a:rPr lang="ru-RU" b="1" dirty="0"/>
              <a:t>Ведомость начисления зарплаты                                                Ведомость  выплаты     </a:t>
            </a:r>
            <a:r>
              <a:rPr lang="ru-RU" b="1" dirty="0" smtClean="0"/>
              <a:t>зарплаты</a:t>
            </a:r>
          </a:p>
        </p:txBody>
      </p:sp>
      <p:sp>
        <p:nvSpPr>
          <p:cNvPr id="84902" name="Text Box 2982"/>
          <p:cNvSpPr txBox="1">
            <a:spLocks noChangeArrowheads="1"/>
          </p:cNvSpPr>
          <p:nvPr/>
        </p:nvSpPr>
        <p:spPr bwMode="auto">
          <a:xfrm>
            <a:off x="107950" y="5084763"/>
            <a:ext cx="7704138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17007A"/>
                </a:solidFill>
              </a:rPr>
              <a:t/>
            </a:r>
            <a:br>
              <a:rPr lang="ru-RU" sz="2800" b="1">
                <a:solidFill>
                  <a:srgbClr val="17007A"/>
                </a:solidFill>
              </a:rPr>
            </a:br>
            <a:r>
              <a:rPr lang="ru-RU" sz="2800" b="1">
                <a:solidFill>
                  <a:srgbClr val="17007A"/>
                </a:solidFill>
              </a:rPr>
              <a:t>КАССИР              </a:t>
            </a:r>
            <a:br>
              <a:rPr lang="ru-RU" sz="2800" b="1">
                <a:solidFill>
                  <a:srgbClr val="17007A"/>
                </a:solidFill>
              </a:rPr>
            </a:br>
            <a:r>
              <a:rPr lang="ru-RU" b="1"/>
              <a:t>Ведомость  выплаты     зарплаты</a:t>
            </a:r>
            <a:br>
              <a:rPr lang="ru-RU" b="1"/>
            </a:br>
            <a:r>
              <a:rPr lang="ru-RU" b="1"/>
              <a:t>Расходный кассовый ордер</a:t>
            </a:r>
            <a:br>
              <a:rPr lang="ru-RU" b="1"/>
            </a:br>
            <a:r>
              <a:rPr lang="ru-RU" b="1"/>
              <a:t>                                                    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indent="484188"/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4" name="Picture 2" descr="C:\Users\Алина\Desktop\б.у\70_200809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188913"/>
            <a:ext cx="8713788" cy="3430587"/>
          </a:xfrm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11188" y="4076700"/>
            <a:ext cx="79216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1. </a:t>
            </a:r>
            <a:r>
              <a:rPr lang="ru-RU" sz="2000" b="1">
                <a:solidFill>
                  <a:srgbClr val="17007A"/>
                </a:solidFill>
              </a:rPr>
              <a:t>Начисление</a:t>
            </a:r>
            <a:r>
              <a:rPr lang="ru-RU">
                <a:solidFill>
                  <a:srgbClr val="17007A"/>
                </a:solidFill>
              </a:rPr>
              <a:t> </a:t>
            </a:r>
            <a:r>
              <a:rPr lang="ru-RU"/>
              <a:t>= оклад + доплаты и надбавки</a:t>
            </a:r>
          </a:p>
          <a:p>
            <a:pPr>
              <a:spcBef>
                <a:spcPct val="50000"/>
              </a:spcBef>
            </a:pPr>
            <a:r>
              <a:rPr lang="ru-RU"/>
              <a:t>2. </a:t>
            </a:r>
            <a:r>
              <a:rPr lang="ru-RU" sz="2000" b="1">
                <a:solidFill>
                  <a:srgbClr val="17007A"/>
                </a:solidFill>
              </a:rPr>
              <a:t>Удержания</a:t>
            </a:r>
            <a:r>
              <a:rPr lang="ru-RU"/>
              <a:t> =  начисление – НДФЛ – удерж.по исполнит.листам - </a:t>
            </a:r>
          </a:p>
          <a:p>
            <a:pPr>
              <a:spcBef>
                <a:spcPct val="50000"/>
              </a:spcBef>
            </a:pPr>
            <a:r>
              <a:rPr lang="ru-RU"/>
              <a:t>                              - удерж. по инициативе администрации</a:t>
            </a:r>
          </a:p>
          <a:p>
            <a:pPr>
              <a:spcBef>
                <a:spcPct val="50000"/>
              </a:spcBef>
            </a:pPr>
            <a:r>
              <a:rPr lang="ru-RU"/>
              <a:t>3. </a:t>
            </a:r>
            <a:r>
              <a:rPr lang="ru-RU" sz="2000" b="1">
                <a:solidFill>
                  <a:srgbClr val="17007A"/>
                </a:solidFill>
              </a:rPr>
              <a:t>На руки</a:t>
            </a:r>
            <a:r>
              <a:rPr lang="ru-RU"/>
              <a:t>      =   начисление - удержания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>
          <a:xfrm>
            <a:off x="179388" y="476250"/>
            <a:ext cx="8372475" cy="1011238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Порядок начисления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заработной платы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ина\Desktop\б.у\formirovane_trebovanij_k_sod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549275"/>
            <a:ext cx="78486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C:\Users\Алина\Desktop\б.у\4d2d11f829297e560c78d2b404f3f934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8486" y="4516289"/>
            <a:ext cx="2154110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2" descr="C:\Users\Алина\Desktop\б.у\credit-car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5312" y="4298429"/>
            <a:ext cx="2465967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11188" y="3213100"/>
            <a:ext cx="77755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17007A"/>
                </a:solidFill>
              </a:rPr>
              <a:t>   Касса организации                     Банкомат</a:t>
            </a:r>
            <a:endParaRPr lang="ru-RU" b="1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67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Пиксел</vt:lpstr>
      <vt:lpstr>Слайд 1</vt:lpstr>
      <vt:lpstr>ПРИЕМ НА РАБОТУ</vt:lpstr>
      <vt:lpstr>ОФОРМЛЕНИЕ ТРУДОВЫХ ОТНОШЕНИЙ</vt:lpstr>
      <vt:lpstr>Слайд 4</vt:lpstr>
      <vt:lpstr>ДОКУМЕНТАЦИЯ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Алина</dc:creator>
  <cp:lastModifiedBy>admin</cp:lastModifiedBy>
  <cp:revision>48</cp:revision>
  <dcterms:created xsi:type="dcterms:W3CDTF">2010-11-09T08:25:33Z</dcterms:created>
  <dcterms:modified xsi:type="dcterms:W3CDTF">2010-11-17T04:54:00Z</dcterms:modified>
</cp:coreProperties>
</file>