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Урок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Путешествие 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станцию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«Соли»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7000" b="1" dirty="0" smtClean="0"/>
              <a:t>8 класс</a:t>
            </a:r>
            <a:endParaRPr lang="ru-RU" sz="7000" dirty="0" smtClean="0"/>
          </a:p>
          <a:p>
            <a:r>
              <a:rPr lang="ru-RU" sz="7000" b="1" dirty="0" smtClean="0"/>
              <a:t> </a:t>
            </a:r>
            <a:endParaRPr lang="ru-RU" sz="7000" dirty="0" smtClean="0"/>
          </a:p>
          <a:p>
            <a:r>
              <a:rPr lang="ru-RU" sz="7000" b="1" dirty="0" smtClean="0"/>
              <a:t> </a:t>
            </a:r>
            <a:endParaRPr lang="ru-RU" sz="7000" dirty="0" smtClean="0"/>
          </a:p>
          <a:p>
            <a:r>
              <a:rPr lang="ru-RU" sz="7000" dirty="0" smtClean="0"/>
              <a:t>                            </a:t>
            </a:r>
            <a:r>
              <a:rPr lang="ru-RU" sz="7000" u="sng" dirty="0" smtClean="0"/>
              <a:t>Учитель:</a:t>
            </a:r>
            <a:endParaRPr lang="ru-RU" sz="7000" dirty="0" smtClean="0"/>
          </a:p>
          <a:p>
            <a:r>
              <a:rPr lang="en-US" sz="7000" dirty="0" smtClean="0"/>
              <a:t>                                         </a:t>
            </a:r>
            <a:r>
              <a:rPr lang="ru-RU" sz="7000" dirty="0" smtClean="0"/>
              <a:t>Каримова О. 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>
            <a:normAutofit lnSpcReduction="10000"/>
          </a:bodyPr>
          <a:lstStyle/>
          <a:p>
            <a:r>
              <a:rPr lang="ru-RU" b="1" i="1" u="sng" dirty="0" smtClean="0"/>
              <a:t>Тема: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Путешествие на станцию «Соли»</a:t>
            </a:r>
          </a:p>
          <a:p>
            <a:r>
              <a:rPr lang="ru-RU" b="1" i="1" u="sng" dirty="0" smtClean="0"/>
              <a:t>Цели: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Обучающая: расширить знания учащихся о солях; изучить химические свойства солей.</a:t>
            </a: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Развивающая: развить интерес к химии, активизировать познавательную деятельность.</a:t>
            </a: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Воспитательная: выработать понимание значения солей в жизни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5840435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Название «соль» произошло от латинского слова «</a:t>
            </a:r>
            <a:r>
              <a:rPr lang="en-US" dirty="0" smtClean="0">
                <a:solidFill>
                  <a:srgbClr val="0070C0"/>
                </a:solidFill>
              </a:rPr>
              <a:t>sol</a:t>
            </a:r>
            <a:r>
              <a:rPr lang="ru-RU" dirty="0" smtClean="0">
                <a:solidFill>
                  <a:srgbClr val="0070C0"/>
                </a:solidFill>
              </a:rPr>
              <a:t>», что значит солнце.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Взрослому человеку для поддержания жизнедеятельности необходимо получать 8-10 г. соли ежесуточно. Недостаток соли (как, впрочем, и её избыток) пагубно сказывается на здоровье.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Третий-лишний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7424766" cy="4625989"/>
          </a:xfrm>
        </p:spPr>
        <p:txBody>
          <a:bodyPr/>
          <a:lstStyle/>
          <a:p>
            <a:pPr lvl="0"/>
            <a:r>
              <a:rPr lang="en-US" sz="4800" dirty="0" smtClean="0"/>
              <a:t>CaCl</a:t>
            </a:r>
            <a:r>
              <a:rPr lang="en-US" sz="3200" dirty="0" smtClean="0"/>
              <a:t>2</a:t>
            </a:r>
            <a:r>
              <a:rPr lang="en-US" sz="4800" dirty="0" smtClean="0"/>
              <a:t>, AgNO</a:t>
            </a:r>
            <a:r>
              <a:rPr lang="en-US" sz="3200" dirty="0" smtClean="0"/>
              <a:t>3</a:t>
            </a:r>
            <a:r>
              <a:rPr lang="en-US" sz="4800" dirty="0" smtClean="0"/>
              <a:t>, </a:t>
            </a:r>
            <a:r>
              <a:rPr lang="en-US" sz="4800" u="sng" dirty="0" err="1" smtClean="0">
                <a:solidFill>
                  <a:srgbClr val="FF0000"/>
                </a:solidFill>
              </a:rPr>
              <a:t>HCl</a:t>
            </a:r>
            <a:endParaRPr lang="ru-RU" sz="4800" dirty="0" smtClean="0">
              <a:solidFill>
                <a:srgbClr val="FF0000"/>
              </a:solidFill>
            </a:endParaRPr>
          </a:p>
          <a:p>
            <a:pPr lvl="0"/>
            <a:r>
              <a:rPr lang="en-US" sz="4800" u="sng" dirty="0" err="1" smtClean="0">
                <a:solidFill>
                  <a:srgbClr val="FF0000"/>
                </a:solidFill>
              </a:rPr>
              <a:t>CuO</a:t>
            </a:r>
            <a:r>
              <a:rPr lang="en-US" sz="4800" dirty="0" smtClean="0"/>
              <a:t>, H</a:t>
            </a:r>
            <a:r>
              <a:rPr lang="en-US" sz="3200" dirty="0" smtClean="0"/>
              <a:t>2</a:t>
            </a:r>
            <a:r>
              <a:rPr lang="en-US" sz="4800" dirty="0" smtClean="0"/>
              <a:t>S, FePO</a:t>
            </a:r>
            <a:r>
              <a:rPr lang="en-US" sz="3200" dirty="0" smtClean="0"/>
              <a:t>4</a:t>
            </a:r>
            <a:endParaRPr lang="ru-RU" sz="3200" dirty="0" smtClean="0"/>
          </a:p>
          <a:p>
            <a:pPr lvl="0"/>
            <a:r>
              <a:rPr lang="en-US" sz="4800" dirty="0" smtClean="0"/>
              <a:t>MgCl</a:t>
            </a:r>
            <a:r>
              <a:rPr lang="en-US" sz="3200" dirty="0" smtClean="0"/>
              <a:t>2</a:t>
            </a:r>
            <a:r>
              <a:rPr lang="en-US" sz="4800" dirty="0" smtClean="0"/>
              <a:t>, </a:t>
            </a:r>
            <a:r>
              <a:rPr lang="en-US" sz="4800" u="sng" dirty="0" smtClean="0">
                <a:solidFill>
                  <a:srgbClr val="FF0000"/>
                </a:solidFill>
              </a:rPr>
              <a:t>Mg</a:t>
            </a:r>
            <a:r>
              <a:rPr lang="en-US" sz="4800" dirty="0" smtClean="0"/>
              <a:t>, CuSO</a:t>
            </a:r>
            <a:r>
              <a:rPr lang="en-US" sz="3200" dirty="0" smtClean="0"/>
              <a:t>4</a:t>
            </a:r>
            <a:endParaRPr lang="ru-RU" sz="3200" dirty="0" smtClean="0"/>
          </a:p>
          <a:p>
            <a:pPr lvl="0"/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 кем же вступаю в химические реакции соли?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1. с более активными металлами (ряд активности </a:t>
            </a:r>
            <a:r>
              <a:rPr lang="ru-RU" dirty="0" err="1" smtClean="0"/>
              <a:t>Ме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CuSO</a:t>
            </a:r>
            <a:r>
              <a:rPr lang="en-US" sz="1600" dirty="0" smtClean="0"/>
              <a:t>4</a:t>
            </a:r>
            <a:r>
              <a:rPr lang="en-US" dirty="0" smtClean="0"/>
              <a:t> + Fe </a:t>
            </a:r>
            <a:r>
              <a:rPr lang="ru-RU" dirty="0" smtClean="0"/>
              <a:t>      </a:t>
            </a:r>
            <a:r>
              <a:rPr lang="en-US" dirty="0" smtClean="0"/>
              <a:t>FeSO</a:t>
            </a:r>
            <a:r>
              <a:rPr lang="en-US" sz="1600" dirty="0" smtClean="0"/>
              <a:t>4</a:t>
            </a:r>
            <a:r>
              <a:rPr lang="en-US" dirty="0" smtClean="0"/>
              <a:t> + Cu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CuSO</a:t>
            </a:r>
            <a:r>
              <a:rPr lang="en-US" sz="1600" dirty="0" smtClean="0"/>
              <a:t>4</a:t>
            </a:r>
            <a:r>
              <a:rPr lang="en-US" dirty="0" smtClean="0"/>
              <a:t> + Ag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2. со щелочами (соли неактивных </a:t>
            </a:r>
            <a:r>
              <a:rPr lang="ru-RU" dirty="0" err="1" smtClean="0"/>
              <a:t>Ме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CuSO</a:t>
            </a:r>
            <a:r>
              <a:rPr lang="en-US" sz="1600" dirty="0" smtClean="0"/>
              <a:t>4</a:t>
            </a:r>
            <a:r>
              <a:rPr lang="ru-RU" dirty="0" smtClean="0"/>
              <a:t> + 2</a:t>
            </a:r>
            <a:r>
              <a:rPr lang="en-US" dirty="0" err="1" smtClean="0"/>
              <a:t>NaOH</a:t>
            </a:r>
            <a:r>
              <a:rPr lang="ru-RU" dirty="0" smtClean="0"/>
              <a:t>     </a:t>
            </a:r>
            <a:r>
              <a:rPr lang="en-US" dirty="0" smtClean="0"/>
              <a:t>  Cu(OH)</a:t>
            </a:r>
            <a:r>
              <a:rPr lang="en-US" sz="1600" dirty="0" smtClean="0"/>
              <a:t>2</a:t>
            </a:r>
            <a:r>
              <a:rPr lang="en-US" dirty="0" smtClean="0"/>
              <a:t> + NaSO</a:t>
            </a:r>
            <a:r>
              <a:rPr lang="en-US" sz="1600" dirty="0" smtClean="0"/>
              <a:t>4</a:t>
            </a:r>
            <a:endParaRPr lang="ru-RU" sz="1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214678" y="2786058"/>
            <a:ext cx="500066" cy="198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е равно 4"/>
          <p:cNvSpPr/>
          <p:nvPr/>
        </p:nvSpPr>
        <p:spPr>
          <a:xfrm>
            <a:off x="3143240" y="3286124"/>
            <a:ext cx="642942" cy="342896"/>
          </a:xfrm>
          <a:prstGeom prst="mathNotEqual">
            <a:avLst>
              <a:gd name="adj1" fmla="val 23520"/>
              <a:gd name="adj2" fmla="val 6600000"/>
              <a:gd name="adj3" fmla="val 6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е равно 5"/>
          <p:cNvSpPr/>
          <p:nvPr/>
        </p:nvSpPr>
        <p:spPr>
          <a:xfrm>
            <a:off x="3857620" y="4357694"/>
            <a:ext cx="642942" cy="34289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3. с другими солями (растворимы)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CuSO</a:t>
            </a:r>
            <a:r>
              <a:rPr lang="en-US" sz="1600" dirty="0" smtClean="0"/>
              <a:t>4</a:t>
            </a:r>
            <a:r>
              <a:rPr lang="en-US" dirty="0" smtClean="0"/>
              <a:t> + 2NaCl</a:t>
            </a:r>
            <a:r>
              <a:rPr lang="ru-RU" dirty="0" smtClean="0"/>
              <a:t>  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en-US" dirty="0" smtClean="0"/>
              <a:t>CuCl</a:t>
            </a:r>
            <a:r>
              <a:rPr lang="en-US" sz="1600" dirty="0" smtClean="0"/>
              <a:t>2</a:t>
            </a:r>
            <a:r>
              <a:rPr lang="en-US" dirty="0" smtClean="0"/>
              <a:t> + Na</a:t>
            </a:r>
            <a:r>
              <a:rPr lang="en-US" sz="1600" dirty="0" smtClean="0"/>
              <a:t>2</a:t>
            </a:r>
            <a:r>
              <a:rPr lang="en-US" dirty="0" smtClean="0"/>
              <a:t>SO</a:t>
            </a:r>
            <a:r>
              <a:rPr lang="en-US" sz="1600" dirty="0" smtClean="0"/>
              <a:t>4</a:t>
            </a:r>
            <a:endParaRPr lang="ru-RU" sz="1600" dirty="0" smtClean="0"/>
          </a:p>
          <a:p>
            <a:pPr lvl="0">
              <a:buNone/>
            </a:pPr>
            <a:r>
              <a:rPr lang="ru-RU" dirty="0" smtClean="0"/>
              <a:t>4. </a:t>
            </a:r>
            <a:r>
              <a:rPr lang="en-US" dirty="0" smtClean="0"/>
              <a:t>с </a:t>
            </a:r>
            <a:r>
              <a:rPr lang="en-US" dirty="0" err="1" smtClean="0"/>
              <a:t>более</a:t>
            </a:r>
            <a:r>
              <a:rPr lang="en-US" dirty="0" smtClean="0"/>
              <a:t> </a:t>
            </a:r>
            <a:r>
              <a:rPr lang="ru-RU" dirty="0" smtClean="0"/>
              <a:t>сильными кислотами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CuSO</a:t>
            </a:r>
            <a:r>
              <a:rPr lang="en-US" sz="1600" dirty="0" smtClean="0"/>
              <a:t>4</a:t>
            </a:r>
            <a:r>
              <a:rPr lang="en-US" dirty="0" smtClean="0"/>
              <a:t> +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Na</a:t>
            </a:r>
            <a:r>
              <a:rPr lang="en-US" sz="1700" dirty="0" smtClean="0"/>
              <a:t>2</a:t>
            </a:r>
            <a:r>
              <a:rPr lang="en-US" dirty="0" smtClean="0"/>
              <a:t>CO</a:t>
            </a:r>
            <a:r>
              <a:rPr lang="en-US" sz="1700" dirty="0" smtClean="0"/>
              <a:t>3</a:t>
            </a:r>
            <a:r>
              <a:rPr lang="en-US" dirty="0" smtClean="0"/>
              <a:t> + </a:t>
            </a:r>
            <a:r>
              <a:rPr lang="en-US" dirty="0" smtClean="0"/>
              <a:t>H</a:t>
            </a:r>
            <a:r>
              <a:rPr lang="en-US" sz="1700" dirty="0" smtClean="0"/>
              <a:t>2</a:t>
            </a:r>
            <a:r>
              <a:rPr lang="en-US" dirty="0" smtClean="0"/>
              <a:t>SO</a:t>
            </a:r>
            <a:r>
              <a:rPr lang="en-US" sz="1700" dirty="0" smtClean="0"/>
              <a:t>4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en-US" dirty="0" smtClean="0"/>
              <a:t>Na</a:t>
            </a:r>
            <a:r>
              <a:rPr lang="en-US" sz="1700" dirty="0" smtClean="0"/>
              <a:t>2</a:t>
            </a:r>
            <a:r>
              <a:rPr lang="en-US" dirty="0" smtClean="0"/>
              <a:t>SO</a:t>
            </a:r>
            <a:r>
              <a:rPr lang="en-US" sz="1700" dirty="0" smtClean="0"/>
              <a:t>4</a:t>
            </a:r>
            <a:r>
              <a:rPr lang="en-US" dirty="0" smtClean="0"/>
              <a:t> + CO</a:t>
            </a:r>
            <a:r>
              <a:rPr lang="en-US" sz="1700" dirty="0" smtClean="0"/>
              <a:t>2</a:t>
            </a:r>
            <a:r>
              <a:rPr lang="en-US" dirty="0" smtClean="0"/>
              <a:t> + H</a:t>
            </a:r>
            <a:r>
              <a:rPr lang="en-US" sz="17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5</a:t>
            </a:r>
            <a:r>
              <a:rPr lang="ru-RU" dirty="0" smtClean="0"/>
              <a:t>. разложение (карбонаты, нитраты)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00430" y="2285992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643306" y="3929066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е равно 6"/>
          <p:cNvSpPr/>
          <p:nvPr/>
        </p:nvSpPr>
        <p:spPr>
          <a:xfrm>
            <a:off x="3000364" y="3357562"/>
            <a:ext cx="642942" cy="342896"/>
          </a:xfrm>
          <a:prstGeom prst="mathNotEqual">
            <a:avLst>
              <a:gd name="adj1" fmla="val 23520"/>
              <a:gd name="adj2" fmla="val 6600000"/>
              <a:gd name="adj3" fmla="val 6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5268931"/>
          </a:xfrm>
        </p:spPr>
        <p:txBody>
          <a:bodyPr/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>Д/З.: конспект. Составьте 10 тестов на химические свойства веществ.</a:t>
            </a:r>
            <a:endParaRPr lang="ru-RU" sz="4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</TotalTime>
  <Words>217</Words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Урок Путешествие на станцию «Соли» </vt:lpstr>
      <vt:lpstr>Слайд 2</vt:lpstr>
      <vt:lpstr>Слайд 3</vt:lpstr>
      <vt:lpstr>«Третий-лишний»</vt:lpstr>
      <vt:lpstr>С кем же вступаю в химические реакции соли?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Путешествие на станцию «Соли» </dc:title>
  <cp:lastModifiedBy>Гость 2</cp:lastModifiedBy>
  <cp:revision>10</cp:revision>
  <dcterms:modified xsi:type="dcterms:W3CDTF">2011-01-24T07:47:10Z</dcterms:modified>
</cp:coreProperties>
</file>