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94977-D63B-42C3-BAAA-D1E7FB84DCD0}" type="datetimeFigureOut">
              <a:rPr lang="ru-RU" smtClean="0"/>
              <a:pPr/>
              <a:t>27.01.2011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E655F-D91E-44B4-B33A-72141E5822E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94977-D63B-42C3-BAAA-D1E7FB84DCD0}" type="datetimeFigureOut">
              <a:rPr lang="ru-RU" smtClean="0"/>
              <a:pPr/>
              <a:t>27.01.2011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E655F-D91E-44B4-B33A-72141E5822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94977-D63B-42C3-BAAA-D1E7FB84DCD0}" type="datetimeFigureOut">
              <a:rPr lang="ru-RU" smtClean="0"/>
              <a:pPr/>
              <a:t>27.01.2011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E655F-D91E-44B4-B33A-72141E5822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94977-D63B-42C3-BAAA-D1E7FB84DCD0}" type="datetimeFigureOut">
              <a:rPr lang="ru-RU" smtClean="0"/>
              <a:pPr/>
              <a:t>27.01.2011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E655F-D91E-44B4-B33A-72141E5822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94977-D63B-42C3-BAAA-D1E7FB84DCD0}" type="datetimeFigureOut">
              <a:rPr lang="ru-RU" smtClean="0"/>
              <a:pPr/>
              <a:t>27.01.2011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982E655F-D91E-44B4-B33A-72141E5822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94977-D63B-42C3-BAAA-D1E7FB84DCD0}" type="datetimeFigureOut">
              <a:rPr lang="ru-RU" smtClean="0"/>
              <a:pPr/>
              <a:t>27.01.2011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E655F-D91E-44B4-B33A-72141E5822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94977-D63B-42C3-BAAA-D1E7FB84DCD0}" type="datetimeFigureOut">
              <a:rPr lang="ru-RU" smtClean="0"/>
              <a:pPr/>
              <a:t>27.01.2011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E655F-D91E-44B4-B33A-72141E5822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94977-D63B-42C3-BAAA-D1E7FB84DCD0}" type="datetimeFigureOut">
              <a:rPr lang="ru-RU" smtClean="0"/>
              <a:pPr/>
              <a:t>27.01.2011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E655F-D91E-44B4-B33A-72141E5822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94977-D63B-42C3-BAAA-D1E7FB84DCD0}" type="datetimeFigureOut">
              <a:rPr lang="ru-RU" smtClean="0"/>
              <a:pPr/>
              <a:t>27.01.2011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E655F-D91E-44B4-B33A-72141E5822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94977-D63B-42C3-BAAA-D1E7FB84DCD0}" type="datetimeFigureOut">
              <a:rPr lang="ru-RU" smtClean="0"/>
              <a:pPr/>
              <a:t>27.01.2011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E655F-D91E-44B4-B33A-72141E5822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94977-D63B-42C3-BAAA-D1E7FB84DCD0}" type="datetimeFigureOut">
              <a:rPr lang="ru-RU" smtClean="0"/>
              <a:pPr/>
              <a:t>27.01.2011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E655F-D91E-44B4-B33A-72141E5822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5B94977-D63B-42C3-BAAA-D1E7FB84DCD0}" type="datetimeFigureOut">
              <a:rPr lang="ru-RU" smtClean="0"/>
              <a:pPr/>
              <a:t>27.01.2011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82E655F-D91E-44B4-B33A-72141E5822E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hyperlink" Target="http://xakep.lv/uploads/posts/2008-03/1206901961_4653778x4f.jpg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image" Target="../media/image10.wmf"/><Relationship Id="rId7" Type="http://schemas.openxmlformats.org/officeDocument/2006/relationships/image" Target="../media/image14.wmf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wmf"/><Relationship Id="rId5" Type="http://schemas.openxmlformats.org/officeDocument/2006/relationships/image" Target="../media/image12.wmf"/><Relationship Id="rId4" Type="http://schemas.openxmlformats.org/officeDocument/2006/relationships/image" Target="../media/image11.png"/><Relationship Id="rId9" Type="http://schemas.openxmlformats.org/officeDocument/2006/relationships/image" Target="../media/image16.w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642918"/>
            <a:ext cx="8229600" cy="1828800"/>
          </a:xfrm>
        </p:spPr>
        <p:txBody>
          <a:bodyPr/>
          <a:lstStyle/>
          <a:p>
            <a:r>
              <a:rPr lang="ru-RU" dirty="0" smtClean="0">
                <a:solidFill>
                  <a:srgbClr val="FFC000"/>
                </a:solidFill>
              </a:rPr>
              <a:t>Расходы на питание и составление меню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4" name="Picture 5" descr="food_6341_Zlaga_r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857496"/>
            <a:ext cx="3863545" cy="2786082"/>
          </a:xfrm>
          <a:prstGeom prst="rect">
            <a:avLst/>
          </a:prstGeom>
          <a:noFill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276600"/>
            <a:ext cx="4405310" cy="3312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357166"/>
            <a:ext cx="7686700" cy="654032"/>
          </a:xfrm>
        </p:spPr>
        <p:txBody>
          <a:bodyPr>
            <a:normAutofit fontScale="90000"/>
          </a:bodyPr>
          <a:lstStyle/>
          <a:p>
            <a:pPr lvl="0"/>
            <a:r>
              <a:rPr lang="ru-RU" dirty="0" smtClean="0">
                <a:solidFill>
                  <a:srgbClr val="C00000"/>
                </a:solidFill>
                <a:effectLst/>
              </a:rPr>
              <a:t>Расходы на питание.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85794"/>
            <a:ext cx="8229600" cy="552356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200" dirty="0" smtClean="0">
                <a:solidFill>
                  <a:srgbClr val="002060"/>
                </a:solidFill>
              </a:rPr>
              <a:t>Основные правила экономии на питании</a:t>
            </a:r>
          </a:p>
          <a:p>
            <a:pPr>
              <a:buNone/>
            </a:pPr>
            <a:r>
              <a:rPr lang="ru-RU" sz="3600" b="1" i="1" dirty="0" smtClean="0">
                <a:solidFill>
                  <a:srgbClr val="FFC000"/>
                </a:solidFill>
              </a:rPr>
              <a:t>1. Питайтесь сезонными продуктами.</a:t>
            </a:r>
            <a:r>
              <a:rPr lang="ru-RU" sz="3600" b="1" dirty="0" smtClean="0">
                <a:solidFill>
                  <a:srgbClr val="FFC000"/>
                </a:solidFill>
              </a:rPr>
              <a:t/>
            </a:r>
            <a:br>
              <a:rPr lang="ru-RU" sz="3600" b="1" dirty="0" smtClean="0">
                <a:solidFill>
                  <a:srgbClr val="FFC000"/>
                </a:solidFill>
              </a:rPr>
            </a:br>
            <a:endParaRPr lang="ru-RU" sz="3600" b="1" dirty="0">
              <a:solidFill>
                <a:srgbClr val="FFC000"/>
              </a:solidFill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2071678"/>
            <a:ext cx="5791201" cy="4394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8858280" cy="1428760"/>
          </a:xfrm>
        </p:spPr>
        <p:txBody>
          <a:bodyPr>
            <a:noAutofit/>
          </a:bodyPr>
          <a:lstStyle/>
          <a:p>
            <a:r>
              <a:rPr lang="ru-RU" sz="3600" i="1" dirty="0" smtClean="0">
                <a:solidFill>
                  <a:srgbClr val="FFC000"/>
                </a:solidFill>
                <a:effectLst/>
                <a:latin typeface="+mn-lt"/>
              </a:rPr>
              <a:t>2. Отдыхайте на природе с пользой.</a:t>
            </a:r>
            <a:r>
              <a:rPr lang="ru-RU" sz="3600" i="1" dirty="0" smtClean="0">
                <a:solidFill>
                  <a:srgbClr val="FFC000"/>
                </a:solidFill>
                <a:latin typeface="+mn-lt"/>
              </a:rPr>
              <a:t/>
            </a:r>
            <a:br>
              <a:rPr lang="ru-RU" sz="3600" i="1" dirty="0" smtClean="0">
                <a:solidFill>
                  <a:srgbClr val="FFC000"/>
                </a:solidFill>
                <a:latin typeface="+mn-lt"/>
              </a:rPr>
            </a:br>
            <a:endParaRPr lang="ru-RU" sz="3600" i="1" dirty="0">
              <a:solidFill>
                <a:srgbClr val="FFC000"/>
              </a:solidFill>
              <a:latin typeface="+mn-lt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1357298"/>
            <a:ext cx="3145295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7554" y="3500438"/>
            <a:ext cx="4762500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72264" y="1142984"/>
            <a:ext cx="2357422" cy="3143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i="1" dirty="0" smtClean="0">
                <a:solidFill>
                  <a:srgbClr val="FFC000"/>
                </a:solidFill>
                <a:latin typeface="+mn-lt"/>
              </a:rPr>
              <a:t>3. Делайте </a:t>
            </a:r>
            <a:r>
              <a:rPr lang="ru-RU" sz="4000" i="1" dirty="0" smtClean="0">
                <a:solidFill>
                  <a:srgbClr val="FFC000"/>
                </a:solidFill>
                <a:effectLst/>
                <a:latin typeface="+mn-lt"/>
              </a:rPr>
              <a:t>домашние</a:t>
            </a:r>
            <a:r>
              <a:rPr lang="ru-RU" sz="4000" i="1" dirty="0" smtClean="0">
                <a:solidFill>
                  <a:srgbClr val="FFC000"/>
                </a:solidFill>
                <a:latin typeface="+mn-lt"/>
              </a:rPr>
              <a:t> заготовки.</a:t>
            </a:r>
            <a:endParaRPr lang="ru-RU" sz="4000" dirty="0">
              <a:solidFill>
                <a:srgbClr val="FFC000"/>
              </a:solidFill>
              <a:latin typeface="+mn-lt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1428736"/>
            <a:ext cx="4714908" cy="2616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8" y="1428736"/>
            <a:ext cx="3048020" cy="2286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6" y="3857628"/>
            <a:ext cx="3810027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728" y="4143380"/>
            <a:ext cx="3071834" cy="2529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i="1" dirty="0" smtClean="0">
                <a:solidFill>
                  <a:srgbClr val="FFC000"/>
                </a:solidFill>
                <a:effectLst/>
                <a:latin typeface="+mn-lt"/>
              </a:rPr>
              <a:t>4. Готовьте дома все то, что можно приготовить.</a:t>
            </a:r>
            <a:endParaRPr lang="ru-RU" sz="3600" i="1" dirty="0">
              <a:solidFill>
                <a:srgbClr val="FFC000"/>
              </a:solidFill>
              <a:effectLst/>
              <a:latin typeface="+mn-lt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b="17058"/>
          <a:stretch>
            <a:fillRect/>
          </a:stretch>
        </p:blipFill>
        <p:spPr bwMode="auto">
          <a:xfrm>
            <a:off x="500034" y="1357298"/>
            <a:ext cx="3374282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28658" y="1357298"/>
            <a:ext cx="3115342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0100" y="4357694"/>
            <a:ext cx="2952771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57620" y="3214686"/>
            <a:ext cx="2952771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23985" y="4500570"/>
            <a:ext cx="3020015" cy="212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50004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000" i="1" dirty="0" smtClean="0">
                <a:solidFill>
                  <a:srgbClr val="FFC000"/>
                </a:solidFill>
                <a:effectLst/>
                <a:latin typeface="+mn-lt"/>
              </a:rPr>
              <a:t>5. Изучайте и сопоставляйте цены.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0099" y="1357298"/>
            <a:ext cx="6906515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i="1" dirty="0" smtClean="0">
                <a:solidFill>
                  <a:srgbClr val="FFC000"/>
                </a:solidFill>
                <a:effectLst/>
                <a:latin typeface="+mn-lt"/>
              </a:rPr>
              <a:t>6. Экономьте на скидках и мелком опте.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929190" y="1214422"/>
            <a:ext cx="3905277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8926" y="4214818"/>
            <a:ext cx="3700998" cy="2419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48" y="1428736"/>
            <a:ext cx="2712858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7. Ешьте меньше.</a:t>
            </a:r>
            <a:r>
              <a:rPr lang="ru-RU" dirty="0" smtClean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Самые вредные продукты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4348" y="4000504"/>
            <a:ext cx="3333750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://www.medicinfonews.ru/image_news/Sep_09/child_fa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000108"/>
            <a:ext cx="457200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Картинка 265 из 2322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7752" y="4071942"/>
            <a:ext cx="3857625" cy="251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C:\Users\Наташа\Desktop\eда\соня\вредная еда (картинки)Кушн\119562346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43570" y="1000108"/>
            <a:ext cx="3071812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FFC000"/>
                </a:solidFill>
              </a:rPr>
              <a:t>Полезные и вредные продукты</a:t>
            </a:r>
            <a:endParaRPr lang="ru-RU" i="1" dirty="0">
              <a:solidFill>
                <a:srgbClr val="FFC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b="1" dirty="0" smtClean="0">
                <a:solidFill>
                  <a:srgbClr val="FFC000"/>
                </a:solidFill>
              </a:rPr>
              <a:t>Продукты которые можно исключить из рациона.</a:t>
            </a:r>
          </a:p>
          <a:p>
            <a:pPr>
              <a:buNone/>
            </a:pPr>
            <a:r>
              <a:rPr lang="ru-RU" dirty="0" smtClean="0">
                <a:solidFill>
                  <a:srgbClr val="C00000"/>
                </a:solidFill>
              </a:rPr>
              <a:t>1. </a:t>
            </a:r>
            <a:r>
              <a:rPr lang="ru-RU" b="1" dirty="0" smtClean="0">
                <a:solidFill>
                  <a:srgbClr val="C00000"/>
                </a:solidFill>
              </a:rPr>
              <a:t>Колбасы, сосиски, сардельки, ветчина</a:t>
            </a:r>
            <a:r>
              <a:rPr lang="ru-RU" dirty="0" smtClean="0">
                <a:solidFill>
                  <a:srgbClr val="C00000"/>
                </a:solidFill>
              </a:rPr>
              <a:t>. </a:t>
            </a:r>
          </a:p>
          <a:p>
            <a:pPr>
              <a:buNone/>
            </a:pP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3214686"/>
            <a:ext cx="4572031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500042"/>
            <a:ext cx="8229600" cy="4709160"/>
          </a:xfrm>
        </p:spPr>
        <p:txBody>
          <a:bodyPr/>
          <a:lstStyle/>
          <a:p>
            <a:pPr algn="ctr">
              <a:buNone/>
            </a:pPr>
            <a:r>
              <a:rPr lang="ru-RU" sz="4000" b="1" dirty="0" smtClean="0">
                <a:solidFill>
                  <a:srgbClr val="C00000"/>
                </a:solidFill>
              </a:rPr>
              <a:t>2. Копчёности </a:t>
            </a:r>
          </a:p>
          <a:p>
            <a:endParaRPr lang="ru-RU" b="1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375157"/>
            <a:ext cx="6453190" cy="4839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2910" y="428604"/>
            <a:ext cx="8229600" cy="470916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000" b="1" dirty="0" smtClean="0">
                <a:solidFill>
                  <a:srgbClr val="C00000"/>
                </a:solidFill>
              </a:rPr>
              <a:t>3. Консервы 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071546"/>
            <a:ext cx="3037718" cy="4048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4" y="2571750"/>
            <a:ext cx="5072066" cy="380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571480"/>
            <a:ext cx="8229600" cy="4709160"/>
          </a:xfrm>
        </p:spPr>
        <p:txBody>
          <a:bodyPr/>
          <a:lstStyle/>
          <a:p>
            <a:pPr algn="ctr">
              <a:buNone/>
            </a:pPr>
            <a:r>
              <a:rPr lang="ru-RU" sz="4000" b="1" dirty="0" smtClean="0">
                <a:solidFill>
                  <a:srgbClr val="FFC000"/>
                </a:solidFill>
              </a:rPr>
              <a:t>Цель: </a:t>
            </a:r>
            <a:r>
              <a:rPr lang="ru-RU" sz="4000" dirty="0" smtClean="0">
                <a:solidFill>
                  <a:srgbClr val="FFC000"/>
                </a:solidFill>
              </a:rPr>
              <a:t>научить обучающихся правильно и рационально расходовать средства на питание. </a:t>
            </a:r>
          </a:p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2857496"/>
            <a:ext cx="5048259" cy="3786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14546" y="714356"/>
            <a:ext cx="46373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4. Полуфабрикаты 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8992" y="1928802"/>
            <a:ext cx="5521086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643050"/>
            <a:ext cx="3125413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5984" y="500042"/>
            <a:ext cx="44178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5. Сахар-рафинад 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4810" y="3500438"/>
            <a:ext cx="44672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357298"/>
            <a:ext cx="3674815" cy="3067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7224" y="428604"/>
            <a:ext cx="74838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6. Привозные овощи и фрукты 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071546"/>
            <a:ext cx="4114063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3702" y="1142984"/>
            <a:ext cx="1996582" cy="227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3500438"/>
            <a:ext cx="4202969" cy="3124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8662" y="4357694"/>
            <a:ext cx="2428892" cy="2291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285728"/>
            <a:ext cx="878684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C000"/>
                </a:solidFill>
              </a:rPr>
              <a:t>Недорогие продукты, полезные для здоровья:</a:t>
            </a:r>
            <a:endParaRPr lang="ru-RU" sz="4000" dirty="0">
              <a:solidFill>
                <a:srgbClr val="FFC000"/>
              </a:solidFill>
            </a:endParaRPr>
          </a:p>
        </p:txBody>
      </p:sp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3071802" y="1785926"/>
            <a:ext cx="257173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Times New Roman" pitchFamily="18" charset="0"/>
              </a:rPr>
              <a:t>1. </a:t>
            </a: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Times New Roman" pitchFamily="18" charset="0"/>
              </a:rPr>
              <a:t>Каши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68" y="2857496"/>
            <a:ext cx="2621144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34122" y="4666295"/>
            <a:ext cx="2809878" cy="2191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2500306"/>
            <a:ext cx="3297812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728" y="214290"/>
            <a:ext cx="654384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2. Молочные и </a:t>
            </a:r>
          </a:p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кисломолочные продукты. 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571612"/>
            <a:ext cx="321945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2" y="2571744"/>
            <a:ext cx="4762500" cy="401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57356" y="571480"/>
            <a:ext cx="54902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3. Растительное масло 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500174"/>
            <a:ext cx="2835559" cy="3738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3306" y="2285992"/>
            <a:ext cx="5095884" cy="4337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43042" y="500042"/>
            <a:ext cx="61295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4. Рыба и морепродукты. 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79819" y="2000240"/>
            <a:ext cx="4940712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2000240"/>
            <a:ext cx="325755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357166"/>
            <a:ext cx="83349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5. Овощи и фрукты вашей полосы 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4944" y="1285860"/>
            <a:ext cx="4240842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4500570"/>
            <a:ext cx="2678925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3929066"/>
            <a:ext cx="4074513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00694" y="1285860"/>
            <a:ext cx="3251324" cy="2113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428604"/>
            <a:ext cx="20425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6. Яйца 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357298"/>
            <a:ext cx="4205912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5500694" y="428604"/>
            <a:ext cx="20714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7. Мясо 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2857496"/>
            <a:ext cx="4234095" cy="3202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u="sng" dirty="0" smtClean="0">
                <a:solidFill>
                  <a:srgbClr val="FFC000"/>
                </a:solidFill>
                <a:latin typeface="+mn-lt"/>
              </a:rPr>
              <a:t>Вопросы для закрепления:</a:t>
            </a:r>
            <a:r>
              <a:rPr lang="ru-RU" dirty="0" smtClean="0">
                <a:solidFill>
                  <a:srgbClr val="FFC000"/>
                </a:solidFill>
                <a:latin typeface="+mn-lt"/>
              </a:rPr>
              <a:t/>
            </a:r>
            <a:br>
              <a:rPr lang="ru-RU" dirty="0" smtClean="0">
                <a:solidFill>
                  <a:srgbClr val="FFC000"/>
                </a:solidFill>
                <a:latin typeface="+mn-lt"/>
              </a:rPr>
            </a:br>
            <a:endParaRPr lang="ru-RU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214282" y="1214422"/>
            <a:ext cx="8501122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>
                <a:tab pos="5753100" algn="l"/>
              </a:tabLs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 Назовите основные принципы рационального питания?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>
                <a:tab pos="5753100" algn="l"/>
              </a:tabLs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 Зачем необходим учет потребления продуктов питания?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>
                <a:tab pos="5753100" algn="l"/>
              </a:tabLs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Назовите несколько правил, следуя которым можно экономить на питании.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>
                <a:tab pos="5753100" algn="l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Какие продукты можно исключить из рациона, а какие нельзя?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>
                <a:tab pos="5753100" algn="l"/>
              </a:tabLs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Для чего необходимо составление меню?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dirty="0" smtClean="0">
                <a:solidFill>
                  <a:srgbClr val="FFC000"/>
                </a:solidFill>
              </a:rPr>
              <a:t>Вопросы для повторения пройденного материала: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3200" dirty="0" smtClean="0">
                <a:solidFill>
                  <a:srgbClr val="002060"/>
                </a:solidFill>
              </a:rPr>
              <a:t>- Что означает слово «экономика»?</a:t>
            </a:r>
          </a:p>
          <a:p>
            <a:r>
              <a:rPr lang="ru-RU" sz="3200" dirty="0" smtClean="0">
                <a:solidFill>
                  <a:srgbClr val="002060"/>
                </a:solidFill>
              </a:rPr>
              <a:t>- Что такое бюджет семьи, и каким он бывает?</a:t>
            </a:r>
          </a:p>
          <a:p>
            <a:r>
              <a:rPr lang="ru-RU" sz="3200" dirty="0" smtClean="0">
                <a:solidFill>
                  <a:srgbClr val="002060"/>
                </a:solidFill>
              </a:rPr>
              <a:t>- Что означает понятие «дефицит бюджета», и как он скажется на жизни семьи?</a:t>
            </a:r>
          </a:p>
          <a:p>
            <a:r>
              <a:rPr lang="ru-RU" sz="3200" dirty="0" smtClean="0">
                <a:solidFill>
                  <a:srgbClr val="002060"/>
                </a:solidFill>
              </a:rPr>
              <a:t>- Какие вы знаете обязательные платежи, и как можно сэкономить на этих тратах?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C000"/>
                </a:solidFill>
                <a:latin typeface="+mn-lt"/>
              </a:rPr>
              <a:t>Практическая работа:</a:t>
            </a:r>
            <a:br>
              <a:rPr lang="ru-RU" dirty="0" smtClean="0">
                <a:solidFill>
                  <a:srgbClr val="FFC000"/>
                </a:solidFill>
                <a:latin typeface="+mn-lt"/>
              </a:rPr>
            </a:br>
            <a:endParaRPr lang="ru-RU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428596" y="1000108"/>
            <a:ext cx="796693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753100" algn="l"/>
              </a:tabLs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</a:rPr>
              <a:t>Составьте меню семьи на один день,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753100" algn="l"/>
              </a:tabLs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</a:rPr>
              <a:t>определите энергетическую ценность и стоимость блюд.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</a:rPr>
              <a:t> </a:t>
            </a: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2643182"/>
            <a:ext cx="5897321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28662" y="642918"/>
            <a:ext cx="785818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C000"/>
                </a:solidFill>
              </a:rPr>
              <a:t> Домашнее задание: </a:t>
            </a:r>
          </a:p>
          <a:p>
            <a:pPr algn="ctr"/>
            <a:r>
              <a:rPr lang="ru-RU" sz="3200" dirty="0" smtClean="0">
                <a:solidFill>
                  <a:srgbClr val="002060"/>
                </a:solidFill>
              </a:rPr>
              <a:t>Составьте меню семьи на неделю, определите энергетическую ценность и стоимость перечисленных блюд. 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/>
          <a:srcRect b="7997"/>
          <a:stretch>
            <a:fillRect/>
          </a:stretch>
        </p:blipFill>
        <p:spPr bwMode="auto">
          <a:xfrm>
            <a:off x="3500430" y="3429000"/>
            <a:ext cx="2595566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ru-RU" sz="4000" dirty="0" smtClean="0">
                <a:solidFill>
                  <a:srgbClr val="FFC000"/>
                </a:solidFill>
              </a:rPr>
              <a:t> </a:t>
            </a:r>
            <a:r>
              <a:rPr lang="ru-RU" sz="4400" dirty="0" smtClean="0">
                <a:solidFill>
                  <a:srgbClr val="FFC000"/>
                </a:solidFill>
              </a:rPr>
              <a:t>Питание</a:t>
            </a:r>
            <a:r>
              <a:rPr lang="ru-RU" sz="4000" dirty="0" smtClean="0">
                <a:solidFill>
                  <a:srgbClr val="FFC000"/>
                </a:solidFill>
              </a:rPr>
              <a:t> </a:t>
            </a:r>
            <a:r>
              <a:rPr lang="ru-RU" sz="4000" dirty="0" smtClean="0">
                <a:solidFill>
                  <a:srgbClr val="002060"/>
                </a:solidFill>
              </a:rPr>
              <a:t>– самая большая статья в бюджете семьи. Она составляет примерно 45% от семейного бюджета. </a:t>
            </a:r>
            <a:endParaRPr lang="en-US" sz="4000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en-US" sz="4000" dirty="0" smtClean="0">
                <a:solidFill>
                  <a:srgbClr val="002060"/>
                </a:solidFill>
              </a:rPr>
              <a:t>     </a:t>
            </a:r>
            <a:r>
              <a:rPr lang="ru-RU" sz="4000" dirty="0" smtClean="0">
                <a:solidFill>
                  <a:srgbClr val="002060"/>
                </a:solidFill>
              </a:rPr>
              <a:t>Питание должно быть </a:t>
            </a:r>
            <a:r>
              <a:rPr lang="ru-RU" sz="4000" dirty="0" smtClean="0">
                <a:solidFill>
                  <a:srgbClr val="FFC000"/>
                </a:solidFill>
              </a:rPr>
              <a:t>рациональным</a:t>
            </a:r>
            <a:r>
              <a:rPr lang="ru-RU" sz="4000" dirty="0" smtClean="0">
                <a:solidFill>
                  <a:srgbClr val="C00000"/>
                </a:solidFill>
              </a:rPr>
              <a:t> </a:t>
            </a:r>
            <a:r>
              <a:rPr lang="ru-RU" sz="4000" dirty="0" smtClean="0">
                <a:solidFill>
                  <a:srgbClr val="002060"/>
                </a:solidFill>
              </a:rPr>
              <a:t>(регулярным, разнообразным, определенного качества и количества).</a:t>
            </a:r>
            <a:endParaRPr lang="ru-RU" sz="4000" dirty="0">
              <a:solidFill>
                <a:srgbClr val="002060"/>
              </a:solidFill>
            </a:endParaRPr>
          </a:p>
        </p:txBody>
      </p:sp>
      <p:pic>
        <p:nvPicPr>
          <p:cNvPr id="6" name="Picture 61" descr="j040795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290"/>
            <a:ext cx="1828818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3" descr="j041044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3570" y="0"/>
            <a:ext cx="2044092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6" descr="j040794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09855" y="5643554"/>
            <a:ext cx="1334145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dirty="0" smtClean="0">
                <a:solidFill>
                  <a:srgbClr val="FFC000"/>
                </a:solidFill>
              </a:rPr>
              <a:t>Требования к рациональному питанию.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571612"/>
            <a:ext cx="4429156" cy="4952062"/>
          </a:xfrm>
        </p:spPr>
        <p:txBody>
          <a:bodyPr/>
          <a:lstStyle/>
          <a:p>
            <a:pPr marL="609600" indent="-609600">
              <a:buFont typeface="Wingdings" pitchFamily="2" charset="2"/>
              <a:buChar char="v"/>
            </a:pPr>
            <a:r>
              <a:rPr lang="ru-RU" sz="2400" dirty="0" smtClean="0">
                <a:solidFill>
                  <a:srgbClr val="002060"/>
                </a:solidFill>
              </a:rPr>
              <a:t>Воздержанность.</a:t>
            </a:r>
            <a:endParaRPr lang="en-US" sz="2400" dirty="0" smtClean="0">
              <a:solidFill>
                <a:srgbClr val="002060"/>
              </a:solidFill>
            </a:endParaRPr>
          </a:p>
          <a:p>
            <a:pPr marL="609600" indent="-609600">
              <a:buFont typeface="Wingdings" pitchFamily="2" charset="2"/>
              <a:buChar char="v"/>
            </a:pPr>
            <a:endParaRPr lang="en-US" sz="2400" dirty="0" smtClean="0">
              <a:solidFill>
                <a:srgbClr val="002060"/>
              </a:solidFill>
            </a:endParaRPr>
          </a:p>
          <a:p>
            <a:pPr marL="609600" indent="-609600">
              <a:buNone/>
            </a:pPr>
            <a:endParaRPr lang="ru-RU" sz="2400" dirty="0" smtClean="0">
              <a:solidFill>
                <a:srgbClr val="002060"/>
              </a:solidFill>
            </a:endParaRPr>
          </a:p>
          <a:p>
            <a:pPr marL="609600" indent="-609600">
              <a:buFont typeface="Wingdings" pitchFamily="2" charset="2"/>
              <a:buChar char="v"/>
            </a:pPr>
            <a:r>
              <a:rPr lang="ru-RU" sz="2400" dirty="0" smtClean="0">
                <a:solidFill>
                  <a:srgbClr val="002060"/>
                </a:solidFill>
              </a:rPr>
              <a:t>Сбалансированность питания по калорийности продуктов, соотношению пищевых веществ, микроэлементов, витаминов.</a:t>
            </a:r>
          </a:p>
          <a:p>
            <a:endParaRPr lang="ru-RU" dirty="0"/>
          </a:p>
        </p:txBody>
      </p:sp>
      <p:pic>
        <p:nvPicPr>
          <p:cNvPr id="6" name="Содержимое 7" descr="45c9c13b10db1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572000" y="1643050"/>
            <a:ext cx="4143404" cy="49987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79"/>
          <p:cNvGraphicFramePr>
            <a:graphicFrameLocks/>
          </p:cNvGraphicFramePr>
          <p:nvPr/>
        </p:nvGraphicFramePr>
        <p:xfrm>
          <a:off x="468313" y="1268413"/>
          <a:ext cx="8229600" cy="5208588"/>
        </p:xfrm>
        <a:graphic>
          <a:graphicData uri="http://schemas.openxmlformats.org/drawingml/2006/table">
            <a:tbl>
              <a:tblPr/>
              <a:tblGrid>
                <a:gridCol w="5111750"/>
                <a:gridCol w="1008062"/>
                <a:gridCol w="1079500"/>
                <a:gridCol w="1030288"/>
              </a:tblGrid>
              <a:tr h="533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Наименование продуктов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Норма, кг в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Норма, кг в месяц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Норма, кг в день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9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Мясо и мясные продукты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78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Молоко и молочные продукты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406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Рыба и рыбопродукты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18,5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3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Картофель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110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9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Фрукты и ягоды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91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9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Хлебные продукты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115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9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Яйца, </a:t>
                      </a:r>
                      <a:r>
                        <a:rPr kumimoji="0" lang="ru-R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шт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263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9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Сахар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37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9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Овощи и бахчевые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130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571472" y="285728"/>
            <a:ext cx="835824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FFC000"/>
                </a:solidFill>
              </a:rPr>
              <a:t>Рациональные нормы потребления продуктов питания</a:t>
            </a:r>
            <a:r>
              <a:rPr lang="ru-RU" sz="2800" dirty="0" smtClean="0">
                <a:solidFill>
                  <a:srgbClr val="6600CC"/>
                </a:solidFill>
              </a:rPr>
              <a:t/>
            </a:r>
            <a:br>
              <a:rPr lang="ru-RU" sz="2800" dirty="0" smtClean="0">
                <a:solidFill>
                  <a:srgbClr val="6600CC"/>
                </a:solidFill>
              </a:rPr>
            </a:br>
            <a:endParaRPr lang="ru-RU" sz="2800" dirty="0"/>
          </a:p>
        </p:txBody>
      </p:sp>
      <p:pic>
        <p:nvPicPr>
          <p:cNvPr id="4" name="Picture 7" descr="FD00357_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3372" y="3214686"/>
            <a:ext cx="1123951" cy="470265"/>
          </a:xfrm>
          <a:prstGeom prst="rect">
            <a:avLst/>
          </a:prstGeom>
          <a:noFill/>
        </p:spPr>
      </p:pic>
      <p:pic>
        <p:nvPicPr>
          <p:cNvPr id="5" name="Picture 8" descr="EGG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943579">
            <a:off x="3419450" y="5101565"/>
            <a:ext cx="823521" cy="570460"/>
          </a:xfrm>
          <a:prstGeom prst="rect">
            <a:avLst/>
          </a:prstGeom>
          <a:noFill/>
        </p:spPr>
      </p:pic>
      <p:pic>
        <p:nvPicPr>
          <p:cNvPr id="6" name="Picture 18" descr="Безимени-1в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6" y="2428868"/>
            <a:ext cx="662159" cy="785818"/>
          </a:xfrm>
          <a:prstGeom prst="rect">
            <a:avLst/>
          </a:prstGeom>
          <a:noFill/>
        </p:spPr>
      </p:pic>
      <p:pic>
        <p:nvPicPr>
          <p:cNvPr id="7" name="Picture 21" descr="CORNICO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57620" y="4143380"/>
            <a:ext cx="651486" cy="509590"/>
          </a:xfrm>
          <a:prstGeom prst="rect">
            <a:avLst/>
          </a:prstGeom>
          <a:noFill/>
        </p:spPr>
      </p:pic>
      <p:pic>
        <p:nvPicPr>
          <p:cNvPr id="8" name="Picture 22" descr="BREAD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00562" y="4572008"/>
            <a:ext cx="1257280" cy="593716"/>
          </a:xfrm>
          <a:prstGeom prst="rect">
            <a:avLst/>
          </a:prstGeom>
          <a:noFill/>
        </p:spPr>
      </p:pic>
      <p:pic>
        <p:nvPicPr>
          <p:cNvPr id="9" name="Picture 20" descr="BEET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29058" y="6019800"/>
            <a:ext cx="533334" cy="838200"/>
          </a:xfrm>
          <a:prstGeom prst="rect">
            <a:avLst/>
          </a:prstGeom>
          <a:noFill/>
        </p:spPr>
      </p:pic>
      <p:pic>
        <p:nvPicPr>
          <p:cNvPr id="10" name="Picture 9" descr="ROASTTUR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000496" y="2000240"/>
            <a:ext cx="1028012" cy="590560"/>
          </a:xfrm>
          <a:prstGeom prst="rect">
            <a:avLst/>
          </a:prstGeom>
          <a:noFill/>
        </p:spPr>
      </p:pic>
      <p:pic>
        <p:nvPicPr>
          <p:cNvPr id="11" name="Picture 4" descr="SBERRYSH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928794" y="5357826"/>
            <a:ext cx="890590" cy="6719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34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000"/>
                            </p:stCondLst>
                            <p:childTnLst>
                              <p:par>
                                <p:cTn id="37" presetID="1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7037E-7 C -0.2276 -0.07338 -0.45503 -0.14652 -0.39444 -0.23703 C -0.33385 -0.32754 0.23594 -0.49189 0.36389 -0.54259 C 0.49184 -0.59328 0.43264 -0.56713 0.37361 -0.54074 " pathEditMode="relative" ptsTypes="aaaA">
                                      <p:cBhvr>
                                        <p:cTn id="4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dirty="0" smtClean="0">
                <a:solidFill>
                  <a:srgbClr val="FFC000"/>
                </a:solidFill>
              </a:rPr>
              <a:t>Пищевая ценность продуктов.</a:t>
            </a:r>
            <a:r>
              <a:rPr lang="ru-RU" sz="4400" dirty="0" smtClean="0">
                <a:solidFill>
                  <a:srgbClr val="800000"/>
                </a:solidFill>
              </a:rPr>
              <a:t/>
            </a:r>
            <a:br>
              <a:rPr lang="ru-RU" sz="4400" dirty="0" smtClean="0">
                <a:solidFill>
                  <a:srgbClr val="800000"/>
                </a:solidFill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3200" dirty="0" smtClean="0">
                <a:solidFill>
                  <a:srgbClr val="C00000"/>
                </a:solidFill>
              </a:rPr>
              <a:t>Энергетическая ценность продуктов питания измеряется калориями: </a:t>
            </a:r>
          </a:p>
          <a:p>
            <a:r>
              <a:rPr lang="ru-RU" sz="3200" dirty="0" smtClean="0">
                <a:solidFill>
                  <a:srgbClr val="002060"/>
                </a:solidFill>
              </a:rPr>
              <a:t>Так, 1 г жиров составляет в среднем 9,3 калории,</a:t>
            </a:r>
          </a:p>
          <a:p>
            <a:r>
              <a:rPr lang="ru-RU" sz="3200" dirty="0" smtClean="0">
                <a:solidFill>
                  <a:srgbClr val="002060"/>
                </a:solidFill>
              </a:rPr>
              <a:t>1 г белков или углеводов в среднем 4,1 калории.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C000"/>
                </a:solidFill>
              </a:rPr>
              <a:t>Потребности человека: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285860"/>
            <a:ext cx="8229600" cy="4709160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solidFill>
                  <a:srgbClr val="FFC000"/>
                </a:solidFill>
              </a:rPr>
              <a:t>Физический труд </a:t>
            </a:r>
            <a:r>
              <a:rPr lang="ru-RU" dirty="0" smtClean="0">
                <a:solidFill>
                  <a:srgbClr val="002060"/>
                </a:solidFill>
              </a:rPr>
              <a:t>– </a:t>
            </a:r>
            <a:r>
              <a:rPr lang="ru-RU" dirty="0" smtClean="0">
                <a:solidFill>
                  <a:srgbClr val="C00000"/>
                </a:solidFill>
              </a:rPr>
              <a:t>4500-5000</a:t>
            </a:r>
            <a:r>
              <a:rPr lang="ru-RU" dirty="0" smtClean="0">
                <a:solidFill>
                  <a:srgbClr val="002060"/>
                </a:solidFill>
              </a:rPr>
              <a:t> калорий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12" y="2857496"/>
            <a:ext cx="2621703" cy="1757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1810954"/>
            <a:ext cx="1500199" cy="2737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3143240" y="2285992"/>
            <a:ext cx="53739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FFC000"/>
                </a:solidFill>
              </a:rPr>
              <a:t>Умственный труд </a:t>
            </a:r>
            <a:r>
              <a:rPr lang="ru-RU" sz="2800" dirty="0" smtClean="0">
                <a:solidFill>
                  <a:srgbClr val="002060"/>
                </a:solidFill>
              </a:rPr>
              <a:t>– </a:t>
            </a:r>
            <a:r>
              <a:rPr lang="ru-RU" sz="2800" dirty="0" smtClean="0">
                <a:solidFill>
                  <a:srgbClr val="C00000"/>
                </a:solidFill>
              </a:rPr>
              <a:t>3000</a:t>
            </a:r>
            <a:r>
              <a:rPr lang="ru-RU" sz="2800" dirty="0" smtClean="0">
                <a:solidFill>
                  <a:srgbClr val="002060"/>
                </a:solidFill>
              </a:rPr>
              <a:t> калорий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14348" y="4643446"/>
            <a:ext cx="54292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FFC000"/>
                </a:solidFill>
              </a:rPr>
              <a:t>Девушки 14-17лет </a:t>
            </a:r>
            <a:r>
              <a:rPr lang="en-US" sz="2800" dirty="0" smtClean="0">
                <a:solidFill>
                  <a:srgbClr val="FFC000"/>
                </a:solidFill>
              </a:rPr>
              <a:t> </a:t>
            </a:r>
            <a:r>
              <a:rPr lang="en-US" sz="2800" dirty="0" smtClean="0">
                <a:solidFill>
                  <a:srgbClr val="002060"/>
                </a:solidFill>
              </a:rPr>
              <a:t>- </a:t>
            </a:r>
            <a:r>
              <a:rPr lang="ru-RU" sz="2800" dirty="0" smtClean="0">
                <a:solidFill>
                  <a:srgbClr val="C00000"/>
                </a:solidFill>
              </a:rPr>
              <a:t>2600</a:t>
            </a:r>
            <a:r>
              <a:rPr lang="ru-RU" sz="2800" dirty="0" smtClean="0">
                <a:solidFill>
                  <a:srgbClr val="002060"/>
                </a:solidFill>
              </a:rPr>
              <a:t> калорий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5984" y="5284142"/>
            <a:ext cx="2357419" cy="1573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214290"/>
            <a:ext cx="835824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ru-RU" sz="3600" b="1" dirty="0" smtClean="0">
                <a:solidFill>
                  <a:srgbClr val="FFC000"/>
                </a:solidFill>
              </a:rPr>
              <a:t>Меню составляют на день, неделю, месяц.</a:t>
            </a:r>
          </a:p>
          <a:p>
            <a:r>
              <a:rPr lang="ru-RU" sz="3200" dirty="0" smtClean="0">
                <a:solidFill>
                  <a:srgbClr val="002060"/>
                </a:solidFill>
              </a:rPr>
              <a:t>Меню разрабатываю с учетом:</a:t>
            </a:r>
          </a:p>
          <a:p>
            <a:r>
              <a:rPr lang="ru-RU" sz="3200" dirty="0" smtClean="0">
                <a:solidFill>
                  <a:srgbClr val="C00000"/>
                </a:solidFill>
              </a:rPr>
              <a:t>Завтрак – 30%</a:t>
            </a:r>
          </a:p>
          <a:p>
            <a:r>
              <a:rPr lang="ru-RU" sz="3200" dirty="0" smtClean="0">
                <a:solidFill>
                  <a:srgbClr val="C00000"/>
                </a:solidFill>
              </a:rPr>
              <a:t>       </a:t>
            </a:r>
          </a:p>
          <a:p>
            <a:r>
              <a:rPr lang="ru-RU" sz="3200" dirty="0" smtClean="0">
                <a:solidFill>
                  <a:srgbClr val="C00000"/>
                </a:solidFill>
              </a:rPr>
              <a:t> Обед – 40%</a:t>
            </a:r>
          </a:p>
          <a:p>
            <a:r>
              <a:rPr lang="ru-RU" sz="3200" dirty="0" smtClean="0">
                <a:solidFill>
                  <a:srgbClr val="C00000"/>
                </a:solidFill>
              </a:rPr>
              <a:t>            </a:t>
            </a:r>
          </a:p>
          <a:p>
            <a:r>
              <a:rPr lang="ru-RU" sz="3200" dirty="0" smtClean="0">
                <a:solidFill>
                  <a:srgbClr val="C00000"/>
                </a:solidFill>
              </a:rPr>
              <a:t> Полдник – 15%</a:t>
            </a:r>
          </a:p>
          <a:p>
            <a:r>
              <a:rPr lang="ru-RU" sz="3200" dirty="0" smtClean="0">
                <a:solidFill>
                  <a:srgbClr val="C00000"/>
                </a:solidFill>
              </a:rPr>
              <a:t>                          </a:t>
            </a:r>
          </a:p>
          <a:p>
            <a:r>
              <a:rPr lang="ru-RU" sz="3200" dirty="0" smtClean="0">
                <a:solidFill>
                  <a:srgbClr val="C00000"/>
                </a:solidFill>
              </a:rPr>
              <a:t> Ужин – 15%</a:t>
            </a:r>
          </a:p>
          <a:p>
            <a:pPr>
              <a:buFontTx/>
              <a:buNone/>
            </a:pPr>
            <a:r>
              <a:rPr lang="ru-RU" sz="3200" dirty="0" smtClean="0">
                <a:solidFill>
                  <a:srgbClr val="002060"/>
                </a:solidFill>
              </a:rPr>
              <a:t>  Всей дневной нормы калорийности.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8992" y="1785926"/>
            <a:ext cx="3286148" cy="2464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58082" y="5357826"/>
            <a:ext cx="1785918" cy="1285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7950" y="3500438"/>
            <a:ext cx="2333276" cy="1747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0" y="928670"/>
            <a:ext cx="2428860" cy="1943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243</TotalTime>
  <Words>498</Words>
  <Application>Microsoft Office PowerPoint</Application>
  <PresentationFormat>Экран (4:3)</PresentationFormat>
  <Paragraphs>92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Апекс</vt:lpstr>
      <vt:lpstr>Расходы на питание и составление меню</vt:lpstr>
      <vt:lpstr>Слайд 2</vt:lpstr>
      <vt:lpstr>Вопросы для повторения пройденного материала:</vt:lpstr>
      <vt:lpstr>Слайд 4</vt:lpstr>
      <vt:lpstr>Требования к рациональному питанию.</vt:lpstr>
      <vt:lpstr>Слайд 6</vt:lpstr>
      <vt:lpstr>Пищевая ценность продуктов. </vt:lpstr>
      <vt:lpstr>Потребности человека:</vt:lpstr>
      <vt:lpstr>Слайд 9</vt:lpstr>
      <vt:lpstr>Расходы на питание. </vt:lpstr>
      <vt:lpstr>2. Отдыхайте на природе с пользой. </vt:lpstr>
      <vt:lpstr>3. Делайте домашние заготовки.</vt:lpstr>
      <vt:lpstr>4. Готовьте дома все то, что можно приготовить.</vt:lpstr>
      <vt:lpstr>5. Изучайте и сопоставляйте цены. </vt:lpstr>
      <vt:lpstr>6. Экономьте на скидках и мелком опте. </vt:lpstr>
      <vt:lpstr>7. Ешьте меньше. </vt:lpstr>
      <vt:lpstr>Полезные и вредные продукты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Вопросы для закрепления: </vt:lpstr>
      <vt:lpstr>Практическая работа: </vt:lpstr>
      <vt:lpstr>Слайд 31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Расходы на питание и составление меню</dc:title>
  <dc:creator>Admin</dc:creator>
  <cp:lastModifiedBy>Admin</cp:lastModifiedBy>
  <cp:revision>31</cp:revision>
  <dcterms:created xsi:type="dcterms:W3CDTF">2010-08-22T16:01:15Z</dcterms:created>
  <dcterms:modified xsi:type="dcterms:W3CDTF">2011-01-27T16:41:04Z</dcterms:modified>
</cp:coreProperties>
</file>