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70" r:id="rId4"/>
    <p:sldId id="258" r:id="rId5"/>
    <p:sldId id="259" r:id="rId6"/>
    <p:sldId id="260" r:id="rId7"/>
    <p:sldId id="268" r:id="rId8"/>
    <p:sldId id="279" r:id="rId9"/>
    <p:sldId id="281" r:id="rId10"/>
    <p:sldId id="282" r:id="rId11"/>
    <p:sldId id="269" r:id="rId12"/>
    <p:sldId id="267" r:id="rId13"/>
    <p:sldId id="265" r:id="rId14"/>
    <p:sldId id="283" r:id="rId15"/>
    <p:sldId id="272" r:id="rId16"/>
    <p:sldId id="273" r:id="rId17"/>
    <p:sldId id="274" r:id="rId18"/>
    <p:sldId id="277" r:id="rId19"/>
    <p:sldId id="275" r:id="rId20"/>
    <p:sldId id="287" r:id="rId21"/>
    <p:sldId id="276" r:id="rId22"/>
    <p:sldId id="278" r:id="rId23"/>
    <p:sldId id="284" r:id="rId24"/>
    <p:sldId id="286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9147403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382" y="1728216"/>
            <a:ext cx="9144647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 flipV="1">
            <a:off x="0" y="5590646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 bwMode="invGray">
          <a:xfrm flipV="1">
            <a:off x="-52" y="5780270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 bwMode="invGray">
          <a:xfrm>
            <a:off x="-52" y="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144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382" y="228600"/>
            <a:ext cx="9144381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2" y="-1972"/>
            <a:ext cx="9150672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11B2AAEE-0ECC-4F9E-94C1-A5210D63F3AE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11B2AAEE-0ECC-4F9E-94C1-A5210D63F3AE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196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52" y="0"/>
            <a:ext cx="9153196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76" y="1142984"/>
            <a:ext cx="6594813" cy="487074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4400" u="sng" dirty="0" smtClean="0"/>
              <a:t>Разбейте текст учебника на двоих  по органам дыхания</a:t>
            </a:r>
            <a:r>
              <a:rPr lang="ru-RU" sz="4400" dirty="0" smtClean="0"/>
              <a:t>: </a:t>
            </a:r>
          </a:p>
          <a:p>
            <a:pPr>
              <a:buNone/>
            </a:pPr>
            <a:r>
              <a:rPr lang="ru-RU" sz="4400" dirty="0" smtClean="0"/>
              <a:t>    1 – носовая полость, гортань; 2 – трахея, бронхи, легкие. </a:t>
            </a:r>
          </a:p>
          <a:p>
            <a:endParaRPr lang="ru-RU" sz="4400" u="sng" dirty="0" smtClean="0"/>
          </a:p>
          <a:p>
            <a:r>
              <a:rPr lang="ru-RU" sz="4400" u="sng" dirty="0" smtClean="0"/>
              <a:t>Изучите </a:t>
            </a:r>
            <a:r>
              <a:rPr lang="ru-RU" sz="4400" u="sng" dirty="0"/>
              <a:t>текст п.29 </a:t>
            </a:r>
            <a:r>
              <a:rPr lang="ru-RU" sz="4400" dirty="0"/>
              <a:t>(стр.116-119), делая карандашом пометки на полях: </a:t>
            </a:r>
          </a:p>
          <a:p>
            <a:pPr>
              <a:buNone/>
            </a:pPr>
            <a:r>
              <a:rPr lang="ru-RU" sz="4400" dirty="0"/>
              <a:t>   «+» – знал; </a:t>
            </a:r>
          </a:p>
          <a:p>
            <a:pPr>
              <a:buNone/>
            </a:pPr>
            <a:r>
              <a:rPr lang="ru-RU" sz="4400" dirty="0"/>
              <a:t>   «</a:t>
            </a:r>
            <a:r>
              <a:rPr lang="en-US" sz="4400" dirty="0"/>
              <a:t>v</a:t>
            </a:r>
            <a:r>
              <a:rPr lang="ru-RU" sz="4400" dirty="0"/>
              <a:t>» - новая информация; </a:t>
            </a:r>
          </a:p>
          <a:p>
            <a:pPr>
              <a:buNone/>
            </a:pPr>
            <a:r>
              <a:rPr lang="ru-RU" sz="4400" dirty="0"/>
              <a:t>   «?» – непонятно, требует </a:t>
            </a:r>
            <a:r>
              <a:rPr lang="ru-RU" sz="4400" dirty="0" smtClean="0"/>
              <a:t>уточнения</a:t>
            </a:r>
          </a:p>
          <a:p>
            <a:endParaRPr lang="ru-RU" sz="4400" dirty="0" smtClean="0"/>
          </a:p>
          <a:p>
            <a:r>
              <a:rPr lang="ru-RU" sz="4400" dirty="0" smtClean="0"/>
              <a:t> </a:t>
            </a:r>
            <a:r>
              <a:rPr lang="ru-RU" sz="4400" u="sng" dirty="0"/>
              <a:t>Запишите  краткую информацию </a:t>
            </a:r>
            <a:r>
              <a:rPr lang="ru-RU" sz="4400" dirty="0"/>
              <a:t>в </a:t>
            </a:r>
            <a:r>
              <a:rPr lang="ru-RU" sz="4400" dirty="0" smtClean="0"/>
              <a:t>две колонки своего«Бортового журнала». Возникшие вопросы выпишите отдельно.</a:t>
            </a:r>
          </a:p>
          <a:p>
            <a:endParaRPr lang="ru-RU" sz="4400" dirty="0" smtClean="0"/>
          </a:p>
          <a:p>
            <a:r>
              <a:rPr lang="ru-RU" sz="4400" u="sng" dirty="0" smtClean="0"/>
              <a:t>Обменяйтесь </a:t>
            </a:r>
            <a:r>
              <a:rPr lang="ru-RU" sz="4400" u="sng" dirty="0"/>
              <a:t>полученной информацией </a:t>
            </a:r>
            <a:r>
              <a:rPr lang="ru-RU" sz="4400" dirty="0"/>
              <a:t>друг с </a:t>
            </a:r>
            <a:r>
              <a:rPr lang="ru-RU" sz="4400" dirty="0" smtClean="0"/>
              <a:t>другом, </a:t>
            </a:r>
            <a:r>
              <a:rPr lang="ru-RU" sz="4400" u="sng" dirty="0" smtClean="0"/>
              <a:t>запишите</a:t>
            </a:r>
            <a:r>
              <a:rPr lang="ru-RU" sz="4400" dirty="0" smtClean="0"/>
              <a:t> ее в «Бортовой журнал».</a:t>
            </a:r>
            <a:endParaRPr lang="ru-RU" sz="4400" dirty="0"/>
          </a:p>
          <a:p>
            <a:endParaRPr lang="ru-RU" sz="4400" dirty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Найдите связь между строением и функциями органов дыхания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Гортань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785926"/>
            <a:ext cx="3402216" cy="413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contrast="48000"/>
          </a:blip>
          <a:srcRect b="13716"/>
          <a:stretch>
            <a:fillRect/>
          </a:stretch>
        </p:blipFill>
        <p:spPr bwMode="auto">
          <a:xfrm>
            <a:off x="4643438" y="5072074"/>
            <a:ext cx="4048125" cy="92869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714488"/>
            <a:ext cx="2995634" cy="27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2214546" y="3857628"/>
            <a:ext cx="857256" cy="500066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571736" y="4357694"/>
            <a:ext cx="857256" cy="500066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357290" y="5072074"/>
            <a:ext cx="857256" cy="500066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857356" y="5429264"/>
            <a:ext cx="857256" cy="500066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71802" y="3571876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надгортанник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428992" y="414338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пищевод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42844" y="5429264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голосовые</a:t>
            </a:r>
          </a:p>
          <a:p>
            <a:r>
              <a:rPr lang="ru-RU" dirty="0" smtClean="0"/>
              <a:t> связки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357290" y="600076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трахея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1142976" y="4857760"/>
            <a:ext cx="857256" cy="142876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643446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щитовидный</a:t>
            </a:r>
          </a:p>
          <a:p>
            <a:pPr algn="ctr"/>
            <a:r>
              <a:rPr lang="ru-RU" dirty="0" smtClean="0"/>
              <a:t>хрящ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929322" y="1500174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 сверху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143504" y="2714620"/>
            <a:ext cx="1214446" cy="428628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143504" y="2643182"/>
            <a:ext cx="1785950" cy="285752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572264" y="3143248"/>
            <a:ext cx="1071570" cy="857256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786182" y="2285992"/>
            <a:ext cx="1357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голосовые</a:t>
            </a:r>
          </a:p>
          <a:p>
            <a:pPr algn="ctr"/>
            <a:r>
              <a:rPr lang="ru-RU" dirty="0" smtClean="0"/>
              <a:t> связки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929454" y="4143380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голосовая щель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429124" y="6286520"/>
            <a:ext cx="417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 каком случае человек молчит?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Газообмен в легких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3247260" cy="47640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Газообмен происходит между</a:t>
            </a:r>
          </a:p>
          <a:p>
            <a:r>
              <a:rPr lang="ru-RU" sz="2800" dirty="0" smtClean="0"/>
              <a:t>альвеолами</a:t>
            </a:r>
          </a:p>
          <a:p>
            <a:r>
              <a:rPr lang="ru-RU" sz="2800" dirty="0" smtClean="0"/>
              <a:t>и капиллярами.</a:t>
            </a:r>
          </a:p>
          <a:p>
            <a:r>
              <a:rPr lang="ru-RU" sz="2800" dirty="0" smtClean="0"/>
              <a:t>Из альвеолярного</a:t>
            </a:r>
          </a:p>
          <a:p>
            <a:r>
              <a:rPr lang="ru-RU" sz="2800" dirty="0" smtClean="0"/>
              <a:t>воздуха в кровь </a:t>
            </a:r>
          </a:p>
          <a:p>
            <a:r>
              <a:rPr lang="ru-RU" sz="2800" dirty="0" smtClean="0"/>
              <a:t>переходит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а из крови в альвеолы -         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3050"/>
            <a:ext cx="3775210" cy="431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14678" y="4143380"/>
            <a:ext cx="914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5286388"/>
            <a:ext cx="1491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</a:t>
            </a: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1 - носовая полость</a:t>
            </a:r>
          </a:p>
          <a:p>
            <a:endParaRPr lang="ru-RU" dirty="0" smtClean="0"/>
          </a:p>
          <a:p>
            <a:r>
              <a:rPr lang="ru-RU" dirty="0" smtClean="0"/>
              <a:t>2 – гортань</a:t>
            </a:r>
          </a:p>
          <a:p>
            <a:endParaRPr lang="ru-RU" dirty="0" smtClean="0"/>
          </a:p>
          <a:p>
            <a:r>
              <a:rPr lang="ru-RU" dirty="0" smtClean="0"/>
              <a:t>3 – трахея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4 – бронхи</a:t>
            </a:r>
          </a:p>
          <a:p>
            <a:endParaRPr lang="ru-RU" dirty="0" smtClean="0"/>
          </a:p>
          <a:p>
            <a:r>
              <a:rPr lang="ru-RU" dirty="0" smtClean="0"/>
              <a:t>5 – легкое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214811" y="2624328"/>
            <a:ext cx="4471990" cy="3694176"/>
          </a:xfrm>
        </p:spPr>
        <p:txBody>
          <a:bodyPr>
            <a:normAutofit/>
          </a:bodyPr>
          <a:lstStyle/>
          <a:p>
            <a:r>
              <a:rPr lang="ru-RU" dirty="0" smtClean="0"/>
              <a:t>А) Орган звукообразования</a:t>
            </a:r>
          </a:p>
          <a:p>
            <a:r>
              <a:rPr lang="ru-RU" dirty="0" smtClean="0"/>
              <a:t>Б) Проводит воздух в бронхи</a:t>
            </a:r>
          </a:p>
          <a:p>
            <a:r>
              <a:rPr lang="ru-RU" dirty="0" smtClean="0"/>
              <a:t>В) Очищает, увлажняет, согревает воздух</a:t>
            </a:r>
          </a:p>
          <a:p>
            <a:r>
              <a:rPr lang="ru-RU" dirty="0" smtClean="0"/>
              <a:t>Г) Орган, в котором происходит газообмен </a:t>
            </a:r>
          </a:p>
          <a:p>
            <a:r>
              <a:rPr lang="ru-RU" dirty="0" smtClean="0"/>
              <a:t>Д) Многократно ветвятся, заканчиваются альвеолами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Составьте пары: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Органы дыхания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Функции органов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801368"/>
            <a:ext cx="8572560" cy="4526280"/>
          </a:xfrm>
        </p:spPr>
        <p:txBody>
          <a:bodyPr>
            <a:normAutofit fontScale="92500"/>
          </a:bodyPr>
          <a:lstStyle/>
          <a:p>
            <a:pPr marL="514350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ru-RU" sz="2400" dirty="0" smtClean="0"/>
              <a:t>В носовой полости воздух очищается, обезвреживается и увлажняется, потому что …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ru-RU" sz="2400" dirty="0" smtClean="0"/>
              <a:t>Пища не попадает в гортань, потому что …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ru-RU" sz="2400" dirty="0" smtClean="0"/>
              <a:t>В гортани происходит звукообразование, потому что ...  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ru-RU" sz="2400" dirty="0" smtClean="0"/>
              <a:t>Пища свободно проходит по пищеводу, граничащему с трахеей, потому что ……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ru-RU" sz="2400" dirty="0" smtClean="0"/>
              <a:t>Трахея разветвляется на 2 бронха, потому что ….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ru-RU" sz="2400" dirty="0" smtClean="0"/>
              <a:t>Диаметр бронхов постепенно уменьшается, потому что…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ru-RU" sz="2400" dirty="0" smtClean="0"/>
              <a:t>В легких происходит газообмен, потому что…..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ru-RU" sz="2400" dirty="0" smtClean="0"/>
              <a:t>Объем легких всегда изменяется вслед за объемом грудной клетки, потому что…..</a:t>
            </a:r>
          </a:p>
          <a:p>
            <a:pPr marL="514350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Допишите предложения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Транспорт газов кровью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28926" y="2214554"/>
            <a:ext cx="1357322" cy="500066"/>
          </a:xfrm>
          <a:prstGeom prst="ellipse">
            <a:avLst/>
          </a:prstGeom>
          <a:solidFill>
            <a:srgbClr val="FF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57686" y="2285992"/>
            <a:ext cx="1357322" cy="500066"/>
          </a:xfrm>
          <a:prstGeom prst="ellipse">
            <a:avLst/>
          </a:prstGeom>
          <a:solidFill>
            <a:srgbClr val="FF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71934" y="2928934"/>
            <a:ext cx="1357322" cy="500066"/>
          </a:xfrm>
          <a:prstGeom prst="ellipse">
            <a:avLst/>
          </a:prstGeom>
          <a:solidFill>
            <a:srgbClr val="FF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транспортируется О</a:t>
            </a:r>
            <a:r>
              <a:rPr lang="ru-RU" sz="2000" dirty="0" smtClean="0"/>
              <a:t>2</a:t>
            </a:r>
            <a:r>
              <a:rPr lang="ru-RU" dirty="0" smtClean="0"/>
              <a:t> и СО</a:t>
            </a:r>
            <a:r>
              <a:rPr lang="ru-RU" sz="2000" dirty="0" smtClean="0"/>
              <a:t>2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3714752"/>
            <a:ext cx="4038600" cy="27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Каждый эритроцит проходит полный круг кровообращения менее, чем за 30 секунд, и за это время должен успеть отдать кислород тканям. По капиллярам лёгких эритроциты проходят всего за 10 секунд, успевая отдать захваченный ими в тканях тела СО</a:t>
            </a:r>
            <a:r>
              <a:rPr lang="ru-RU" baseline="-25000" dirty="0" smtClean="0"/>
              <a:t>2</a:t>
            </a:r>
            <a:r>
              <a:rPr lang="ru-RU" dirty="0" smtClean="0"/>
              <a:t> и заместить его новой порцией О</a:t>
            </a:r>
            <a:r>
              <a:rPr lang="ru-RU" baseline="-25000" dirty="0" smtClean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2000240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каждом эритроците 400 млн. молекул гемоглобина, </a:t>
            </a:r>
          </a:p>
          <a:p>
            <a:pPr algn="just"/>
            <a:r>
              <a:rPr lang="ru-RU" dirty="0" smtClean="0"/>
              <a:t>и ежесекундно костный мозг </a:t>
            </a:r>
          </a:p>
          <a:p>
            <a:pPr algn="just"/>
            <a:r>
              <a:rPr lang="ru-RU" dirty="0" smtClean="0"/>
              <a:t>рождает 2,5 млн. эритроцитов!</a:t>
            </a:r>
          </a:p>
          <a:p>
            <a:r>
              <a:rPr lang="ru-RU" dirty="0" smtClean="0"/>
              <a:t>1 молекула гемоглобина присоединяет 265 млн.молекул О</a:t>
            </a:r>
            <a:r>
              <a:rPr lang="ru-RU" sz="1200" dirty="0" smtClean="0"/>
              <a:t>2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Содержащийся в эритроцитах </a:t>
            </a:r>
            <a:r>
              <a:rPr lang="ru-RU" sz="2400" dirty="0" smtClean="0">
                <a:solidFill>
                  <a:srgbClr val="FF0000"/>
                </a:solidFill>
              </a:rPr>
              <a:t>гемоглобин</a:t>
            </a:r>
            <a:r>
              <a:rPr lang="ru-RU" sz="2400" dirty="0" smtClean="0"/>
              <a:t> </a:t>
            </a:r>
            <a:r>
              <a:rPr lang="ru-RU" sz="2400" dirty="0"/>
              <a:t>соединяется с </a:t>
            </a:r>
            <a:r>
              <a:rPr lang="ru-RU" sz="2400" dirty="0" smtClean="0">
                <a:solidFill>
                  <a:srgbClr val="FF0000"/>
                </a:solidFill>
              </a:rPr>
              <a:t>кислородом,</a:t>
            </a:r>
            <a:r>
              <a:rPr lang="ru-RU" sz="2400" dirty="0" smtClean="0"/>
              <a:t> </a:t>
            </a:r>
            <a:r>
              <a:rPr lang="ru-RU" sz="2400" dirty="0"/>
              <a:t>образуя </a:t>
            </a:r>
            <a:r>
              <a:rPr lang="ru-RU" sz="2400" dirty="0" smtClean="0">
                <a:solidFill>
                  <a:srgbClr val="FF0000"/>
                </a:solidFill>
              </a:rPr>
              <a:t>оксигемоглобин</a:t>
            </a:r>
            <a:r>
              <a:rPr lang="ru-RU" sz="2400" dirty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Н</a:t>
            </a:r>
            <a:r>
              <a:rPr lang="en-US" sz="2400" dirty="0" smtClean="0">
                <a:solidFill>
                  <a:srgbClr val="FF0000"/>
                </a:solidFill>
              </a:rPr>
              <a:t>bO</a:t>
            </a:r>
            <a:r>
              <a:rPr lang="en-US" sz="1800" dirty="0" smtClean="0">
                <a:solidFill>
                  <a:srgbClr val="FF0000"/>
                </a:solidFill>
              </a:rPr>
              <a:t>2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ru-RU" sz="2400" dirty="0"/>
              <a:t>Углекислый газ, образующийся в тканях в процессе жизнедеятельности, переходит в </a:t>
            </a:r>
            <a:r>
              <a:rPr lang="ru-RU" sz="2400" dirty="0">
                <a:solidFill>
                  <a:srgbClr val="FF0000"/>
                </a:solidFill>
              </a:rPr>
              <a:t>кровь</a:t>
            </a:r>
            <a:r>
              <a:rPr lang="ru-RU" sz="2400" dirty="0"/>
              <a:t> и поступает в </a:t>
            </a:r>
            <a:r>
              <a:rPr lang="ru-RU" sz="2400" dirty="0">
                <a:solidFill>
                  <a:srgbClr val="FF0000"/>
                </a:solidFill>
              </a:rPr>
              <a:t>гемоглобин</a:t>
            </a:r>
            <a:r>
              <a:rPr lang="ru-RU" sz="2400" dirty="0"/>
              <a:t>, образуя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карбогемоглобин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HbCO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2400" dirty="0"/>
              <a:t>При отравлении </a:t>
            </a:r>
            <a:r>
              <a:rPr lang="ru-RU" sz="2400" dirty="0">
                <a:solidFill>
                  <a:srgbClr val="7030A0"/>
                </a:solidFill>
              </a:rPr>
              <a:t>угарным газом (</a:t>
            </a:r>
            <a:r>
              <a:rPr lang="en-US" sz="2400" dirty="0">
                <a:solidFill>
                  <a:srgbClr val="7030A0"/>
                </a:solidFill>
              </a:rPr>
              <a:t>CO</a:t>
            </a:r>
            <a:r>
              <a:rPr lang="ru-RU" sz="2400" dirty="0"/>
              <a:t>) </a:t>
            </a:r>
            <a:r>
              <a:rPr lang="ru-RU" sz="2400" dirty="0">
                <a:solidFill>
                  <a:srgbClr val="FF0000"/>
                </a:solidFill>
              </a:rPr>
              <a:t>часть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гемоглобина эритроцитов </a:t>
            </a:r>
            <a:r>
              <a:rPr lang="ru-RU" sz="2400" dirty="0"/>
              <a:t>связывается с его молекулами, образуя так называемый </a:t>
            </a:r>
            <a:r>
              <a:rPr lang="ru-RU" sz="2400" dirty="0">
                <a:solidFill>
                  <a:srgbClr val="7030A0"/>
                </a:solidFill>
              </a:rPr>
              <a:t>карбоксигемоглобин (</a:t>
            </a:r>
            <a:r>
              <a:rPr lang="en-US" sz="2400" dirty="0" err="1">
                <a:solidFill>
                  <a:srgbClr val="7030A0"/>
                </a:solidFill>
              </a:rPr>
              <a:t>HbCO</a:t>
            </a:r>
            <a:r>
              <a:rPr lang="ru-RU" sz="2400" dirty="0">
                <a:solidFill>
                  <a:srgbClr val="7030A0"/>
                </a:solidFill>
              </a:rPr>
              <a:t>), </a:t>
            </a:r>
            <a:r>
              <a:rPr lang="ru-RU" sz="2400" dirty="0"/>
              <a:t>очень прочное соединение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r>
              <a:rPr lang="ru-RU" sz="2400" dirty="0" smtClean="0"/>
              <a:t>Способность </a:t>
            </a:r>
            <a:r>
              <a:rPr lang="ru-RU" sz="2400" dirty="0"/>
              <a:t>присоединяться к гемоглобину у угарного газа примерно в 200 раз выше, чем у кислорода.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Соединения газов с гемоглобином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Концентрация угарного газа в воздухе всего в 1%, приводит к тому, что более половины крови оказывается связанной с его молекулами. Человек погибает.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У курильщиков и жителей больших городов в крови постоянно присутствует небольшое количество карбоксигемоглобина.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Проанализируйте информацию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Клеточное дыхание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Тканевый газообмен.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2285992"/>
            <a:ext cx="78581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???</a:t>
            </a:r>
            <a:endParaRPr lang="ru-RU" sz="3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Дыхание. Органы дыхания</a:t>
            </a:r>
            <a:r>
              <a:rPr lang="ru-RU" dirty="0" smtClean="0"/>
              <a:t>. Газообмен.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Определите тип газообмена</a:t>
            </a:r>
            <a:br>
              <a:rPr lang="ru-RU" dirty="0" smtClean="0"/>
            </a:br>
            <a:r>
              <a:rPr lang="ru-RU" dirty="0" smtClean="0"/>
              <a:t>2-3 и 4-5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9825" b="13209"/>
          <a:stretch>
            <a:fillRect/>
          </a:stretch>
        </p:blipFill>
        <p:spPr bwMode="auto">
          <a:xfrm>
            <a:off x="1000100" y="2285992"/>
            <a:ext cx="6858000" cy="335758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00364" y="192880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72198" y="1928802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6000768"/>
            <a:ext cx="467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Что обозначено цифрой 1?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Прочитайте 1-й абзац на стр. 116 и подчеркните карандашом самые, на ваш взгляд, важные слова, характеризующие сущность дыхания.</a:t>
            </a:r>
          </a:p>
          <a:p>
            <a:r>
              <a:rPr lang="ru-RU" dirty="0" smtClean="0"/>
              <a:t>Составьте из них одно-два коротких предложения (тезиса).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чем биологический смысл дыхания?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Какие процессы происходят в клетках?</a:t>
            </a:r>
          </a:p>
          <a:p>
            <a:endParaRPr lang="ru-RU" dirty="0" smtClean="0"/>
          </a:p>
          <a:p>
            <a:r>
              <a:rPr lang="ru-RU" dirty="0" smtClean="0"/>
              <a:t>Для чего нужен кислород?</a:t>
            </a:r>
          </a:p>
          <a:p>
            <a:endParaRPr lang="ru-RU" dirty="0" smtClean="0"/>
          </a:p>
          <a:p>
            <a:r>
              <a:rPr lang="ru-RU" dirty="0" smtClean="0"/>
              <a:t>Какие вещества образуются при распаде органических веществ?</a:t>
            </a:r>
          </a:p>
          <a:p>
            <a:endParaRPr lang="ru-RU" dirty="0" smtClean="0"/>
          </a:p>
          <a:p>
            <a:r>
              <a:rPr lang="ru-RU" dirty="0" smtClean="0"/>
              <a:t>Что происходит с энергией?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вопросы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Вернитесь к вашим записям в 1-й колонке.</a:t>
            </a:r>
          </a:p>
          <a:p>
            <a:r>
              <a:rPr lang="ru-RU" dirty="0" smtClean="0"/>
              <a:t>Проанализируйте, в чем вы были правы, а в чем заблуждались.</a:t>
            </a:r>
          </a:p>
          <a:p>
            <a:r>
              <a:rPr lang="ru-RU" dirty="0" smtClean="0"/>
              <a:t>Внесите коррективы в ваши записи.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5500702"/>
            <a:ext cx="1643074" cy="7143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Распад органических</a:t>
            </a:r>
          </a:p>
          <a:p>
            <a:pPr algn="ctr"/>
            <a:r>
              <a:rPr lang="ru-RU" dirty="0" smtClean="0"/>
              <a:t>веществ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72264" y="2643182"/>
            <a:ext cx="1785950" cy="7143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Газообмен в тканях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929066"/>
            <a:ext cx="1643074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Клеточное дыхание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1571612"/>
            <a:ext cx="1643074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кровь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571480"/>
            <a:ext cx="1643074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Воздухонос-ные</a:t>
            </a:r>
            <a:r>
              <a:rPr lang="ru-RU" dirty="0" smtClean="0"/>
              <a:t> пути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5500702"/>
            <a:ext cx="1643074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Транспорт газов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4000504"/>
            <a:ext cx="1643074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клетки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643050"/>
            <a:ext cx="1643074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легкие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143240" y="3143248"/>
            <a:ext cx="2000264" cy="10715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дыхание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643182"/>
            <a:ext cx="1643074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Газообмен</a:t>
            </a:r>
          </a:p>
          <a:p>
            <a:pPr algn="ctr"/>
            <a:r>
              <a:rPr lang="ru-RU" dirty="0" smtClean="0"/>
              <a:t>в легких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2143116"/>
            <a:ext cx="1643074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СО</a:t>
            </a:r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16" name="Пятно 2 15"/>
          <p:cNvSpPr/>
          <p:nvPr/>
        </p:nvSpPr>
        <p:spPr>
          <a:xfrm rot="655878">
            <a:off x="496926" y="5572953"/>
            <a:ext cx="2359456" cy="946423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энергия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142984"/>
            <a:ext cx="1643074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О</a:t>
            </a:r>
            <a:r>
              <a:rPr lang="ru-RU" sz="1400" dirty="0" smtClean="0"/>
              <a:t>2</a:t>
            </a:r>
            <a:endParaRPr lang="ru-RU" sz="1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урок!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428604"/>
            <a:ext cx="6949338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Домашнее </a:t>
            </a:r>
            <a:r>
              <a:rPr lang="ru-RU" sz="3600" b="1" dirty="0" smtClean="0">
                <a:solidFill>
                  <a:schemeClr val="bg1"/>
                </a:solidFill>
              </a:rPr>
              <a:t>задание</a:t>
            </a:r>
            <a:r>
              <a:rPr lang="ru-RU" sz="3600" dirty="0" smtClean="0">
                <a:solidFill>
                  <a:schemeClr val="bg1"/>
                </a:solidFill>
              </a:rPr>
              <a:t>:  п.29,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сочинить </a:t>
            </a:r>
            <a:r>
              <a:rPr lang="ru-RU" sz="3600" dirty="0" err="1" smtClean="0">
                <a:solidFill>
                  <a:schemeClr val="bg1"/>
                </a:solidFill>
              </a:rPr>
              <a:t>синквейн</a:t>
            </a:r>
            <a:r>
              <a:rPr lang="ru-RU" sz="3600" dirty="0" smtClean="0">
                <a:solidFill>
                  <a:schemeClr val="bg1"/>
                </a:solidFill>
              </a:rPr>
              <a:t> на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тему «Дыхание».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Творческое задание –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 сочинить сказку «Путешествие</a:t>
            </a:r>
          </a:p>
          <a:p>
            <a:pPr algn="ctr"/>
            <a:r>
              <a:rPr lang="ru-RU" sz="3600" dirty="0" err="1" smtClean="0">
                <a:solidFill>
                  <a:schemeClr val="bg1"/>
                </a:solidFill>
              </a:rPr>
              <a:t>Кислородика</a:t>
            </a:r>
            <a:r>
              <a:rPr lang="ru-RU" sz="3600" dirty="0" smtClean="0">
                <a:solidFill>
                  <a:schemeClr val="bg1"/>
                </a:solidFill>
              </a:rPr>
              <a:t>».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I.</a:t>
            </a:r>
            <a:r>
              <a:rPr lang="ru-RU" sz="3200" dirty="0" smtClean="0"/>
              <a:t>Внешнее дыхание (газообмен)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000760" y="2928934"/>
            <a:ext cx="857256" cy="785818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r>
              <a:rPr lang="ru-RU" sz="1200" dirty="0" smtClean="0"/>
              <a:t>2</a:t>
            </a:r>
            <a:endParaRPr lang="ru-RU" sz="1200" dirty="0"/>
          </a:p>
        </p:txBody>
      </p:sp>
      <p:sp>
        <p:nvSpPr>
          <p:cNvPr id="12" name="Овал 11"/>
          <p:cNvSpPr/>
          <p:nvPr/>
        </p:nvSpPr>
        <p:spPr>
          <a:xfrm>
            <a:off x="6572264" y="2071678"/>
            <a:ext cx="857256" cy="785818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r>
              <a:rPr lang="ru-RU" sz="1200" dirty="0" smtClean="0"/>
              <a:t>2</a:t>
            </a:r>
            <a:endParaRPr lang="ru-RU" sz="1200" dirty="0"/>
          </a:p>
        </p:txBody>
      </p:sp>
      <p:sp>
        <p:nvSpPr>
          <p:cNvPr id="13" name="Овал 12"/>
          <p:cNvSpPr/>
          <p:nvPr/>
        </p:nvSpPr>
        <p:spPr>
          <a:xfrm>
            <a:off x="5429256" y="1928802"/>
            <a:ext cx="857256" cy="785818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r>
              <a:rPr lang="ru-RU" sz="1200" dirty="0" smtClean="0"/>
              <a:t>2</a:t>
            </a:r>
            <a:endParaRPr lang="ru-RU" sz="1200" dirty="0"/>
          </a:p>
        </p:txBody>
      </p:sp>
      <p:sp>
        <p:nvSpPr>
          <p:cNvPr id="14" name="Овал 13"/>
          <p:cNvSpPr/>
          <p:nvPr/>
        </p:nvSpPr>
        <p:spPr>
          <a:xfrm>
            <a:off x="4000496" y="2428868"/>
            <a:ext cx="857256" cy="785818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Изменение состава воздуха при дыхании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Проанализируйте таблицу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2928934"/>
          <a:ext cx="6096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Компоненты</a:t>
                      </a:r>
                    </a:p>
                    <a:p>
                      <a:pPr algn="ctr"/>
                      <a:r>
                        <a:rPr lang="ru-RU" dirty="0" smtClean="0"/>
                        <a:t>воздуха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Вдыхаемый воздух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Выдыхаемый воздух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Азот, инертные газы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79,03%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79,8%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Кислород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20,94%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16,4%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Углекислый газ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3,8%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Пары воды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Вдох                           Выдох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Составьте схему изменения состава воздуха при дыхании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571744"/>
            <a:ext cx="2286016" cy="1285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571744"/>
            <a:ext cx="2286016" cy="1285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57620" y="2714620"/>
            <a:ext cx="1071570" cy="92869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428992" y="3214686"/>
            <a:ext cx="4286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929190" y="3214686"/>
            <a:ext cx="428628" cy="61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786182" y="3857628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организм</a:t>
            </a:r>
            <a:endParaRPr lang="ru-RU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Куда подевалась часть кислорода?</a:t>
            </a:r>
          </a:p>
          <a:p>
            <a:endParaRPr lang="ru-RU" dirty="0" smtClean="0"/>
          </a:p>
          <a:p>
            <a:r>
              <a:rPr lang="ru-RU" dirty="0" smtClean="0"/>
              <a:t>Откуда взялся лишний углекислый газ?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Запишите ваше предположение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Слизистая оболочка  дыхательных путей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3175822" cy="476402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 составе слизистой оболочки есть удивительные клетки -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мерцательный эпителий.</a:t>
            </a:r>
          </a:p>
          <a:p>
            <a:r>
              <a:rPr lang="ru-RU" sz="2000" dirty="0" smtClean="0"/>
              <a:t>Реснички этих клеток совершают постоянное «биение» в направлении от легких к носоглотке.</a:t>
            </a:r>
          </a:p>
          <a:p>
            <a:r>
              <a:rPr lang="ru-RU" sz="2000" dirty="0" smtClean="0"/>
              <a:t>Среди клеток с ресничками находятся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клетки, выделяющие слизь,</a:t>
            </a:r>
            <a:r>
              <a:rPr lang="ru-RU" sz="2000" dirty="0" smtClean="0"/>
              <a:t> а также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рецепторные клетки</a:t>
            </a:r>
            <a:r>
              <a:rPr lang="ru-RU" sz="2000" b="1" dirty="0" smtClean="0"/>
              <a:t>, </a:t>
            </a:r>
            <a:r>
              <a:rPr lang="ru-RU" sz="2000" dirty="0" smtClean="0"/>
              <a:t>которых особенно много в гортани.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015" y="2167730"/>
            <a:ext cx="4279898" cy="347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43372" y="5786455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Какова  роль слизистой оболочки?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Органы дыхания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3747326" cy="47640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Какие органы не относятся к дыхательной системе?</a:t>
            </a:r>
          </a:p>
          <a:p>
            <a:endParaRPr lang="ru-RU" sz="2800" dirty="0" smtClean="0"/>
          </a:p>
          <a:p>
            <a:r>
              <a:rPr lang="ru-RU" sz="2800" dirty="0" smtClean="0"/>
              <a:t>Выпишите органы дыхания в правильной последовательности.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86314" y="1714488"/>
            <a:ext cx="3871693" cy="3691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Органы дыхания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3747326" cy="476402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Не относятся к дыхательной системе:</a:t>
            </a:r>
          </a:p>
          <a:p>
            <a:r>
              <a:rPr lang="ru-RU" sz="2400" dirty="0" smtClean="0"/>
              <a:t>2 – язык</a:t>
            </a:r>
          </a:p>
          <a:p>
            <a:r>
              <a:rPr lang="ru-RU" sz="2400" dirty="0" smtClean="0"/>
              <a:t>3 - пищевод</a:t>
            </a:r>
          </a:p>
          <a:p>
            <a:r>
              <a:rPr lang="ru-RU" sz="2400" u="sng" dirty="0" smtClean="0">
                <a:solidFill>
                  <a:srgbClr val="002060"/>
                </a:solidFill>
              </a:rPr>
              <a:t>Органы дыхания:</a:t>
            </a:r>
          </a:p>
          <a:p>
            <a:r>
              <a:rPr lang="ru-RU" sz="2400" dirty="0" smtClean="0"/>
              <a:t>1 – носовая полость</a:t>
            </a:r>
          </a:p>
          <a:p>
            <a:r>
              <a:rPr lang="ru-RU" sz="2400" dirty="0" smtClean="0"/>
              <a:t>3 – носоглотка</a:t>
            </a:r>
          </a:p>
          <a:p>
            <a:r>
              <a:rPr lang="ru-RU" sz="2400" dirty="0" smtClean="0"/>
              <a:t>4 – гортань</a:t>
            </a:r>
          </a:p>
          <a:p>
            <a:r>
              <a:rPr lang="ru-RU" sz="2400" dirty="0" smtClean="0"/>
              <a:t>5 – трахея</a:t>
            </a:r>
          </a:p>
          <a:p>
            <a:pPr marL="457200" indent="-457200"/>
            <a:r>
              <a:rPr lang="ru-RU" sz="2400" dirty="0" smtClean="0"/>
              <a:t>6 – бронхи</a:t>
            </a:r>
          </a:p>
          <a:p>
            <a:pPr marL="457200" indent="-457200"/>
            <a:r>
              <a:rPr lang="ru-RU" sz="2400" dirty="0" smtClean="0"/>
              <a:t>7 - легкие</a:t>
            </a:r>
          </a:p>
          <a:p>
            <a:pPr marL="457200" indent="-457200">
              <a:buAutoNum type="arabicPlain" startAt="6"/>
            </a:pP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86314" y="1714488"/>
            <a:ext cx="3871693" cy="3691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S010271170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TS010271170</Template>
  <TotalTime>2800</TotalTime>
  <Words>774</Words>
  <Application>Microsoft Office PowerPoint</Application>
  <PresentationFormat>Экран (4:3)</PresentationFormat>
  <Paragraphs>175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TS010271170</vt:lpstr>
      <vt:lpstr>Слайд 1</vt:lpstr>
      <vt:lpstr>Дыхание. Органы дыхания. Газообмен.</vt:lpstr>
      <vt:lpstr>I.Внешнее дыхание (газообмен)</vt:lpstr>
      <vt:lpstr>Проанализируйте таблицу</vt:lpstr>
      <vt:lpstr>Составьте схему изменения состава воздуха при дыхании</vt:lpstr>
      <vt:lpstr>Запишите ваше предположение</vt:lpstr>
      <vt:lpstr>Слизистая оболочка  дыхательных путей</vt:lpstr>
      <vt:lpstr>Органы дыхания</vt:lpstr>
      <vt:lpstr>Органы дыхания</vt:lpstr>
      <vt:lpstr>Найдите связь между строением и функциями органов дыхания</vt:lpstr>
      <vt:lpstr>Гортань</vt:lpstr>
      <vt:lpstr>Газообмен в легких</vt:lpstr>
      <vt:lpstr>Составьте пары:</vt:lpstr>
      <vt:lpstr>Допишите предложения</vt:lpstr>
      <vt:lpstr>Транспорт газов кровью</vt:lpstr>
      <vt:lpstr>Как транспортируется О2 и СО2</vt:lpstr>
      <vt:lpstr>Соединения газов с гемоглобином</vt:lpstr>
      <vt:lpstr>Проанализируйте информацию</vt:lpstr>
      <vt:lpstr>Клеточное дыхание</vt:lpstr>
      <vt:lpstr>Определите тип газообмена 2-3 и 4-5</vt:lpstr>
      <vt:lpstr>В чем биологический смысл дыхания?</vt:lpstr>
      <vt:lpstr>Ответьте на вопросы</vt:lpstr>
      <vt:lpstr>Слайд 23</vt:lpstr>
      <vt:lpstr>Слайд 24</vt:lpstr>
      <vt:lpstr>Спасибо за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Дыхание. Органы дыхания.</dc:title>
  <dc:creator>Admin</dc:creator>
  <cp:lastModifiedBy>Admin</cp:lastModifiedBy>
  <cp:revision>203</cp:revision>
  <dcterms:created xsi:type="dcterms:W3CDTF">2011-01-08T08:01:21Z</dcterms:created>
  <dcterms:modified xsi:type="dcterms:W3CDTF">2011-01-25T15:21:24Z</dcterms:modified>
</cp:coreProperties>
</file>