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9" r:id="rId4"/>
    <p:sldId id="260" r:id="rId5"/>
    <p:sldId id="264" r:id="rId6"/>
    <p:sldId id="263" r:id="rId7"/>
    <p:sldId id="261" r:id="rId8"/>
    <p:sldId id="262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FCA"/>
    <a:srgbClr val="000099"/>
    <a:srgbClr val="0066FF"/>
    <a:srgbClr val="97F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2C6BD-5888-4480-A0D4-B689423D1F5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22DC-87E5-436D-9674-0AB238E40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1ECF-C7F9-4D88-A683-5617B57D4CF1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43E0-41D4-4FB1-AA35-6ABD7419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1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3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Урок  математики в  1 классе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на тему  «Задачи на сравнение чисел»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 образовательной системе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«Школа 2000»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( учебник  </a:t>
            </a:r>
            <a:r>
              <a:rPr lang="ru-RU" sz="3000" b="1" dirty="0" err="1" smtClean="0">
                <a:solidFill>
                  <a:schemeClr val="bg1"/>
                </a:solidFill>
              </a:rPr>
              <a:t>Петерсон</a:t>
            </a:r>
            <a:r>
              <a:rPr lang="ru-RU" sz="3000" b="1" dirty="0" smtClean="0">
                <a:solidFill>
                  <a:schemeClr val="bg1"/>
                </a:solidFill>
              </a:rPr>
              <a:t> Л.Г. )               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Тип урока: Урок рефлексии.</a:t>
            </a: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Разработала Поплавская Е.Г.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8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9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Тот, кто хочет много знать,</a:t>
            </a:r>
            <a:br>
              <a:rPr lang="ru-RU" sz="9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9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Должен </a:t>
            </a:r>
            <a:r>
              <a:rPr lang="ru-RU" sz="9800" b="1" i="1" cap="al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</a:t>
            </a:r>
            <a:r>
              <a:rPr lang="ru-RU" sz="9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все постигать!</a:t>
            </a:r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317432"/>
            <a:ext cx="6400800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75656" y="0"/>
            <a:ext cx="6840760" cy="5916594"/>
            <a:chOff x="612" y="391"/>
            <a:chExt cx="2132" cy="310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75" y="391"/>
              <a:ext cx="1406" cy="1134"/>
            </a:xfrm>
            <a:prstGeom prst="triangle">
              <a:avLst>
                <a:gd name="adj" fmla="val 50000"/>
              </a:avLst>
            </a:prstGeom>
            <a:solidFill>
              <a:srgbClr val="DF2FC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975" y="1525"/>
              <a:ext cx="1406" cy="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75" y="1797"/>
              <a:ext cx="1406" cy="3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75" y="2115"/>
              <a:ext cx="1406" cy="31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71" y="2417"/>
              <a:ext cx="1406" cy="363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884" y="2795"/>
              <a:ext cx="1588" cy="318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" y="3113"/>
              <a:ext cx="2132" cy="362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19" y="1080"/>
              <a:ext cx="8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106" y="1435"/>
              <a:ext cx="11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 dirty="0">
                  <a:solidFill>
                    <a:srgbClr val="0000CC"/>
                  </a:solidFill>
                </a:rPr>
                <a:t>Условие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151" y="1699"/>
              <a:ext cx="10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 dirty="0">
                  <a:solidFill>
                    <a:srgbClr val="0000CC"/>
                  </a:solidFill>
                </a:rPr>
                <a:t>Вопрос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218" y="2039"/>
              <a:ext cx="95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0000CC"/>
                  </a:solidFill>
                </a:rPr>
                <a:t>Схема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038" y="2417"/>
              <a:ext cx="135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b="1" dirty="0">
                  <a:solidFill>
                    <a:srgbClr val="0000CC"/>
                  </a:solidFill>
                </a:rPr>
                <a:t>Выражение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83" y="2682"/>
              <a:ext cx="1270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0000CC"/>
                  </a:solidFill>
                </a:rPr>
                <a:t>Решение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836" y="3060"/>
              <a:ext cx="172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0000CC"/>
                  </a:solidFill>
                </a:rPr>
                <a:t>Ответ</a:t>
              </a:r>
            </a:p>
          </p:txBody>
        </p:sp>
      </p:grpSp>
      <p:sp>
        <p:nvSpPr>
          <p:cNvPr id="20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22863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 а </a:t>
            </a:r>
            <a:r>
              <a:rPr lang="ru-RU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</a:t>
            </a:r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</a:t>
            </a:r>
            <a:r>
              <a:rPr lang="ru-RU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ч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</a:rPr>
              <a:t>Чтобы найти</a:t>
            </a:r>
          </a:p>
          <a:p>
            <a:pPr marL="0" indent="0" algn="ctr">
              <a:buFontTx/>
              <a:buNone/>
            </a:pPr>
            <a:r>
              <a:rPr lang="ru-RU" sz="6600" b="1" u="sng" dirty="0" smtClean="0">
                <a:solidFill>
                  <a:srgbClr val="FF0000"/>
                </a:solidFill>
                <a:latin typeface="Times New Roman" pitchFamily="18" charset="0"/>
              </a:rPr>
              <a:t>меньшее</a:t>
            </a:r>
            <a:r>
              <a:rPr lang="ru-RU" sz="6600" b="1" u="sng" dirty="0" smtClean="0">
                <a:solidFill>
                  <a:srgbClr val="000099"/>
                </a:solidFill>
                <a:latin typeface="Times New Roman" pitchFamily="18" charset="0"/>
              </a:rPr>
              <a:t> число</a:t>
            </a: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</a:p>
          <a:p>
            <a:pPr marL="0" indent="0" algn="ctr">
              <a:buFontTx/>
              <a:buNone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</a:rPr>
              <a:t>надо</a:t>
            </a:r>
            <a:r>
              <a:rPr lang="ru-RU" sz="6600" b="1" u="sng" dirty="0" smtClean="0">
                <a:solidFill>
                  <a:srgbClr val="000099"/>
                </a:solidFill>
                <a:latin typeface="Times New Roman" pitchFamily="18" charset="0"/>
              </a:rPr>
              <a:t> из большего числа</a:t>
            </a:r>
            <a:r>
              <a:rPr lang="ru-RU" sz="6600" b="1" u="sng" dirty="0" smtClean="0">
                <a:solidFill>
                  <a:srgbClr val="FF0000"/>
                </a:solidFill>
                <a:latin typeface="Times New Roman" pitchFamily="18" charset="0"/>
              </a:rPr>
              <a:t> вычесть </a:t>
            </a:r>
            <a:r>
              <a:rPr lang="ru-RU" sz="6600" b="1" u="sng" dirty="0" smtClean="0">
                <a:solidFill>
                  <a:srgbClr val="000099"/>
                </a:solidFill>
                <a:latin typeface="Times New Roman" pitchFamily="18" charset="0"/>
              </a:rPr>
              <a:t>разность.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libri" pitchFamily="34" charset="0"/>
                <a:cs typeface="Arial" pitchFamily="34" charset="0"/>
              </a:rPr>
              <a:t>Мальчики слепили 8 снеговиков, а девочки на 3 больше . Сколько снеговиков слепили девочки?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67544" y="432445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libri" pitchFamily="34" charset="0"/>
                <a:cs typeface="Arial" pitchFamily="34" charset="0"/>
              </a:rPr>
              <a:t>Мальчики слепили 8 снеговиков. </a:t>
            </a:r>
            <a:r>
              <a:rPr lang="ru-RU" sz="3600" b="1" u="sng" dirty="0" smtClean="0">
                <a:latin typeface="Calibri" pitchFamily="34" charset="0"/>
                <a:cs typeface="Arial" pitchFamily="34" charset="0"/>
              </a:rPr>
              <a:t>ЭТО</a:t>
            </a:r>
            <a:r>
              <a:rPr lang="ru-RU" sz="3600" b="1" dirty="0" smtClean="0">
                <a:latin typeface="Calibri" pitchFamily="34" charset="0"/>
                <a:cs typeface="Arial" pitchFamily="34" charset="0"/>
              </a:rPr>
              <a:t> на 3 больше, чем слепили девочки. Сколько снеговиков слепили девочки?</a:t>
            </a:r>
            <a:endParaRPr lang="ru-RU" sz="3600" dirty="0"/>
          </a:p>
        </p:txBody>
      </p:sp>
      <p:sp>
        <p:nvSpPr>
          <p:cNvPr id="7" name="Выгнутая вниз стрелка 6"/>
          <p:cNvSpPr/>
          <p:nvPr/>
        </p:nvSpPr>
        <p:spPr>
          <a:xfrm rot="10800000">
            <a:off x="4427984" y="3645024"/>
            <a:ext cx="3240360" cy="79208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11821" y="476106"/>
            <a:ext cx="7489008" cy="4127307"/>
            <a:chOff x="953" y="10972"/>
            <a:chExt cx="11795" cy="2517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953" y="11236"/>
              <a:ext cx="11795" cy="2253"/>
              <a:chOff x="974" y="12640"/>
              <a:chExt cx="11795" cy="2253"/>
            </a:xfrm>
          </p:grpSpPr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974" y="12640"/>
                <a:ext cx="11795" cy="12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Мальчики слепили 8 снеговиков. </a:t>
                </a:r>
                <a:r>
                  <a:rPr kumimoji="0" lang="ru-RU" sz="3200" b="1" i="0" u="sng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ЭТО</a:t>
                </a:r>
                <a:r>
                  <a:rPr kumimoji="0" lang="ru-RU" sz="3200" b="1" i="0" strike="noStrike" cap="none" normalizeH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32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3 больше, чем слепили девочки. Сколько снеговиков слепили девочки?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2337" y="14027"/>
                <a:ext cx="2868" cy="866"/>
                <a:chOff x="2961" y="8874"/>
                <a:chExt cx="3024" cy="1025"/>
              </a:xfrm>
            </p:grpSpPr>
            <p:grpSp>
              <p:nvGrpSpPr>
                <p:cNvPr id="1031" name="Group 7"/>
                <p:cNvGrpSpPr>
                  <a:grpSpLocks/>
                </p:cNvGrpSpPr>
                <p:nvPr/>
              </p:nvGrpSpPr>
              <p:grpSpPr bwMode="auto">
                <a:xfrm>
                  <a:off x="2961" y="9053"/>
                  <a:ext cx="3024" cy="720"/>
                  <a:chOff x="2961" y="9053"/>
                  <a:chExt cx="3024" cy="720"/>
                </a:xfrm>
              </p:grpSpPr>
              <p:grpSp>
                <p:nvGrpSpPr>
                  <p:cNvPr id="103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61" y="9594"/>
                    <a:ext cx="1905" cy="179"/>
                    <a:chOff x="2961" y="9594"/>
                    <a:chExt cx="3060" cy="360"/>
                  </a:xfrm>
                </p:grpSpPr>
                <p:sp>
                  <p:nvSpPr>
                    <p:cNvPr id="103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9774"/>
                      <a:ext cx="3060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9594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21" y="9594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3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961" y="9053"/>
                    <a:ext cx="3024" cy="195"/>
                    <a:chOff x="2961" y="9053"/>
                    <a:chExt cx="3060" cy="361"/>
                  </a:xfrm>
                </p:grpSpPr>
                <p:sp>
                  <p:nvSpPr>
                    <p:cNvPr id="103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9234"/>
                      <a:ext cx="3060" cy="0"/>
                    </a:xfrm>
                    <a:prstGeom prst="line">
                      <a:avLst/>
                    </a:prstGeom>
                    <a:noFill/>
                    <a:ln w="762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9054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21" y="9054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98" y="9053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970" y="9143"/>
                    <a:ext cx="0" cy="5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9156"/>
                    <a:ext cx="0" cy="5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3" name="Arc 19"/>
                <p:cNvSpPr>
                  <a:spLocks/>
                </p:cNvSpPr>
                <p:nvPr/>
              </p:nvSpPr>
              <p:spPr bwMode="auto">
                <a:xfrm>
                  <a:off x="2969" y="8874"/>
                  <a:ext cx="3009" cy="25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Arc 20"/>
                <p:cNvSpPr>
                  <a:spLocks/>
                </p:cNvSpPr>
                <p:nvPr/>
              </p:nvSpPr>
              <p:spPr bwMode="auto">
                <a:xfrm flipV="1">
                  <a:off x="2978" y="9705"/>
                  <a:ext cx="1893" cy="19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Arc 21"/>
                <p:cNvSpPr>
                  <a:spLocks/>
                </p:cNvSpPr>
                <p:nvPr/>
              </p:nvSpPr>
              <p:spPr bwMode="auto">
                <a:xfrm flipV="1">
                  <a:off x="4875" y="9150"/>
                  <a:ext cx="1092" cy="17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43200"/>
                    <a:gd name="T1" fmla="*/ 21600 h 21600"/>
                    <a:gd name="T2" fmla="*/ 43200 w 43200"/>
                    <a:gd name="T3" fmla="*/ 21600 h 21600"/>
                    <a:gd name="T4" fmla="*/ 21600 w 432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7211" y="14045"/>
                <a:ext cx="4310" cy="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Задача.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lang="ru-RU" sz="4000" i="1" dirty="0" smtClean="0"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47" name="Arc 23"/>
            <p:cNvSpPr>
              <a:spLocks/>
            </p:cNvSpPr>
            <p:nvPr/>
          </p:nvSpPr>
          <p:spPr bwMode="auto">
            <a:xfrm>
              <a:off x="9572" y="10972"/>
              <a:ext cx="2942" cy="27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0 w 43200"/>
                <a:gd name="T1" fmla="*/ 22920 h 22920"/>
                <a:gd name="T2" fmla="*/ 43200 w 43200"/>
                <a:gd name="T3" fmla="*/ 21600 h 22920"/>
                <a:gd name="T4" fmla="*/ 21600 w 43200"/>
                <a:gd name="T5" fmla="*/ 21600 h 2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920" fill="none" extrusionOk="0">
                  <a:moveTo>
                    <a:pt x="40" y="22919"/>
                  </a:moveTo>
                  <a:cubicBezTo>
                    <a:pt x="13" y="22480"/>
                    <a:pt x="0" y="2204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920" stroke="0" extrusionOk="0">
                  <a:moveTo>
                    <a:pt x="40" y="22919"/>
                  </a:moveTo>
                  <a:cubicBezTo>
                    <a:pt x="13" y="22480"/>
                    <a:pt x="0" y="2204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31409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393305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249289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8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1800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45811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378904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8 – 3 = 5 (с.)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47971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</a:t>
            </a:r>
            <a:r>
              <a:rPr lang="ru-RU" sz="4000" b="1" dirty="0" smtClean="0">
                <a:solidFill>
                  <a:srgbClr val="FF0000"/>
                </a:solidFill>
              </a:rPr>
              <a:t>5 с.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97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Задания для тренировки: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52000" contrast="67000"/>
          </a:blip>
          <a:srcRect/>
          <a:stretch>
            <a:fillRect/>
          </a:stretch>
        </p:blipFill>
        <p:spPr bwMode="auto">
          <a:xfrm>
            <a:off x="357188" y="1125538"/>
            <a:ext cx="8358187" cy="551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786188" y="2500313"/>
            <a:ext cx="4600575" cy="900112"/>
            <a:chOff x="2386" y="1480"/>
            <a:chExt cx="2898" cy="56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86" y="1715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9 - 3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34" y="1480"/>
              <a:ext cx="1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1) 9 – 3 = 6 (чел.)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195" y="1797"/>
              <a:ext cx="10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</a:rPr>
                <a:t>6 девочек.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857375" y="4572000"/>
            <a:ext cx="4681538" cy="1838325"/>
            <a:chOff x="1338" y="2704"/>
            <a:chExt cx="2949" cy="1158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38" y="2704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</a:rPr>
                <a:t>8 кн.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825" y="3120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</a:rPr>
                <a:t>4 кн.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383" y="3430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835" y="2704"/>
              <a:ext cx="6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8 - 4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36" y="3339"/>
              <a:ext cx="17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chemeClr val="accent2"/>
                  </a:solidFill>
                </a:rPr>
                <a:t>1) 8 – 4 = 4 (кн.)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98" y="3612"/>
              <a:ext cx="10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</a:rPr>
                <a:t>4 книги.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764704"/>
            <a:ext cx="8280920" cy="48245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843808" y="162880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70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62880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7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70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17008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8" y="27089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5811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   Е  Й З  А Ж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>
            <p:ph type="ctrTitle"/>
          </p:nvPr>
        </p:nvGrpSpPr>
        <p:grpSpPr bwMode="auto">
          <a:xfrm>
            <a:off x="1475656" y="1772816"/>
            <a:ext cx="6552728" cy="3816424"/>
            <a:chOff x="295" y="1026"/>
            <a:chExt cx="4626" cy="290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5" y="2976"/>
              <a:ext cx="1542" cy="953"/>
              <a:chOff x="295" y="2976"/>
              <a:chExt cx="1542" cy="953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37" y="2024"/>
              <a:ext cx="1542" cy="953"/>
              <a:chOff x="295" y="2976"/>
              <a:chExt cx="1542" cy="953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379" y="1026"/>
              <a:ext cx="1542" cy="953"/>
              <a:chOff x="295" y="2976"/>
              <a:chExt cx="1542" cy="953"/>
            </a:xfrm>
          </p:grpSpPr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603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Улыбающееся лицо 13"/>
          <p:cNvSpPr/>
          <p:nvPr/>
        </p:nvSpPr>
        <p:spPr>
          <a:xfrm>
            <a:off x="6372200" y="404664"/>
            <a:ext cx="1296144" cy="129614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4067944" y="1628800"/>
            <a:ext cx="1331640" cy="134076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1763688" y="2924944"/>
            <a:ext cx="1296144" cy="129614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195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Тот, кто хочет много знать, Должен сам все постигать!  </vt:lpstr>
      <vt:lpstr>З а д а ч а.</vt:lpstr>
      <vt:lpstr>Слайд 4</vt:lpstr>
      <vt:lpstr>Слайд 5</vt:lpstr>
      <vt:lpstr>     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Математику нельзя изучать, глядя, как это делает сосед.               А. Нивен</dc:title>
  <dc:creator>Елена</dc:creator>
  <cp:lastModifiedBy>Елена</cp:lastModifiedBy>
  <cp:revision>41</cp:revision>
  <dcterms:created xsi:type="dcterms:W3CDTF">2011-01-21T12:28:02Z</dcterms:created>
  <dcterms:modified xsi:type="dcterms:W3CDTF">2011-01-27T14:01:02Z</dcterms:modified>
</cp:coreProperties>
</file>