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16" r:id="rId13"/>
    <p:sldId id="304" r:id="rId14"/>
    <p:sldId id="306" r:id="rId15"/>
    <p:sldId id="307" r:id="rId16"/>
    <p:sldId id="266" r:id="rId17"/>
    <p:sldId id="259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94" autoAdjust="0"/>
    <p:restoredTop sz="94681" autoAdjust="0"/>
  </p:normalViewPr>
  <p:slideViewPr>
    <p:cSldViewPr>
      <p:cViewPr varScale="1">
        <p:scale>
          <a:sx n="104" d="100"/>
          <a:sy n="104" d="100"/>
        </p:scale>
        <p:origin x="-1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89E06-0AA7-48DB-A437-AA83AB32B2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60EFFB9-154F-40BC-A7CF-1B60A4A4E8E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«Образование через всю жизнь»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09E31C-838A-4494-B94A-DF2B91CDDA88}" type="parTrans" cxnId="{8EA2323C-0A74-4337-9567-45B0E181340B}">
      <dgm:prSet/>
      <dgm:spPr/>
      <dgm:t>
        <a:bodyPr/>
        <a:lstStyle/>
        <a:p>
          <a:endParaRPr lang="ru-RU"/>
        </a:p>
      </dgm:t>
    </dgm:pt>
    <dgm:pt modelId="{46AEBE4E-4CA6-433D-BB02-912F04EBEB43}" type="sibTrans" cxnId="{8EA2323C-0A74-4337-9567-45B0E181340B}">
      <dgm:prSet/>
      <dgm:spPr/>
      <dgm:t>
        <a:bodyPr/>
        <a:lstStyle/>
        <a:p>
          <a:endParaRPr lang="ru-RU"/>
        </a:p>
      </dgm:t>
    </dgm:pt>
    <dgm:pt modelId="{D2CE530D-0E5B-40F6-9E7E-BBE5A22F1C65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FF0000"/>
              </a:solidFill>
            </a:rPr>
            <a:t>Век живи, век учись</a:t>
          </a:r>
          <a:endParaRPr lang="ru-RU" sz="3200" b="1" i="1" dirty="0">
            <a:solidFill>
              <a:srgbClr val="FF0000"/>
            </a:solidFill>
          </a:endParaRPr>
        </a:p>
      </dgm:t>
    </dgm:pt>
    <dgm:pt modelId="{D9B75EBB-A087-4213-9786-235B2035FE7D}" type="parTrans" cxnId="{3D74636C-7EDE-4AD8-984A-BFF117F8BF80}">
      <dgm:prSet/>
      <dgm:spPr/>
      <dgm:t>
        <a:bodyPr/>
        <a:lstStyle/>
        <a:p>
          <a:endParaRPr lang="ru-RU"/>
        </a:p>
      </dgm:t>
    </dgm:pt>
    <dgm:pt modelId="{4F9DE67E-98D3-4D30-88F3-C36D4C4FEC5B}" type="sibTrans" cxnId="{3D74636C-7EDE-4AD8-984A-BFF117F8BF80}">
      <dgm:prSet/>
      <dgm:spPr/>
      <dgm:t>
        <a:bodyPr/>
        <a:lstStyle/>
        <a:p>
          <a:endParaRPr lang="ru-RU"/>
        </a:p>
      </dgm:t>
    </dgm:pt>
    <dgm:pt modelId="{D8F737B7-5D0B-415F-B37C-D7B44104202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«Образование на всю жизнь»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FD7DB9-1306-481B-A4D6-74650C12B780}" type="sibTrans" cxnId="{B3AF452B-50BE-4EF5-8411-ACFE17014B22}">
      <dgm:prSet/>
      <dgm:spPr/>
      <dgm:t>
        <a:bodyPr/>
        <a:lstStyle/>
        <a:p>
          <a:endParaRPr lang="ru-RU"/>
        </a:p>
      </dgm:t>
    </dgm:pt>
    <dgm:pt modelId="{8934B37F-6180-41CA-85FA-81728F6204F8}" type="parTrans" cxnId="{B3AF452B-50BE-4EF5-8411-ACFE17014B22}">
      <dgm:prSet/>
      <dgm:spPr/>
      <dgm:t>
        <a:bodyPr/>
        <a:lstStyle/>
        <a:p>
          <a:endParaRPr lang="ru-RU"/>
        </a:p>
      </dgm:t>
    </dgm:pt>
    <dgm:pt modelId="{6A4316F9-F29B-413C-84AD-EB9D4FFB3B33}" type="pres">
      <dgm:prSet presAssocID="{1E389E06-0AA7-48DB-A437-AA83AB32B2D7}" presName="CompostProcess" presStyleCnt="0">
        <dgm:presLayoutVars>
          <dgm:dir/>
          <dgm:resizeHandles val="exact"/>
        </dgm:presLayoutVars>
      </dgm:prSet>
      <dgm:spPr/>
    </dgm:pt>
    <dgm:pt modelId="{9BB04686-40E9-4DAF-AF90-1B5AC063759D}" type="pres">
      <dgm:prSet presAssocID="{1E389E06-0AA7-48DB-A437-AA83AB32B2D7}" presName="arrow" presStyleLbl="bgShp" presStyleIdx="0" presStyleCnt="1"/>
      <dgm:spPr>
        <a:solidFill>
          <a:srgbClr val="FF0000"/>
        </a:solidFill>
      </dgm:spPr>
    </dgm:pt>
    <dgm:pt modelId="{B988FB4A-4DB3-4B55-9756-D67052D803DB}" type="pres">
      <dgm:prSet presAssocID="{1E389E06-0AA7-48DB-A437-AA83AB32B2D7}" presName="linearProcess" presStyleCnt="0"/>
      <dgm:spPr/>
    </dgm:pt>
    <dgm:pt modelId="{5A21ADAC-AA7E-4C31-907B-9994CEC10A10}" type="pres">
      <dgm:prSet presAssocID="{D8F737B7-5D0B-415F-B37C-D7B4410420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15267-5A2F-41DD-9678-91C0A418EE95}" type="pres">
      <dgm:prSet presAssocID="{9AFD7DB9-1306-481B-A4D6-74650C12B780}" presName="sibTrans" presStyleCnt="0"/>
      <dgm:spPr/>
    </dgm:pt>
    <dgm:pt modelId="{186B880A-5765-4BE8-B344-93C219F7203E}" type="pres">
      <dgm:prSet presAssocID="{860EFFB9-154F-40BC-A7CF-1B60A4A4E8E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F937-F7AE-427F-A2E6-6BE59C7BA16B}" type="pres">
      <dgm:prSet presAssocID="{46AEBE4E-4CA6-433D-BB02-912F04EBEB43}" presName="sibTrans" presStyleCnt="0"/>
      <dgm:spPr/>
    </dgm:pt>
    <dgm:pt modelId="{EADBDA08-A1E6-4CF7-91E5-4B887B3AB622}" type="pres">
      <dgm:prSet presAssocID="{D2CE530D-0E5B-40F6-9E7E-BBE5A22F1C6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2323C-0A74-4337-9567-45B0E181340B}" srcId="{1E389E06-0AA7-48DB-A437-AA83AB32B2D7}" destId="{860EFFB9-154F-40BC-A7CF-1B60A4A4E8ED}" srcOrd="1" destOrd="0" parTransId="{6909E31C-838A-4494-B94A-DF2B91CDDA88}" sibTransId="{46AEBE4E-4CA6-433D-BB02-912F04EBEB43}"/>
    <dgm:cxn modelId="{A20071AB-88FD-4EC8-BA6D-5403078B3532}" type="presOf" srcId="{D2CE530D-0E5B-40F6-9E7E-BBE5A22F1C65}" destId="{EADBDA08-A1E6-4CF7-91E5-4B887B3AB622}" srcOrd="0" destOrd="0" presId="urn:microsoft.com/office/officeart/2005/8/layout/hProcess9"/>
    <dgm:cxn modelId="{B3AF452B-50BE-4EF5-8411-ACFE17014B22}" srcId="{1E389E06-0AA7-48DB-A437-AA83AB32B2D7}" destId="{D8F737B7-5D0B-415F-B37C-D7B44104202F}" srcOrd="0" destOrd="0" parTransId="{8934B37F-6180-41CA-85FA-81728F6204F8}" sibTransId="{9AFD7DB9-1306-481B-A4D6-74650C12B780}"/>
    <dgm:cxn modelId="{73C99382-83B4-4481-B12D-ED907F8BC349}" type="presOf" srcId="{860EFFB9-154F-40BC-A7CF-1B60A4A4E8ED}" destId="{186B880A-5765-4BE8-B344-93C219F7203E}" srcOrd="0" destOrd="0" presId="urn:microsoft.com/office/officeart/2005/8/layout/hProcess9"/>
    <dgm:cxn modelId="{EF8C14AE-ECD0-4B09-BC2B-434DF24797F8}" type="presOf" srcId="{1E389E06-0AA7-48DB-A437-AA83AB32B2D7}" destId="{6A4316F9-F29B-413C-84AD-EB9D4FFB3B33}" srcOrd="0" destOrd="0" presId="urn:microsoft.com/office/officeart/2005/8/layout/hProcess9"/>
    <dgm:cxn modelId="{3D74636C-7EDE-4AD8-984A-BFF117F8BF80}" srcId="{1E389E06-0AA7-48DB-A437-AA83AB32B2D7}" destId="{D2CE530D-0E5B-40F6-9E7E-BBE5A22F1C65}" srcOrd="2" destOrd="0" parTransId="{D9B75EBB-A087-4213-9786-235B2035FE7D}" sibTransId="{4F9DE67E-98D3-4D30-88F3-C36D4C4FEC5B}"/>
    <dgm:cxn modelId="{AF72DB1A-886E-4570-9AC4-E7D7A47AF00C}" type="presOf" srcId="{D8F737B7-5D0B-415F-B37C-D7B44104202F}" destId="{5A21ADAC-AA7E-4C31-907B-9994CEC10A10}" srcOrd="0" destOrd="0" presId="urn:microsoft.com/office/officeart/2005/8/layout/hProcess9"/>
    <dgm:cxn modelId="{F2328382-3FA6-431D-A56B-9E7DEB321A84}" type="presParOf" srcId="{6A4316F9-F29B-413C-84AD-EB9D4FFB3B33}" destId="{9BB04686-40E9-4DAF-AF90-1B5AC063759D}" srcOrd="0" destOrd="0" presId="urn:microsoft.com/office/officeart/2005/8/layout/hProcess9"/>
    <dgm:cxn modelId="{27BF1222-7194-4A3C-9DD4-9F7995C767BC}" type="presParOf" srcId="{6A4316F9-F29B-413C-84AD-EB9D4FFB3B33}" destId="{B988FB4A-4DB3-4B55-9756-D67052D803DB}" srcOrd="1" destOrd="0" presId="urn:microsoft.com/office/officeart/2005/8/layout/hProcess9"/>
    <dgm:cxn modelId="{769F2E98-AF61-4345-868C-2A1214F969EB}" type="presParOf" srcId="{B988FB4A-4DB3-4B55-9756-D67052D803DB}" destId="{5A21ADAC-AA7E-4C31-907B-9994CEC10A10}" srcOrd="0" destOrd="0" presId="urn:microsoft.com/office/officeart/2005/8/layout/hProcess9"/>
    <dgm:cxn modelId="{0A0D05C7-E8A1-4B68-8818-2D85B81485BD}" type="presParOf" srcId="{B988FB4A-4DB3-4B55-9756-D67052D803DB}" destId="{4F315267-5A2F-41DD-9678-91C0A418EE95}" srcOrd="1" destOrd="0" presId="urn:microsoft.com/office/officeart/2005/8/layout/hProcess9"/>
    <dgm:cxn modelId="{35291CBA-7166-4F1A-BCFC-8829BF119650}" type="presParOf" srcId="{B988FB4A-4DB3-4B55-9756-D67052D803DB}" destId="{186B880A-5765-4BE8-B344-93C219F7203E}" srcOrd="2" destOrd="0" presId="urn:microsoft.com/office/officeart/2005/8/layout/hProcess9"/>
    <dgm:cxn modelId="{C3FF5F18-CBE6-4ECA-94E5-7F77859A952D}" type="presParOf" srcId="{B988FB4A-4DB3-4B55-9756-D67052D803DB}" destId="{919AF937-F7AE-427F-A2E6-6BE59C7BA16B}" srcOrd="3" destOrd="0" presId="urn:microsoft.com/office/officeart/2005/8/layout/hProcess9"/>
    <dgm:cxn modelId="{76738B44-7C2E-41AF-8383-385F3302C300}" type="presParOf" srcId="{B988FB4A-4DB3-4B55-9756-D67052D803DB}" destId="{EADBDA08-A1E6-4CF7-91E5-4B887B3AB622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A88C7-26CB-4747-9900-6103843304D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8D3A4-CD1B-4E94-A9F6-5306584EA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26D0-1999-4815-8362-F6B8AB96F888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23FFA-FF8C-4498-8EC6-401637489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23FFA-FF8C-4498-8EC6-401637489A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7BD8-BEBA-482C-8992-6AE6984E5736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DBC-AEE3-411B-99C9-74F02575AE9C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7AB5-25F8-49A7-AA0E-EE67D55BBF7F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E474-0BBB-4398-962D-ECC0935C00D7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DFBC-7E2D-4C64-B5D3-D2A4F114FA7B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89-9168-49CE-9BB9-AACE36DD0DC8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D8B-274F-493D-BCEF-8D3CFBD16781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D398-674E-49D7-87B4-8B36520EEDAD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C219-6139-4D55-9CA2-03C632879737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1F65-2975-416C-98D5-B1AAE59B8EFA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C5C0-5C68-4D14-8652-10A66699D19A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1521-E4ED-4C78-BD85-0AD3E8810302}" type="datetime1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Лыкова Ирина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8B0D-8F66-45D3-8726-6F92BDEEF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0%D0%BE%D0%BF%D0%B5%D0%B9%D1%81%D0%BA%D0%B0%D1%8F_%D0%BA%D0%BE%D0%BD%D0%B2%D0%B5%D0%BD%D1%86%D0%B8%D1%8F_%D0%BE_%D0%B7%D0%B0%D1%89%D0%B8%D1%82%D0%B5_%D0%BF%D1%80%D0%B0%D0%B2_%D1%87%D0%B5%D0%BB%D0%BE%D0%B2%D0%B5%D0%BA%D0%B0_%D0%B8_%D0%BE%D1%81%D0%BD%D0%BE%D0%B2%D0%BD%D1%8B%D1%85_%D1%81%D0%B2%D0%BE%D0%B1%D0%BE%D0%B4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ru.wikipedia.org/wiki/%D0%9F%D1%80%D0%B0%D0%B2%D0%BE_%D0%BD%D0%B0_%D0%BE%D0%B1%D1%80%D0%B0%D0%B7%D0%BE%D0%B2%D0%B0%D0%BD%D0%B8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ru.wikipedia.org/wiki/%D0%9E%D0%9E%D0%9D" TargetMode="External"/><Relationship Id="rId4" Type="http://schemas.openxmlformats.org/officeDocument/2006/relationships/hyperlink" Target="http://ru.wikipedia.org/wiki/%D0%9C%D0%B5%D0%B6%D0%B4%D1%83%D0%BD%D0%B0%D1%80%D0%BE%D0%B4%D0%BD%D1%8B%D0%B9_%D0%BF%D0%B0%D0%BA%D1%82_%D0%BE%D0%B1_%D1%8D%D0%BA%D0%BE%D0%BD%D0%BE%D0%BC%D0%B8%D1%87%D0%B5%D1%81%D0%BA%D0%B8%D1%85,_%D1%81%D0%BE%D1%86%D0%B8%D0%B0%D0%BB%D1%8C%D0%BD%D1%8B%D1%85_%D0%B8_%D0%BA%D1%83%D0%BB%D1%8C%D1%82%D1%83%D1%80%D0%BD%D1%8B%D1%85_%D0%BF%D1%80%D0%B0%D0%B2%D0%B0%D1%8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496"/>
            <a:ext cx="678661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–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дорога к успешному будущему!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928670"/>
            <a:ext cx="4357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Внеклассное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8953613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810000" cy="28575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18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 В  1782  - 1786 годах, наконец- то была создана государственная система народного образования. Екатерина II долго работала над этим вопросов, и решила строить русское народное образование по австрийскому образцу. В 1782 году была создана Комиссия об учреждение училищ. По замыслам комиссии создавались училища двух типов: главные  с 4-мя классами в губерниях, малые двуклассные в уездах. Такие училища должны были обеспечить народ начальным образованием.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19 век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428892" cy="1858102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6430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Александро-Невское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Антониевское</a:t>
            </a:r>
            <a:r>
              <a:rPr lang="ru-RU" sz="2000" b="1" dirty="0" smtClean="0">
                <a:solidFill>
                  <a:srgbClr val="002060"/>
                </a:solidFill>
              </a:rPr>
              <a:t> духовное училище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0319" y="4286256"/>
            <a:ext cx="3512368" cy="2143140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215082"/>
            <a:ext cx="3224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Кадетский корпус г.Москва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429000"/>
            <a:ext cx="2928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Московский университет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имени М.В.Ломоносова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055671"/>
            <a:ext cx="3114700" cy="2162986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35716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i?id=114521674-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429132"/>
            <a:ext cx="1980541" cy="2152647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886564"/>
          <a:ext cx="8143932" cy="5399956"/>
        </p:xfrm>
        <a:graphic>
          <a:graphicData uri="http://schemas.openxmlformats.org/drawingml/2006/table">
            <a:tbl>
              <a:tblPr/>
              <a:tblGrid>
                <a:gridCol w="4071966"/>
                <a:gridCol w="4071966"/>
              </a:tblGrid>
              <a:tr h="539995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Общее образование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Дошкольное образование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Начальное общее образование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Основное общее образование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Среднее (полное) общее образование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Дополнительное образование детей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Профессиональное образование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Начальное профессиональное образование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Среднее профессиональное образование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Высшее профессиональное образование </a:t>
                      </a:r>
                    </a:p>
                    <a:p>
                      <a:pPr marL="1143000" lvl="2" indent="-228600">
                        <a:buFont typeface="Arial"/>
                        <a:buChar char="•"/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</a:rPr>
                        <a:t>Бакалавриат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  <a:p>
                      <a:pPr marL="1143000" lvl="2" indent="-22860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Магистратура</a:t>
                      </a:r>
                    </a:p>
                  </a:txBody>
                  <a:tcPr marL="55671" marR="55671" marT="27836" marB="278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Послевузовское профессиональное образование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Аспирантура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Докторантура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Повышение квалификации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Второе высшее образование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Переподготовка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Профессиональная подготовка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55671" marR="55671" marT="27836" marB="278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57356" y="0"/>
            <a:ext cx="550112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Уровни 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 descr="arr-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000504"/>
            <a:ext cx="1889942" cy="135732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86116" y="357166"/>
            <a:ext cx="54809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Образование — это то, что у вас останется,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когда вы забудете всё, чему учились.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— Б. Ф. Скиннер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85776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2" tooltip="Право на образование"/>
              </a:rPr>
              <a:t>Право на образование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 настоящее время подтверждено национальными и международными правовыми актами, например,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3" tooltip="Европейская конвенция о защите прав человека и основных свобод"/>
              </a:rPr>
              <a:t>Европейской конвенцией о защите прав человека и основных свобод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4" tooltip="Международный пакт об экономических, социальных и культурных правах"/>
              </a:rPr>
              <a:t>Международным пактом об экономических, социальных и культурных правах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принятым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5" tooltip="ООН"/>
              </a:rPr>
              <a:t>ООН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 1966 году.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educatio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1858236"/>
            <a:ext cx="4214842" cy="281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50572" y="1857363"/>
            <a:ext cx="4179125" cy="2786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3857628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-Детский сады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- Школы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Детская школа искусств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Детско-юношеская спортивная школа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Детские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развивающие студии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Дома культуры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Вечерняя школа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Профессиональные  училища, колледжи, институты, учебные центры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342900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Примеры образовательных учреждений г. Каменска-Уральского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S83004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3238523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24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500042"/>
            <a:ext cx="3706810" cy="2780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S8300046.JPG"/>
          <p:cNvPicPr>
            <a:picLocks noChangeAspect="1"/>
          </p:cNvPicPr>
          <p:nvPr/>
        </p:nvPicPr>
        <p:blipFill>
          <a:blip r:embed="rId4" cstate="email"/>
          <a:srcRect b="-2560"/>
          <a:stretch>
            <a:fillRect/>
          </a:stretch>
        </p:blipFill>
        <p:spPr>
          <a:xfrm>
            <a:off x="5857884" y="142852"/>
            <a:ext cx="314327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714884"/>
            <a:ext cx="61436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Образование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 — целенаправленная познавательная деятельность людей по получению знаний, умений, либо по их совершенствованию.</a:t>
            </a:r>
          </a:p>
        </p:txBody>
      </p:sp>
      <p:pic>
        <p:nvPicPr>
          <p:cNvPr id="3" name="Рисунок 2" descr="miniko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781796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normal_24015_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1571612"/>
            <a:ext cx="1643074" cy="2093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j04093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571480"/>
            <a:ext cx="3357586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3857628"/>
            <a:ext cx="77867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На протяжении веков ведутся дискуссии об образовании — чему и как нужно учить людей</a:t>
            </a:r>
            <a:r>
              <a:rPr lang="ru-RU" sz="4000" b="1" dirty="0" smtClean="0">
                <a:solidFill>
                  <a:srgbClr val="002060"/>
                </a:solidFill>
                <a:latin typeface="Arial" charset="0"/>
              </a:rPr>
              <a:t>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3" name="Рисунок 2" descr="obrazovanie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85728"/>
            <a:ext cx="4572032" cy="3429024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500042"/>
            <a:ext cx="4572032" cy="6000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Успех – это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удача в достижении чего – </a:t>
            </a:r>
            <a:r>
              <a:rPr lang="ru-RU" sz="3600" b="1" dirty="0" err="1" smtClean="0">
                <a:solidFill>
                  <a:srgbClr val="002060"/>
                </a:solidFill>
              </a:rPr>
              <a:t>нибудь</a:t>
            </a:r>
            <a:r>
              <a:rPr lang="ru-RU" sz="3600" b="1" dirty="0" smtClean="0">
                <a:solidFill>
                  <a:srgbClr val="002060"/>
                </a:solidFill>
              </a:rPr>
              <a:t>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общественное признание;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хорошие результаты в учёбе, работе.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(словарь Ожегова)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000396" cy="3286148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Якимов Виктор Васильевич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(российский политик, депутат  Государственной думы с 2007 г.)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47651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1500174"/>
            <a:ext cx="592935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Родился и окончил школу в городе Карпинске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Окончил радиотехнический факультет Уральского политехнического института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С 1986по 1991 год - заместитель председателя, председатель исполкома Каменск-Уральского городского Совета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С 1991 по 1996 год  - директор АО "Содействие"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 1994 году был избран депутатом Свердловской областной Думы.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 1996, 2000 и 2004 годах избирался главой </a:t>
            </a:r>
            <a:r>
              <a:rPr lang="ru-RU" sz="2000" b="1" dirty="0" err="1" smtClean="0">
                <a:solidFill>
                  <a:srgbClr val="002060"/>
                </a:solidFill>
              </a:rPr>
              <a:t>Каменск-Уральска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 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 1984 года – День знаний в России отмечается с 1 сентября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2357430"/>
            <a:ext cx="5618719" cy="400052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Астахов Михаил Семенович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 </a:t>
            </a:r>
            <a:r>
              <a:rPr lang="ru-RU" sz="2200" dirty="0" smtClean="0"/>
              <a:t>(</a:t>
            </a:r>
            <a:r>
              <a:rPr lang="ru-RU" sz="2200" b="1" dirty="0" smtClean="0">
                <a:solidFill>
                  <a:srgbClr val="002060"/>
                </a:solidFill>
              </a:rPr>
              <a:t>глава администрации муниципального образования г.Каменск-Уральский)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71612"/>
            <a:ext cx="27622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785926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Среднее образование получил в школе №18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Закончил УПИ, факультет «Обработка металлов давлением».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496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В 2000 году назначен заместителем генерального директора по кадрам и социальным </a:t>
            </a:r>
            <a:r>
              <a:rPr lang="ru-RU" sz="2000" b="1" dirty="0" err="1" smtClean="0">
                <a:solidFill>
                  <a:srgbClr val="002060"/>
                </a:solidFill>
              </a:rPr>
              <a:t>вопросамна</a:t>
            </a:r>
            <a:r>
              <a:rPr lang="ru-RU" sz="2000" b="1" dirty="0" smtClean="0">
                <a:solidFill>
                  <a:srgbClr val="002060"/>
                </a:solidFill>
              </a:rPr>
              <a:t> трубном заводе.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В 2004 году Михаил Астахов избран депутатом городской думы муниципального образования г. Каменск-Уральский, возглавлял комитет по социальной политике.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2 марта 2008 года избран главой администрации муниципального образования г.Каменск-Уральский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Миронов Денис Валерьевич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(заместитель главы города по социальной политике  )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Миронов Денис Валерье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00430" y="1857364"/>
            <a:ext cx="54292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Родился в  1972 году, в Каменске-Уральском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43306" y="2428868"/>
            <a:ext cx="485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кончил школу №4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86116" y="2857496"/>
            <a:ext cx="55721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Образование: высшее профессиональное. В 1995 году окончил Уральский государственный педагогический университет по специальности «Математика», квалификация – учитель математики и информатики. В 2004 году  - институт профессиональной переподготовки Уральской академии государственной службы,  направление «Государственное и муниципальное управление».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Лестница УСПЕХА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57158" y="3714752"/>
            <a:ext cx="5214974" cy="292895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000108"/>
            <a:ext cx="3009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357166"/>
            <a:ext cx="521497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007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Monotype Corsiva" pitchFamily="66" charset="0"/>
              </a:rPr>
              <a:t>      Нет смысла ждать завтрашнего дня. Сегодня – это именно тот день, когда начинаются великие свершения, начните сегодня. Это может быть лишь самый маленький шаг на пути к успеху, но, как Вы, вероятно знаете: «Путешествие в тысячу миль начинается с первого шага».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Monotype Corsiva" pitchFamily="66" charset="0"/>
              </a:rPr>
              <a:t>И именно образование откроет Вам дорогу в успешное будущее.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помните,  успех – не случайность. Успех – это определенный результат непрерывной и упорной деятельности.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5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57166"/>
            <a:ext cx="716042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57562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17 век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85720" y="1500174"/>
            <a:ext cx="4041775" cy="47149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1621 год – первая рукописная газета «Куранты»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4348" y="2786058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929190" y="1571612"/>
            <a:ext cx="4040188" cy="48085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1634 год – печатный букварь («Азбука»)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Василия Бурцева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37708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17 век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sz="half" idx="2"/>
          </p:nvPr>
        </p:nvSpPr>
        <p:spPr>
          <a:xfrm>
            <a:off x="457200" y="1571625"/>
            <a:ext cx="4040188" cy="45545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1648 год - </a:t>
            </a:r>
            <a:r>
              <a:rPr lang="ru-RU" sz="2600" b="1" dirty="0" err="1" smtClean="0">
                <a:solidFill>
                  <a:srgbClr val="C00000"/>
                </a:solidFill>
              </a:rPr>
              <a:t>Мелетiй</a:t>
            </a:r>
            <a:r>
              <a:rPr lang="ru-RU" sz="2600" b="1" dirty="0" smtClean="0">
                <a:solidFill>
                  <a:srgbClr val="C00000"/>
                </a:solidFill>
              </a:rPr>
              <a:t> Смотрицкiй – Грамматика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sz="2600" b="1" dirty="0" smtClean="0">
                <a:solidFill>
                  <a:srgbClr val="002060"/>
                </a:solidFill>
              </a:rPr>
              <a:t>выдающийся памятник славянской грамматической мысли, основа церковнославянской грамматической науки на следующие два века, выдержавшая множество переизданий, переработок и переводов)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58138" cy="9350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17 век</a:t>
            </a:r>
            <a:endParaRPr lang="ru-RU" sz="4000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714612" y="3214686"/>
            <a:ext cx="2143140" cy="337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Конец 17 века – иллюстрированный букварь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Кариона</a:t>
            </a:r>
            <a:r>
              <a:rPr lang="ru-RU" sz="2400" b="1" dirty="0" smtClean="0">
                <a:solidFill>
                  <a:srgbClr val="002060"/>
                </a:solidFill>
              </a:rPr>
              <a:t> Истомина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214686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142984"/>
            <a:ext cx="390465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00826" y="4071942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Псалтырь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17 век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05430"/>
            <a:ext cx="4500594" cy="3266776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38" y="1142984"/>
            <a:ext cx="746396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Школа при Печатном дворе 1680 год (Москва)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232 обучающихся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18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первой четверти 18 веке, были созданы первые светские образовательные школы. Эти школы, давали начальные и практические знания. Многие школы сочетали в себе образовательные и профессиональные основы. Была создана пушкарская школа, Медицинская школа. Так же был создан ряд математических, навигационных и ремесленных учебных заведений.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18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1730-1755 годах возникают дворянские учебные заведения. Сухопутный корпус, Морской, инженерный. Был так же создан Смольный институт благородных девиц. Вместе с этим, начинали формироваться основы общественного образования, ревнителем которых был Михаил Васильевич  Ломоносов. В провинциях развивались епархиальные и адмиралтейские школы. В Москве и Петербурге появляются первые общеобразовательные гимназии.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18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1755 – 1782 годах, государством была предпринята попытка создать систему </a:t>
            </a:r>
            <a:r>
              <a:rPr lang="ru-RU" b="1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</a:rPr>
              <a:t> – образовательных учреждений, что позволило бы  получить новых квалифицированных врачей, художников, ремесленников и ученых. Были открыты новые училища.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Лыкова Ирина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638</Words>
  <Application>Microsoft Office PowerPoint</Application>
  <PresentationFormat>Экран (4:3)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Образование –  дорога к успешному будущему!</vt:lpstr>
      <vt:lpstr>С 1984 года – День знаний в России отмечается с 1 сентября</vt:lpstr>
      <vt:lpstr>17 век</vt:lpstr>
      <vt:lpstr>17 век</vt:lpstr>
      <vt:lpstr>17 век</vt:lpstr>
      <vt:lpstr>17 век</vt:lpstr>
      <vt:lpstr>18 век</vt:lpstr>
      <vt:lpstr>18 век</vt:lpstr>
      <vt:lpstr>18 век</vt:lpstr>
      <vt:lpstr>18 век</vt:lpstr>
      <vt:lpstr>19 век</vt:lpstr>
      <vt:lpstr>Слайд 12</vt:lpstr>
      <vt:lpstr>Слайд 13</vt:lpstr>
      <vt:lpstr>Слайд 14</vt:lpstr>
      <vt:lpstr>Слайд 15</vt:lpstr>
      <vt:lpstr>Слайд 16</vt:lpstr>
      <vt:lpstr>Слайд 17</vt:lpstr>
      <vt:lpstr>   Успех – это …  - удача в достижении чего – нибудь;  - общественное признание;  - хорошие результаты в учёбе, работе.  (словарь Ожегова)   </vt:lpstr>
      <vt:lpstr>Якимов Виктор Васильевич  (российский политик, депутат  Государственной думы с 2007 г.) </vt:lpstr>
      <vt:lpstr>Астахов Михаил Семенович  (глава администрации муниципального образования г.Каменск-Уральский)</vt:lpstr>
      <vt:lpstr>Миронов Денис Валерьевич (заместитель главы города по социальной политике  )</vt:lpstr>
      <vt:lpstr>Лестница УСПЕХА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Образование-дорога к успешному будущему!</dc:title>
  <dc:subject>Внеклассное мероприятие</dc:subject>
  <dc:creator>Ироина Лыкова</dc:creator>
  <cp:keywords>Образование, успех, будущее</cp:keywords>
  <cp:lastModifiedBy>Tata</cp:lastModifiedBy>
  <cp:revision>46</cp:revision>
  <dcterms:created xsi:type="dcterms:W3CDTF">2009-08-27T18:12:54Z</dcterms:created>
  <dcterms:modified xsi:type="dcterms:W3CDTF">2011-06-23T11:34:07Z</dcterms:modified>
</cp:coreProperties>
</file>