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E883-5286-4B83-8D71-40E563D9D5DD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B28-E19A-4707-896A-45F0E6FDD7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E883-5286-4B83-8D71-40E563D9D5DD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B28-E19A-4707-896A-45F0E6FDD7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E883-5286-4B83-8D71-40E563D9D5DD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B28-E19A-4707-896A-45F0E6FDD7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E883-5286-4B83-8D71-40E563D9D5DD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B28-E19A-4707-896A-45F0E6FDD7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E883-5286-4B83-8D71-40E563D9D5DD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B28-E19A-4707-896A-45F0E6FDD7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E883-5286-4B83-8D71-40E563D9D5DD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B28-E19A-4707-896A-45F0E6FDD7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E883-5286-4B83-8D71-40E563D9D5DD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B28-E19A-4707-896A-45F0E6FDD7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E883-5286-4B83-8D71-40E563D9D5DD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B28-E19A-4707-896A-45F0E6FDD7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E883-5286-4B83-8D71-40E563D9D5DD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B28-E19A-4707-896A-45F0E6FDD7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E883-5286-4B83-8D71-40E563D9D5DD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B28-E19A-4707-896A-45F0E6FDD7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E883-5286-4B83-8D71-40E563D9D5DD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9B28-E19A-4707-896A-45F0E6FDD7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EE883-5286-4B83-8D71-40E563D9D5DD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09B28-E19A-4707-896A-45F0E6FDD7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tai.tv/geo-id-110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tai.tv/geo-id-111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tai.tv/geo-id-112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tai.tv/geo-id-113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928693"/>
          </a:xfr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Фомкина Татьяна Александровна   218 – 726 - 277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857256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Приложение № </a:t>
            </a:r>
            <a:r>
              <a:rPr lang="en-US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4500593"/>
          </a:xfrm>
          <a:solidFill>
            <a:schemeClr val="accent5">
              <a:lumMod val="20000"/>
              <a:lumOff val="80000"/>
            </a:schemeClr>
          </a:solidFill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3333FF"/>
                </a:solidFill>
                <a:latin typeface="Arial Black" pitchFamily="34" charset="0"/>
              </a:rPr>
              <a:t>Природно-климатические показатели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29264"/>
            <a:ext cx="6400800" cy="20953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  <a:solidFill>
            <a:schemeClr val="accent5">
              <a:lumMod val="20000"/>
              <a:lumOff val="80000"/>
            </a:schemeClr>
          </a:solidFill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dirty="0" smtClean="0">
                <a:latin typeface="Arial Black" pitchFamily="34" charset="0"/>
              </a:rPr>
              <a:t>Рельеф - равнинный. Имеются запасы глины, песка. </a:t>
            </a:r>
          </a:p>
          <a:p>
            <a:r>
              <a:rPr lang="ru-RU" sz="3600" dirty="0" smtClean="0">
                <a:latin typeface="Arial Black" pitchFamily="34" charset="0"/>
              </a:rPr>
              <a:t>Почвы темно-каштановые южные черноземы. </a:t>
            </a:r>
          </a:p>
          <a:p>
            <a:r>
              <a:rPr lang="ru-RU" sz="3600" dirty="0" smtClean="0">
                <a:latin typeface="Arial Black" pitchFamily="34" charset="0"/>
              </a:rPr>
              <a:t>Климат резко континентальный. </a:t>
            </a:r>
          </a:p>
          <a:p>
            <a:r>
              <a:rPr lang="ru-RU" sz="3600" dirty="0" smtClean="0">
                <a:latin typeface="Arial Black" pitchFamily="34" charset="0"/>
              </a:rPr>
              <a:t>Природная зона – степь и лесостепь.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29354"/>
          </a:xfrm>
          <a:solidFill>
            <a:schemeClr val="accent5">
              <a:lumMod val="20000"/>
              <a:lumOff val="80000"/>
            </a:schemeClr>
          </a:solidFill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>
                <a:latin typeface="Arial Black" pitchFamily="34" charset="0"/>
              </a:rPr>
              <a:t>     </a:t>
            </a:r>
            <a:r>
              <a:rPr lang="ru-RU" sz="4000" dirty="0" smtClean="0">
                <a:latin typeface="Arial Black" pitchFamily="34" charset="0"/>
              </a:rPr>
              <a:t>В </a:t>
            </a:r>
            <a:r>
              <a:rPr lang="ru-RU" sz="4000" dirty="0" err="1" smtClean="0">
                <a:latin typeface="Arial Black" pitchFamily="34" charset="0"/>
              </a:rPr>
              <a:t>Бурлинском</a:t>
            </a:r>
            <a:r>
              <a:rPr lang="ru-RU" sz="4000" dirty="0" smtClean="0">
                <a:latin typeface="Arial Black" pitchFamily="34" charset="0"/>
              </a:rPr>
              <a:t> районе больше </a:t>
            </a:r>
            <a:r>
              <a:rPr lang="ru-RU" sz="4000" dirty="0" smtClean="0">
                <a:solidFill>
                  <a:srgbClr val="3333FF"/>
                </a:solidFill>
                <a:latin typeface="Arial Black" pitchFamily="34" charset="0"/>
              </a:rPr>
              <a:t>двадцати</a:t>
            </a:r>
            <a:r>
              <a:rPr lang="ru-RU" sz="4000" dirty="0" smtClean="0">
                <a:latin typeface="Arial Black" pitchFamily="34" charset="0"/>
              </a:rPr>
              <a:t> озер, которые составляют основу </a:t>
            </a:r>
            <a:r>
              <a:rPr lang="ru-RU" sz="4000" dirty="0" smtClean="0">
                <a:solidFill>
                  <a:srgbClr val="3333FF"/>
                </a:solidFill>
                <a:latin typeface="Arial Black" pitchFamily="34" charset="0"/>
              </a:rPr>
              <a:t>уникальной </a:t>
            </a:r>
            <a:r>
              <a:rPr lang="ru-RU" sz="4000" dirty="0" err="1" smtClean="0">
                <a:solidFill>
                  <a:srgbClr val="3333FF"/>
                </a:solidFill>
                <a:latin typeface="Arial Black" pitchFamily="34" charset="0"/>
              </a:rPr>
              <a:t>бурлинской</a:t>
            </a:r>
            <a:r>
              <a:rPr lang="ru-RU" sz="4000" dirty="0" smtClean="0">
                <a:solidFill>
                  <a:srgbClr val="3333FF"/>
                </a:solidFill>
                <a:latin typeface="Arial Black" pitchFamily="34" charset="0"/>
              </a:rPr>
              <a:t> водной системы</a:t>
            </a:r>
            <a:r>
              <a:rPr lang="ru-RU" sz="4000" dirty="0" smtClean="0">
                <a:latin typeface="Arial Black" pitchFamily="34" charset="0"/>
              </a:rPr>
              <a:t>.</a:t>
            </a:r>
          </a:p>
          <a:p>
            <a:pPr>
              <a:buNone/>
            </a:pPr>
            <a:r>
              <a:rPr lang="ru-RU" sz="4000" dirty="0" smtClean="0">
                <a:latin typeface="Arial Black" pitchFamily="34" charset="0"/>
              </a:rPr>
              <a:t>  Наиболее крупные из них - </a:t>
            </a:r>
            <a:r>
              <a:rPr lang="ru-RU" sz="4000" dirty="0" err="1" smtClean="0">
                <a:latin typeface="Arial Black" pitchFamily="34" charset="0"/>
              </a:rPr>
              <a:t>Топольное</a:t>
            </a:r>
            <a:r>
              <a:rPr lang="ru-RU" sz="4000" dirty="0" smtClean="0">
                <a:latin typeface="Arial Black" pitchFamily="34" charset="0"/>
              </a:rPr>
              <a:t>, </a:t>
            </a:r>
            <a:r>
              <a:rPr lang="ru-RU" sz="4000" dirty="0" err="1" smtClean="0">
                <a:latin typeface="Arial Black" pitchFamily="34" charset="0"/>
              </a:rPr>
              <a:t>Хомутиное</a:t>
            </a:r>
            <a:r>
              <a:rPr lang="ru-RU" sz="4000" dirty="0" smtClean="0">
                <a:latin typeface="Arial Black" pitchFamily="34" charset="0"/>
              </a:rPr>
              <a:t>, Песчаное. 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 smtClean="0">
                <a:latin typeface="Arial Black" pitchFamily="34" charset="0"/>
                <a:hlinkClick r:id="rId2"/>
              </a:rPr>
              <a:t>Бурлинское</a:t>
            </a:r>
            <a:r>
              <a:rPr lang="ru-RU" dirty="0" smtClean="0">
                <a:latin typeface="Arial Black" pitchFamily="34" charset="0"/>
                <a:hlinkClick r:id="rId2"/>
              </a:rPr>
              <a:t> озеро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 smtClean="0">
                <a:latin typeface="Arial Black" pitchFamily="34" charset="0"/>
              </a:rPr>
              <a:t>Бурлинское</a:t>
            </a:r>
            <a:r>
              <a:rPr lang="ru-RU" dirty="0" smtClean="0">
                <a:latin typeface="Arial Black" pitchFamily="34" charset="0"/>
              </a:rPr>
              <a:t> озеро (</a:t>
            </a:r>
            <a:r>
              <a:rPr lang="ru-RU" dirty="0" err="1" smtClean="0">
                <a:latin typeface="Arial Black" pitchFamily="34" charset="0"/>
              </a:rPr>
              <a:t>Бурсоль</a:t>
            </a:r>
            <a:r>
              <a:rPr lang="ru-RU" dirty="0" smtClean="0">
                <a:latin typeface="Arial Black" pitchFamily="34" charset="0"/>
              </a:rPr>
              <a:t>) расположено в   18 км 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к </a:t>
            </a:r>
            <a:r>
              <a:rPr lang="ru-RU" dirty="0" err="1" smtClean="0">
                <a:latin typeface="Arial Black" pitchFamily="34" charset="0"/>
              </a:rPr>
              <a:t>юго</a:t>
            </a:r>
            <a:r>
              <a:rPr lang="ru-RU" dirty="0" smtClean="0">
                <a:latin typeface="Arial Black" pitchFamily="34" charset="0"/>
              </a:rPr>
              <a:t>- востоку от Бурлы. Озерная котловина округлой формы глубиной до 20 м. Под слоем ила толщиной до 0,5 м залегает мощный слой глауберовой соли.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  <a:hlinkClick r:id="rId2"/>
              </a:rPr>
              <a:t>Большое </a:t>
            </a:r>
            <a:r>
              <a:rPr lang="ru-RU" dirty="0" err="1" smtClean="0">
                <a:latin typeface="Arial Black" pitchFamily="34" charset="0"/>
                <a:hlinkClick r:id="rId2"/>
              </a:rPr>
              <a:t>Топольное</a:t>
            </a:r>
            <a:r>
              <a:rPr lang="ru-RU" dirty="0" smtClean="0">
                <a:latin typeface="Arial Black" pitchFamily="34" charset="0"/>
                <a:hlinkClick r:id="rId2"/>
              </a:rPr>
              <a:t> озеро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latin typeface="Arial Black" pitchFamily="34" charset="0"/>
              </a:rPr>
              <a:t>Площадь водного зеркала насчитывает </a:t>
            </a:r>
            <a:r>
              <a:rPr lang="ru-RU" dirty="0" smtClean="0">
                <a:solidFill>
                  <a:srgbClr val="3333FF"/>
                </a:solidFill>
                <a:latin typeface="Arial Black" pitchFamily="34" charset="0"/>
              </a:rPr>
              <a:t>76,6 кв.км</a:t>
            </a:r>
            <a:r>
              <a:rPr lang="ru-RU" dirty="0" smtClean="0">
                <a:latin typeface="Arial Black" pitchFamily="34" charset="0"/>
              </a:rPr>
              <a:t>,</a:t>
            </a:r>
            <a:endParaRPr lang="en-US" dirty="0" smtClean="0">
              <a:latin typeface="Arial Black" pitchFamily="34" charset="0"/>
            </a:endParaRP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  </a:t>
            </a:r>
            <a:r>
              <a:rPr lang="ru-RU" dirty="0" smtClean="0">
                <a:latin typeface="Arial Black" pitchFamily="34" charset="0"/>
              </a:rPr>
              <a:t> длина -</a:t>
            </a:r>
            <a:r>
              <a:rPr lang="ru-RU" dirty="0" smtClean="0">
                <a:solidFill>
                  <a:srgbClr val="3333FF"/>
                </a:solidFill>
                <a:latin typeface="Arial Black" pitchFamily="34" charset="0"/>
              </a:rPr>
              <a:t>13,4 км</a:t>
            </a:r>
            <a:r>
              <a:rPr lang="ru-RU" dirty="0" smtClean="0">
                <a:latin typeface="Arial Black" pitchFamily="34" charset="0"/>
              </a:rPr>
              <a:t>, ширина- </a:t>
            </a:r>
            <a:r>
              <a:rPr lang="ru-RU" dirty="0" smtClean="0">
                <a:solidFill>
                  <a:srgbClr val="3333FF"/>
                </a:solidFill>
                <a:latin typeface="Arial Black" pitchFamily="34" charset="0"/>
              </a:rPr>
              <a:t>8,2 км</a:t>
            </a:r>
            <a:r>
              <a:rPr lang="ru-RU" dirty="0" smtClean="0">
                <a:latin typeface="Arial Black" pitchFamily="34" charset="0"/>
              </a:rPr>
              <a:t>, средняя глубина- </a:t>
            </a:r>
            <a:r>
              <a:rPr lang="ru-RU" dirty="0" smtClean="0">
                <a:solidFill>
                  <a:srgbClr val="3333FF"/>
                </a:solidFill>
                <a:latin typeface="Arial Black" pitchFamily="34" charset="0"/>
              </a:rPr>
              <a:t>2м</a:t>
            </a:r>
            <a:r>
              <a:rPr lang="ru-RU" dirty="0" smtClean="0">
                <a:latin typeface="Arial Black" pitchFamily="34" charset="0"/>
              </a:rPr>
              <a:t>, наибольшая - </a:t>
            </a:r>
            <a:r>
              <a:rPr lang="ru-RU" dirty="0" smtClean="0">
                <a:solidFill>
                  <a:srgbClr val="3333FF"/>
                </a:solidFill>
                <a:latin typeface="Arial Black" pitchFamily="34" charset="0"/>
              </a:rPr>
              <a:t>2,5 м</a:t>
            </a:r>
            <a:r>
              <a:rPr lang="ru-RU" dirty="0" smtClean="0">
                <a:latin typeface="Arial Black" pitchFamily="34" charset="0"/>
              </a:rPr>
              <a:t>. </a:t>
            </a:r>
          </a:p>
          <a:p>
            <a:r>
              <a:rPr lang="ru-RU" dirty="0" smtClean="0">
                <a:latin typeface="Arial Black" pitchFamily="34" charset="0"/>
              </a:rPr>
              <a:t>В отдельные годы озеро способно пересыхать полностью.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  <a:hlinkClick r:id="rId2"/>
              </a:rPr>
              <a:t/>
            </a:r>
            <a:br>
              <a:rPr lang="en-US" dirty="0" smtClean="0">
                <a:latin typeface="Arial Black" pitchFamily="34" charset="0"/>
                <a:hlinkClick r:id="rId2"/>
              </a:rPr>
            </a:br>
            <a:r>
              <a:rPr lang="ru-RU" dirty="0" smtClean="0">
                <a:latin typeface="Arial Black" pitchFamily="34" charset="0"/>
                <a:hlinkClick r:id="rId2"/>
              </a:rPr>
              <a:t>Озеро Песчаное</a:t>
            </a: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latin typeface="Arial Black" pitchFamily="34" charset="0"/>
              </a:rPr>
              <a:t>Площадь водного зеркала составляет </a:t>
            </a:r>
            <a:r>
              <a:rPr lang="ru-RU" dirty="0" smtClean="0">
                <a:solidFill>
                  <a:srgbClr val="3333FF"/>
                </a:solidFill>
                <a:latin typeface="Arial Black" pitchFamily="34" charset="0"/>
              </a:rPr>
              <a:t>26,1 кв.км</a:t>
            </a:r>
            <a:r>
              <a:rPr lang="ru-RU" dirty="0" smtClean="0">
                <a:latin typeface="Arial Black" pitchFamily="34" charset="0"/>
              </a:rPr>
              <a:t>, длина </a:t>
            </a:r>
            <a:r>
              <a:rPr lang="ru-RU" dirty="0" smtClean="0">
                <a:solidFill>
                  <a:srgbClr val="3333FF"/>
                </a:solidFill>
                <a:latin typeface="Arial Black" pitchFamily="34" charset="0"/>
              </a:rPr>
              <a:t>около 8 км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 err="1" smtClean="0">
                <a:latin typeface="Arial Black" pitchFamily="34" charset="0"/>
              </a:rPr>
              <a:t>щирина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3333FF"/>
                </a:solidFill>
                <a:latin typeface="Arial Black" pitchFamily="34" charset="0"/>
              </a:rPr>
              <a:t>около 4 км</a:t>
            </a:r>
            <a:r>
              <a:rPr lang="ru-RU" dirty="0" smtClean="0">
                <a:latin typeface="Arial Black" pitchFamily="34" charset="0"/>
              </a:rPr>
              <a:t>. Берега озера обрывистые </a:t>
            </a:r>
            <a:r>
              <a:rPr lang="ru-RU" dirty="0" smtClean="0">
                <a:solidFill>
                  <a:srgbClr val="3333FF"/>
                </a:solidFill>
                <a:latin typeface="Arial Black" pitchFamily="34" charset="0"/>
              </a:rPr>
              <a:t>высотой 3-4 м</a:t>
            </a:r>
            <a:r>
              <a:rPr lang="ru-RU" dirty="0" smtClean="0">
                <a:latin typeface="Arial Black" pitchFamily="34" charset="0"/>
              </a:rPr>
              <a:t>. </a:t>
            </a:r>
            <a:endParaRPr lang="en-US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Средняя глубина озера составляет </a:t>
            </a:r>
            <a:r>
              <a:rPr lang="ru-RU" dirty="0" smtClean="0">
                <a:solidFill>
                  <a:srgbClr val="3333FF"/>
                </a:solidFill>
                <a:latin typeface="Arial Black" pitchFamily="34" charset="0"/>
              </a:rPr>
              <a:t>4,1 м</a:t>
            </a:r>
            <a:r>
              <a:rPr lang="ru-RU" dirty="0" smtClean="0">
                <a:latin typeface="Arial Black" pitchFamily="34" charset="0"/>
              </a:rPr>
              <a:t>, минимальная - </a:t>
            </a:r>
            <a:r>
              <a:rPr lang="ru-RU" dirty="0" smtClean="0">
                <a:solidFill>
                  <a:srgbClr val="3333FF"/>
                </a:solidFill>
                <a:latin typeface="Arial Black" pitchFamily="34" charset="0"/>
              </a:rPr>
              <a:t>1,6 м</a:t>
            </a:r>
            <a:r>
              <a:rPr lang="ru-RU" dirty="0" smtClean="0">
                <a:latin typeface="Arial Black" pitchFamily="34" charset="0"/>
              </a:rPr>
              <a:t>. Дно озера песчаное.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Arial Black" pitchFamily="34" charset="0"/>
                <a:hlinkClick r:id="rId2"/>
              </a:rPr>
              <a:t>Озеро </a:t>
            </a:r>
            <a:r>
              <a:rPr lang="ru-RU" dirty="0" err="1" smtClean="0">
                <a:latin typeface="Arial Black" pitchFamily="34" charset="0"/>
                <a:hlinkClick r:id="rId2"/>
              </a:rPr>
              <a:t>Хомутиное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>
                <a:latin typeface="Arial Black" pitchFamily="34" charset="0"/>
              </a:rPr>
              <a:t>Через озеро протекает река Бурла. </a:t>
            </a:r>
            <a:endParaRPr lang="en-US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Площадь водной поверхности </a:t>
            </a:r>
            <a:r>
              <a:rPr lang="ru-RU" dirty="0" smtClean="0">
                <a:solidFill>
                  <a:srgbClr val="3333FF"/>
                </a:solidFill>
                <a:latin typeface="Arial Black" pitchFamily="34" charset="0"/>
              </a:rPr>
              <a:t>18,7 кв.км</a:t>
            </a:r>
            <a:r>
              <a:rPr lang="ru-RU" dirty="0" smtClean="0">
                <a:latin typeface="Arial Black" pitchFamily="34" charset="0"/>
              </a:rPr>
              <a:t>, длина </a:t>
            </a:r>
            <a:r>
              <a:rPr lang="ru-RU" dirty="0" smtClean="0">
                <a:solidFill>
                  <a:srgbClr val="3333FF"/>
                </a:solidFill>
                <a:latin typeface="Arial Black" pitchFamily="34" charset="0"/>
              </a:rPr>
              <a:t>около 8 км</a:t>
            </a:r>
            <a:r>
              <a:rPr lang="ru-RU" dirty="0" smtClean="0">
                <a:latin typeface="Arial Black" pitchFamily="34" charset="0"/>
              </a:rPr>
              <a:t>, ширина </a:t>
            </a:r>
            <a:r>
              <a:rPr lang="ru-RU" dirty="0" smtClean="0">
                <a:solidFill>
                  <a:srgbClr val="3333FF"/>
                </a:solidFill>
                <a:latin typeface="Arial Black" pitchFamily="34" charset="0"/>
              </a:rPr>
              <a:t>около 3 км</a:t>
            </a:r>
            <a:r>
              <a:rPr lang="ru-RU" dirty="0" smtClean="0">
                <a:latin typeface="Arial Black" pitchFamily="34" charset="0"/>
              </a:rPr>
              <a:t>, средняя глубина </a:t>
            </a:r>
            <a:r>
              <a:rPr lang="ru-RU" dirty="0" smtClean="0">
                <a:solidFill>
                  <a:srgbClr val="3333FF"/>
                </a:solidFill>
                <a:latin typeface="Arial Black" pitchFamily="34" charset="0"/>
              </a:rPr>
              <a:t>2,2 м</a:t>
            </a:r>
            <a:r>
              <a:rPr lang="ru-RU" dirty="0" smtClean="0">
                <a:latin typeface="Arial Black" pitchFamily="34" charset="0"/>
              </a:rPr>
              <a:t>, максимальная - </a:t>
            </a:r>
            <a:r>
              <a:rPr lang="ru-RU" dirty="0" smtClean="0">
                <a:solidFill>
                  <a:srgbClr val="3333FF"/>
                </a:solidFill>
                <a:latin typeface="Arial Black" pitchFamily="34" charset="0"/>
              </a:rPr>
              <a:t>3,6 м</a:t>
            </a:r>
            <a:r>
              <a:rPr lang="ru-RU" dirty="0" smtClean="0">
                <a:latin typeface="Arial Black" pitchFamily="34" charset="0"/>
              </a:rPr>
              <a:t>. </a:t>
            </a:r>
            <a:endParaRPr lang="en-US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Берега в основном заболоченные.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223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Фомкина Татьяна Александровна   218 – 726 - 277</vt:lpstr>
      <vt:lpstr>Природно-климатические показатели</vt:lpstr>
      <vt:lpstr>Слайд 3</vt:lpstr>
      <vt:lpstr>Слайд 4</vt:lpstr>
      <vt:lpstr>Бурлинское озеро</vt:lpstr>
      <vt:lpstr>Большое Топольное озеро</vt:lpstr>
      <vt:lpstr> Озеро Песчаное </vt:lpstr>
      <vt:lpstr>Озеро Хомутиное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Природно-климатические показатели:</dc:title>
  <dc:creator>Admin</dc:creator>
  <cp:lastModifiedBy>Admin</cp:lastModifiedBy>
  <cp:revision>5</cp:revision>
  <dcterms:created xsi:type="dcterms:W3CDTF">2010-11-15T12:44:32Z</dcterms:created>
  <dcterms:modified xsi:type="dcterms:W3CDTF">2011-01-15T13:09:41Z</dcterms:modified>
</cp:coreProperties>
</file>